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6.xml" ContentType="application/vnd.openxmlformats-officedocument.presentationml.notesSlide+xml"/>
  <Override PartName="/ppt/tags/tag38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3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3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0.xml" ContentType="application/vnd.openxmlformats-officedocument.presentationml.notesSlide+xml"/>
  <Override PartName="/ppt/tags/tag6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8" r:id="rId1"/>
  </p:sldMasterIdLst>
  <p:notesMasterIdLst>
    <p:notesMasterId r:id="rId152"/>
  </p:notesMasterIdLst>
  <p:handoutMasterIdLst>
    <p:handoutMasterId r:id="rId153"/>
  </p:handoutMasterIdLst>
  <p:sldIdLst>
    <p:sldId id="416" r:id="rId2"/>
    <p:sldId id="576" r:id="rId3"/>
    <p:sldId id="418" r:id="rId4"/>
    <p:sldId id="419" r:id="rId5"/>
    <p:sldId id="420" r:id="rId6"/>
    <p:sldId id="422" r:id="rId7"/>
    <p:sldId id="423" r:id="rId8"/>
    <p:sldId id="424" r:id="rId9"/>
    <p:sldId id="426" r:id="rId10"/>
    <p:sldId id="427" r:id="rId11"/>
    <p:sldId id="428" r:id="rId12"/>
    <p:sldId id="429" r:id="rId13"/>
    <p:sldId id="430" r:id="rId14"/>
    <p:sldId id="431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69" r:id="rId52"/>
    <p:sldId id="470" r:id="rId53"/>
    <p:sldId id="471" r:id="rId54"/>
    <p:sldId id="472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87" r:id="rId69"/>
    <p:sldId id="488" r:id="rId70"/>
    <p:sldId id="489" r:id="rId71"/>
    <p:sldId id="490" r:id="rId72"/>
    <p:sldId id="491" r:id="rId73"/>
    <p:sldId id="492" r:id="rId74"/>
    <p:sldId id="493" r:id="rId75"/>
    <p:sldId id="494" r:id="rId76"/>
    <p:sldId id="495" r:id="rId77"/>
    <p:sldId id="496" r:id="rId78"/>
    <p:sldId id="497" r:id="rId79"/>
    <p:sldId id="498" r:id="rId80"/>
    <p:sldId id="499" r:id="rId81"/>
    <p:sldId id="500" r:id="rId82"/>
    <p:sldId id="501" r:id="rId83"/>
    <p:sldId id="502" r:id="rId84"/>
    <p:sldId id="503" r:id="rId85"/>
    <p:sldId id="504" r:id="rId86"/>
    <p:sldId id="505" r:id="rId87"/>
    <p:sldId id="506" r:id="rId88"/>
    <p:sldId id="507" r:id="rId89"/>
    <p:sldId id="508" r:id="rId90"/>
    <p:sldId id="509" r:id="rId91"/>
    <p:sldId id="510" r:id="rId92"/>
    <p:sldId id="569" r:id="rId93"/>
    <p:sldId id="511" r:id="rId94"/>
    <p:sldId id="512" r:id="rId95"/>
    <p:sldId id="513" r:id="rId96"/>
    <p:sldId id="514" r:id="rId97"/>
    <p:sldId id="515" r:id="rId98"/>
    <p:sldId id="516" r:id="rId99"/>
    <p:sldId id="517" r:id="rId100"/>
    <p:sldId id="518" r:id="rId101"/>
    <p:sldId id="519" r:id="rId102"/>
    <p:sldId id="520" r:id="rId103"/>
    <p:sldId id="521" r:id="rId104"/>
    <p:sldId id="522" r:id="rId105"/>
    <p:sldId id="523" r:id="rId106"/>
    <p:sldId id="524" r:id="rId107"/>
    <p:sldId id="525" r:id="rId108"/>
    <p:sldId id="526" r:id="rId109"/>
    <p:sldId id="527" r:id="rId110"/>
    <p:sldId id="530" r:id="rId111"/>
    <p:sldId id="531" r:id="rId112"/>
    <p:sldId id="532" r:id="rId113"/>
    <p:sldId id="533" r:id="rId114"/>
    <p:sldId id="534" r:id="rId115"/>
    <p:sldId id="535" r:id="rId116"/>
    <p:sldId id="536" r:id="rId117"/>
    <p:sldId id="537" r:id="rId118"/>
    <p:sldId id="538" r:id="rId119"/>
    <p:sldId id="539" r:id="rId120"/>
    <p:sldId id="540" r:id="rId121"/>
    <p:sldId id="541" r:id="rId122"/>
    <p:sldId id="542" r:id="rId123"/>
    <p:sldId id="543" r:id="rId124"/>
    <p:sldId id="544" r:id="rId125"/>
    <p:sldId id="545" r:id="rId126"/>
    <p:sldId id="546" r:id="rId127"/>
    <p:sldId id="547" r:id="rId128"/>
    <p:sldId id="548" r:id="rId129"/>
    <p:sldId id="549" r:id="rId130"/>
    <p:sldId id="550" r:id="rId131"/>
    <p:sldId id="552" r:id="rId132"/>
    <p:sldId id="553" r:id="rId133"/>
    <p:sldId id="554" r:id="rId134"/>
    <p:sldId id="570" r:id="rId135"/>
    <p:sldId id="571" r:id="rId136"/>
    <p:sldId id="573" r:id="rId137"/>
    <p:sldId id="575" r:id="rId138"/>
    <p:sldId id="555" r:id="rId139"/>
    <p:sldId id="567" r:id="rId140"/>
    <p:sldId id="556" r:id="rId141"/>
    <p:sldId id="557" r:id="rId142"/>
    <p:sldId id="558" r:id="rId143"/>
    <p:sldId id="559" r:id="rId144"/>
    <p:sldId id="560" r:id="rId145"/>
    <p:sldId id="561" r:id="rId146"/>
    <p:sldId id="562" r:id="rId147"/>
    <p:sldId id="563" r:id="rId148"/>
    <p:sldId id="564" r:id="rId149"/>
    <p:sldId id="565" r:id="rId150"/>
    <p:sldId id="566" r:id="rId151"/>
  </p:sldIdLst>
  <p:sldSz cx="9144000" cy="6858000" type="screen4x3"/>
  <p:notesSz cx="7099300" cy="10234613"/>
  <p:embeddedFontLst>
    <p:embeddedFont>
      <p:font typeface="ＭＳ Ｐゴシック" panose="020B0600070205080204" pitchFamily="34" charset="-128"/>
      <p:regular r:id="rId154"/>
    </p:embeddedFont>
    <p:embeddedFont>
      <p:font typeface="Bernard MT Condensed" panose="02050806060905020404" pitchFamily="18" charset="0"/>
      <p:regular r:id="rId155"/>
    </p:embeddedFont>
    <p:embeddedFont>
      <p:font typeface="Verdana" panose="020B0604030504040204" pitchFamily="34" charset="0"/>
      <p:regular r:id="rId156"/>
      <p:bold r:id="rId157"/>
      <p:italic r:id="rId158"/>
      <p:boldItalic r:id="rId159"/>
    </p:embeddedFont>
    <p:embeddedFont>
      <p:font typeface="Arial Rounded MT Bold" panose="020F0704030504030204" pitchFamily="34" charset="0"/>
      <p:regular r:id="rId160"/>
    </p:embeddedFont>
    <p:embeddedFont>
      <p:font typeface="Calibri" panose="020F0502020204030204" pitchFamily="34" charset="0"/>
      <p:regular r:id="rId161"/>
      <p:bold r:id="rId162"/>
      <p:italic r:id="rId163"/>
      <p:boldItalic r:id="rId164"/>
    </p:embeddedFont>
    <p:embeddedFont>
      <p:font typeface="黑体" panose="02010609060101010101" pitchFamily="49" charset="-122"/>
      <p:regular r:id="rId165"/>
    </p:embeddedFont>
    <p:embeddedFont>
      <p:font typeface="MS PMincho" panose="02020600040205080304" pitchFamily="18" charset="-128"/>
      <p:regular r:id="rId166"/>
    </p:embeddedFont>
    <p:embeddedFont>
      <p:font typeface="Times" panose="02020603050405020304" pitchFamily="18" charset="0"/>
      <p:regular r:id="rId167"/>
      <p:bold r:id="rId168"/>
      <p:italic r:id="rId169"/>
      <p:boldItalic r:id="rId170"/>
    </p:embeddedFont>
  </p:embeddedFontLst>
  <p:custShowLst>
    <p:custShow name="sorting-search" id="0">
      <p:sldLst/>
    </p:custShow>
    <p:custShow name="Custom Show 1" id="1">
      <p:sldLst/>
    </p:custShow>
  </p:custShowLst>
  <p:custDataLst>
    <p:tags r:id="rId17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FFCC"/>
    <a:srgbClr val="990000"/>
    <a:srgbClr val="660033"/>
    <a:srgbClr val="99FF99"/>
    <a:srgbClr val="95A30D"/>
    <a:srgbClr val="96930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0950" autoAdjust="0"/>
  </p:normalViewPr>
  <p:slideViewPr>
    <p:cSldViewPr snapToGrid="0">
      <p:cViewPr varScale="1">
        <p:scale>
          <a:sx n="82" d="100"/>
          <a:sy n="82" d="100"/>
        </p:scale>
        <p:origin x="17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3132"/>
    </p:cViewPr>
  </p:sorterViewPr>
  <p:notesViewPr>
    <p:cSldViewPr snapToGrid="0">
      <p:cViewPr>
        <p:scale>
          <a:sx n="150" d="100"/>
          <a:sy n="150" d="100"/>
        </p:scale>
        <p:origin x="-480" y="-7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1.fntdata"/><Relationship Id="rId159" Type="http://schemas.openxmlformats.org/officeDocument/2006/relationships/font" Target="fonts/font6.fntdata"/><Relationship Id="rId175" Type="http://schemas.openxmlformats.org/officeDocument/2006/relationships/tableStyles" Target="tableStyles.xml"/><Relationship Id="rId170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7.fntdata"/><Relationship Id="rId16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font" Target="fonts/font2.fntdata"/><Relationship Id="rId171" Type="http://schemas.openxmlformats.org/officeDocument/2006/relationships/tags" Target="tags/tag1.xml"/><Relationship Id="rId176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8.fntdata"/><Relationship Id="rId16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font" Target="fonts/font3.fntdata"/><Relationship Id="rId164" Type="http://schemas.openxmlformats.org/officeDocument/2006/relationships/font" Target="fonts/font11.fntdata"/><Relationship Id="rId169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handoutMaster" Target="handoutMasters/handoutMaster1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Relationship Id="rId4" Type="http://schemas.openxmlformats.org/officeDocument/2006/relationships/image" Target="../media/image19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image" Target="../media/image194.emf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image" Target="../media/image19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026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>
            <a:lvl1pPr defTabSz="989900" eaLnBrk="1" hangingPunct="1">
              <a:defRPr sz="14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274" y="0"/>
            <a:ext cx="3075026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>
            <a:lvl1pPr algn="r" defTabSz="989900" eaLnBrk="1" hangingPunct="1">
              <a:defRPr sz="1400">
                <a:latin typeface="Times New Roman" pitchFamily="18" charset="0"/>
              </a:defRPr>
            </a:lvl1pPr>
          </a:lstStyle>
          <a:p>
            <a:r>
              <a:rPr lang="zh-CN" altLang="en-US"/>
              <a:t>June 2007</a:t>
            </a:r>
            <a:endParaRPr lang="en-US" altLang="zh-CN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243"/>
            <a:ext cx="3075026" cy="5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b" anchorCtr="0" compatLnSpc="1">
            <a:prstTxWarp prst="textNoShape">
              <a:avLst/>
            </a:prstTxWarp>
          </a:bodyPr>
          <a:lstStyle>
            <a:lvl1pPr defTabSz="989900" eaLnBrk="1" hangingPunct="1">
              <a:defRPr sz="1400">
                <a:latin typeface="Times New Roman" pitchFamily="18" charset="0"/>
              </a:defRPr>
            </a:lvl1pPr>
          </a:lstStyle>
          <a:p>
            <a:r>
              <a:rPr lang="en-US" altLang="zh-CN"/>
              <a:t>G. Miao@KTH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274" y="9721243"/>
            <a:ext cx="3075026" cy="5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b" anchorCtr="0" compatLnSpc="1">
            <a:prstTxWarp prst="textNoShape">
              <a:avLst/>
            </a:prstTxWarp>
          </a:bodyPr>
          <a:lstStyle>
            <a:lvl1pPr algn="r" defTabSz="989900" eaLnBrk="1" hangingPunct="1">
              <a:defRPr sz="1400">
                <a:latin typeface="Times New Roman" pitchFamily="18" charset="0"/>
              </a:defRPr>
            </a:lvl1pPr>
          </a:lstStyle>
          <a:p>
            <a:fld id="{98579A3A-5BD5-4E86-8A30-D3F7E2642B7D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202075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026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>
            <a:lvl1pPr defTabSz="989900" eaLnBrk="1" hangingPunct="1">
              <a:defRPr sz="1400">
                <a:latin typeface="Times New Roman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274" y="0"/>
            <a:ext cx="3075026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>
            <a:lvl1pPr algn="r" defTabSz="989900" eaLnBrk="1" hangingPunct="1">
              <a:defRPr sz="1400">
                <a:latin typeface="Times New Roman" pitchFamily="18" charset="0"/>
              </a:defRPr>
            </a:lvl1pPr>
          </a:lstStyle>
          <a:p>
            <a:r>
              <a:rPr lang="zh-CN" altLang="en-US"/>
              <a:t>June 2007</a:t>
            </a:r>
            <a:endParaRPr lang="en-US" altLang="zh-CN"/>
          </a:p>
        </p:txBody>
      </p:sp>
      <p:sp>
        <p:nvSpPr>
          <p:cNvPr id="183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5175"/>
            <a:ext cx="5119688" cy="3840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5905" y="4863082"/>
            <a:ext cx="5207490" cy="460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243"/>
            <a:ext cx="3075026" cy="5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b" anchorCtr="0" compatLnSpc="1">
            <a:prstTxWarp prst="textNoShape">
              <a:avLst/>
            </a:prstTxWarp>
          </a:bodyPr>
          <a:lstStyle>
            <a:lvl1pPr defTabSz="989900" eaLnBrk="1" hangingPunct="1">
              <a:defRPr sz="1400">
                <a:latin typeface="Times New Roman" pitchFamily="18" charset="0"/>
              </a:defRPr>
            </a:lvl1pPr>
          </a:lstStyle>
          <a:p>
            <a:r>
              <a:rPr lang="en-US" altLang="zh-CN"/>
              <a:t>G. Miao@KTH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274" y="9721243"/>
            <a:ext cx="3075026" cy="5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16" tIns="49508" rIns="99016" bIns="49508" numCol="1" anchor="b" anchorCtr="0" compatLnSpc="1">
            <a:prstTxWarp prst="textNoShape">
              <a:avLst/>
            </a:prstTxWarp>
          </a:bodyPr>
          <a:lstStyle>
            <a:lvl1pPr algn="r" defTabSz="989900" eaLnBrk="1" hangingPunct="1">
              <a:defRPr sz="1400">
                <a:latin typeface="Times New Roman" pitchFamily="18" charset="0"/>
              </a:defRPr>
            </a:lvl1pPr>
          </a:lstStyle>
          <a:p>
            <a:fld id="{59528327-63AA-4F16-8876-5804397420B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63914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8642B30-C18F-4CBF-B365-FFFA848BFCE0}" type="slidenum">
              <a:rPr lang="zh-CN" altLang="en-US">
                <a:latin typeface="Times New Roman" pitchFamily="18" charset="0"/>
              </a:rPr>
              <a:pPr/>
              <a:t>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84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>
              <a:spcBef>
                <a:spcPct val="0"/>
              </a:spcBef>
            </a:pPr>
            <a:endParaRPr lang="zh-CN" altLang="en-US"/>
          </a:p>
          <a:p>
            <a:pPr>
              <a:buFontTx/>
              <a:buChar char="•"/>
            </a:pPr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>
              <a:spcBef>
                <a:spcPct val="0"/>
              </a:spcBef>
            </a:pPr>
            <a:endParaRPr lang="zh-CN" altLang="en-US"/>
          </a:p>
          <a:p>
            <a:pPr>
              <a:buFontTx/>
              <a:buChar char="•"/>
            </a:pPr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>
              <a:spcBef>
                <a:spcPct val="0"/>
              </a:spcBef>
            </a:pPr>
            <a:endParaRPr lang="zh-CN" altLang="en-US"/>
          </a:p>
          <a:p>
            <a:pPr>
              <a:buFontTx/>
              <a:buChar char="•"/>
            </a:pPr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CCEFAC1-5871-4183-A59E-FB513B7959F6}" type="slidenum">
              <a:rPr lang="zh-CN" altLang="en-US">
                <a:latin typeface="Times New Roman" pitchFamily="18" charset="0"/>
              </a:rPr>
              <a:pPr/>
              <a:t>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8534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9" name="Notes Placeholder 2"/>
          <p:cNvSpPr>
            <a:spLocks noGrp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</p:spPr>
        <p:txBody>
          <a:bodyPr lIns="99026" tIns="49513" rIns="99026" bIns="49513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185350" name="Slide Number Placeholder 3"/>
          <p:cNvSpPr txBox="1">
            <a:spLocks noGrp="1"/>
          </p:cNvSpPr>
          <p:nvPr/>
        </p:nvSpPr>
        <p:spPr bwMode="auto">
          <a:xfrm>
            <a:off x="4020931" y="9719602"/>
            <a:ext cx="3076698" cy="51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6" tIns="49513" rIns="99026" bIns="49513" anchor="b"/>
          <a:lstStyle>
            <a:lvl1pPr defTabSz="950913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57238" indent="-290513" defTabSz="950913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66813" indent="-233363" defTabSz="950913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33538" indent="-233363" defTabSz="950913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01850" indent="-234950" defTabSz="950913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59050" indent="-23495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16250" indent="-23495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73450" indent="-23495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930650" indent="-23495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62510903-A57C-4F36-B3B8-D1F4CFB00A18}" type="slidenum">
              <a:rPr lang="zh-CN" altLang="en-US" sz="1200">
                <a:latin typeface="Calibri" pitchFamily="34" charset="0"/>
              </a:rPr>
              <a:pPr algn="r" eaLnBrk="1" hangingPunct="1"/>
              <a:t>5</a:t>
            </a:fld>
            <a:endParaRPr lang="en-US" altLang="zh-CN" sz="1200">
              <a:latin typeface="Calibri" pitchFamily="34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1402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DB884FE-75AA-4F0D-B674-CB1964030D50}" type="slidenum">
              <a:rPr lang="zh-CN" altLang="en-US">
                <a:latin typeface="Times New Roman" pitchFamily="18" charset="0"/>
              </a:rPr>
              <a:pPr/>
              <a:t>45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Itemize constraint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3DEEBDD-7BEB-416F-AA2C-D603242ECB54}" type="slidenum">
              <a:rPr lang="zh-CN" altLang="en-US">
                <a:latin typeface="Times New Roman" pitchFamily="18" charset="0"/>
              </a:rPr>
              <a:pPr/>
              <a:t>51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15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D48303D-A96A-482C-9C48-E8C3E0727890}" type="slidenum">
              <a:rPr lang="zh-CN" altLang="en-US">
                <a:latin typeface="Times New Roman" pitchFamily="18" charset="0"/>
              </a:rPr>
              <a:pPr/>
              <a:t>55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160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1709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8B42A01-A357-4EC2-8B2F-7AB6D566948C}" type="slidenum">
              <a:rPr lang="zh-CN" altLang="en-US">
                <a:latin typeface="Times New Roman" pitchFamily="18" charset="0"/>
              </a:rPr>
              <a:pPr/>
              <a:t>57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1811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15C10FB-E656-441E-B80E-19CCE7809934}" type="slidenum">
              <a:rPr lang="zh-CN" altLang="en-US">
                <a:latin typeface="Times New Roman" pitchFamily="18" charset="0"/>
              </a:rPr>
              <a:pPr/>
              <a:t>58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ACAB2C8-14B8-47A8-A8BF-75B9C6FE4E1E}" type="slidenum">
              <a:rPr lang="zh-CN" altLang="en-US">
                <a:latin typeface="Times New Roman" pitchFamily="18" charset="0"/>
              </a:rPr>
              <a:pPr/>
              <a:t>73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191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201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E79F8AE-360C-42B4-903F-2C2E5D81638A}" type="slidenum">
              <a:rPr lang="zh-CN" altLang="en-US">
                <a:latin typeface="Times New Roman" pitchFamily="18" charset="0"/>
              </a:rPr>
              <a:pPr/>
              <a:t>77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21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1646064-3FE8-4CB9-B9F3-98D262A18C00}" type="slidenum">
              <a:rPr lang="zh-CN" altLang="en-US">
                <a:latin typeface="Times New Roman" pitchFamily="18" charset="0"/>
              </a:rPr>
              <a:pPr/>
              <a:t>78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96EDA8A-3905-4FD3-B1E4-10444CA5CF1F}" type="slidenum">
              <a:rPr lang="zh-CN" altLang="en-US">
                <a:latin typeface="Times New Roman" pitchFamily="18" charset="0"/>
              </a:rPr>
              <a:pPr/>
              <a:t>84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3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528327-63AA-4F16-8876-5804397420B6}" type="slidenum">
              <a:rPr lang="zh-CN" altLang="en-US" smtClean="0"/>
              <a:pPr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8024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6019EBB-1CA7-4628-8AA0-7436428D710C}" type="slidenum">
              <a:rPr lang="zh-CN" altLang="en-US">
                <a:latin typeface="Times New Roman" pitchFamily="18" charset="0"/>
              </a:rPr>
              <a:pPr/>
              <a:t>96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63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BE444137-DE28-44DB-BAE6-80259A3E959B}" type="slidenum">
              <a:rPr lang="zh-CN" altLang="en-US">
                <a:latin typeface="Times New Roman" pitchFamily="18" charset="0"/>
              </a:rPr>
              <a:pPr/>
              <a:t>97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7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DB3F72D-DA36-46B2-B54F-8E5340D6FC16}" type="slidenum">
              <a:rPr lang="zh-CN" altLang="en-US">
                <a:latin typeface="Times New Roman" pitchFamily="18" charset="0"/>
              </a:rPr>
              <a:pPr/>
              <a:t>98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83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936" y="4863082"/>
            <a:ext cx="5675429" cy="4605576"/>
          </a:xfrm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19DC6FC-4207-4F52-887C-566E4ABAB267}" type="slidenum">
              <a:rPr lang="zh-CN" altLang="en-US">
                <a:latin typeface="Times New Roman" pitchFamily="18" charset="0"/>
              </a:rPr>
              <a:pPr/>
              <a:t>99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293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F2308A25-3BE2-49B9-BDC4-C7B892A6C2D5}" type="slidenum">
              <a:rPr lang="zh-CN" altLang="en-US">
                <a:latin typeface="Times New Roman" pitchFamily="18" charset="0"/>
              </a:rPr>
              <a:pPr/>
              <a:t>100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304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1063C32-0AE4-4FEE-8598-349B77562D45}" type="slidenum">
              <a:rPr lang="zh-CN" altLang="en-US">
                <a:latin typeface="Times New Roman" pitchFamily="18" charset="0"/>
              </a:rPr>
              <a:pPr/>
              <a:t>101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873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64A2D8C-3B65-4D63-8D46-C5573EB293FC}" type="slidenum">
              <a:rPr lang="zh-CN" altLang="en-US">
                <a:latin typeface="Times New Roman" pitchFamily="18" charset="0"/>
              </a:rPr>
              <a:pPr/>
              <a:t>16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Jacobian matrix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8285" indent="-302424" defTabSz="989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14652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00513" indent="-242931" defTabSz="989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88026" indent="-244583" defTabSz="989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6397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39916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15861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91807" indent="-244583" defTabSz="989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61098868-4FE8-4DB4-8874-AB19C96F3ACC}" type="slidenum">
              <a:rPr lang="zh-CN" altLang="en-US">
                <a:latin typeface="Times New Roman" pitchFamily="18" charset="0"/>
              </a:rPr>
              <a:pPr/>
              <a:t>115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2334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528327-63AA-4F16-8876-5804397420B6}" type="slidenum">
              <a:rPr lang="zh-CN" altLang="en-US" smtClean="0"/>
              <a:pPr/>
              <a:t>118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  <p:extLst>
      <p:ext uri="{BB962C8B-B14F-4D97-AF65-F5344CB8AC3E}">
        <p14:creationId xmlns:p14="http://schemas.microsoft.com/office/powerpoint/2010/main" val="1780108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528327-63AA-4F16-8876-5804397420B6}" type="slidenum">
              <a:rPr lang="zh-CN" altLang="en-US" smtClean="0"/>
              <a:pPr/>
              <a:t>122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  <p:extLst>
      <p:ext uri="{BB962C8B-B14F-4D97-AF65-F5344CB8AC3E}">
        <p14:creationId xmlns:p14="http://schemas.microsoft.com/office/powerpoint/2010/main" val="3361744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528327-63AA-4F16-8876-5804397420B6}" type="slidenum">
              <a:rPr lang="zh-CN" altLang="en-US" smtClean="0"/>
              <a:pPr/>
              <a:t>146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  <p:extLst>
      <p:ext uri="{BB962C8B-B14F-4D97-AF65-F5344CB8AC3E}">
        <p14:creationId xmlns:p14="http://schemas.microsoft.com/office/powerpoint/2010/main" val="292856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Font problem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ctr">
              <a:spcBef>
                <a:spcPct val="0"/>
              </a:spcBef>
            </a:pPr>
            <a:endParaRPr lang="zh-CN" altLang="en-US"/>
          </a:p>
          <a:p>
            <a:pPr>
              <a:buFontTx/>
              <a:buChar char="•"/>
            </a:pPr>
            <a:endParaRPr lang="zh-CN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G. Miao@KTH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5638800"/>
          </a:xfrm>
          <a:prstGeom prst="roundRect">
            <a:avLst>
              <a:gd name="adj" fmla="val 7912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40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40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blackWhite">
          <a:xfrm>
            <a:off x="1371600" y="3338513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  <a:ea typeface="宋体" pitchFamily="2" charset="-122"/>
            </a:endParaRPr>
          </a:p>
        </p:txBody>
      </p:sp>
      <p:sp>
        <p:nvSpPr>
          <p:cNvPr id="34611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57250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4611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567113"/>
            <a:ext cx="5410200" cy="19050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36B43-2232-4C3A-BC4C-F3BCF9F746E3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9127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Sep 9, 2012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391275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52CFE-836D-4169-BB17-1FC2DD83F0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63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D14C2-8B59-4576-8FA3-1EB154DB8694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8787C-FDBA-4AD2-A841-B0D76E448E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00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533400"/>
            <a:ext cx="192405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533400"/>
            <a:ext cx="561975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0B017-DEA0-4A0A-8E12-9F1BA9FB86AD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1242C-1E53-43F0-9D99-9E5CC46E69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475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E161D-8F1B-4084-B7F4-3328C0D0F6D8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4B4C8-FD29-4464-AA7E-8D19FECE19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0136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78202-5322-40C0-AC5E-6FADE339FB99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C35BC-AED9-421C-B9C2-DE4DB0D713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095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696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905000"/>
            <a:ext cx="37719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4000500"/>
            <a:ext cx="3771900" cy="1943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4A47E-8FB1-4591-8BFA-9DE3821FB51F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C4ACD-13FA-4F8F-AFA0-E5C265A48E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486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23E32-5066-4E74-86F5-EF35343ADF97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dirty="0"/>
              <a:t>Sep 9, 2012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5CE02-C712-4E9C-B8BF-AC10FFB119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001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B2A83-2E9D-49F4-97EA-FEB04E93D99E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BDFD2-9949-4BD7-9219-D3AADB092F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355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905000"/>
            <a:ext cx="37719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EC498-88E6-4B63-B7B9-00E309C79BC2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F9A41-367E-4B28-AFF0-E03D625F7F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070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033E6-3D2D-4BAC-A53F-F69C7FFD8704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C3024-78CC-4782-9E31-91E5BB6755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49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D51C1-51B4-45D9-9539-0F521F389F23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2C052-FF63-4E3E-9B41-C127482C64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282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44571-EF1A-4D5A-8DCB-AF5655FBB794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70D12-BCFE-4C43-9C53-108EC6208F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361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18190-4004-4CF9-84A3-E648C24A24E6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4D990-0C9C-44BE-91DA-3CCB2CB472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214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4C457-C51E-4D07-80FB-59BD9BDCB691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Sep 9, 2012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2F23D-985A-40A9-B0AE-D1FDAAE87B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08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www.freelinguist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334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905000"/>
            <a:ext cx="769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1CCBAD9D-2055-4668-A5C9-3C2A31E18DDA}" type="datetime1">
              <a:rPr lang="zh-CN" altLang="en-US" smtClean="0"/>
              <a:t>2017/8/26</a:t>
            </a:fld>
            <a:endParaRPr lang="en-US" altLang="zh-CN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403975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450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FB32D86B-C64C-4B35-94D1-DFDAB5E546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44039" name="Group 7"/>
          <p:cNvGrpSpPr>
            <a:grpSpLocks/>
          </p:cNvGrpSpPr>
          <p:nvPr/>
        </p:nvGrpSpPr>
        <p:grpSpPr bwMode="auto">
          <a:xfrm>
            <a:off x="168275" y="228600"/>
            <a:ext cx="8823325" cy="6096000"/>
            <a:chOff x="106" y="144"/>
            <a:chExt cx="5558" cy="3840"/>
          </a:xfrm>
        </p:grpSpPr>
        <p:sp>
          <p:nvSpPr>
            <p:cNvPr id="1032" name="AutoShape 8"/>
            <p:cNvSpPr>
              <a:spLocks noChangeArrowheads="1"/>
            </p:cNvSpPr>
            <p:nvPr/>
          </p:nvSpPr>
          <p:spPr bwMode="auto">
            <a:xfrm>
              <a:off x="106" y="144"/>
              <a:ext cx="5558" cy="3840"/>
            </a:xfrm>
            <a:prstGeom prst="roundRect">
              <a:avLst>
                <a:gd name="adj" fmla="val 11046"/>
              </a:avLst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3" name="Line 9"/>
            <p:cNvSpPr>
              <a:spLocks noChangeShapeType="1"/>
            </p:cNvSpPr>
            <p:nvPr/>
          </p:nvSpPr>
          <p:spPr bwMode="auto">
            <a:xfrm>
              <a:off x="480" y="1077"/>
              <a:ext cx="4848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CA8ADB-5476-4B11-AB20-3A8074BBBD30}"/>
              </a:ext>
            </a:extLst>
          </p:cNvPr>
          <p:cNvSpPr txBox="1"/>
          <p:nvPr userDrawn="1"/>
        </p:nvSpPr>
        <p:spPr>
          <a:xfrm>
            <a:off x="6015385" y="315396"/>
            <a:ext cx="276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miao@</a:t>
            </a:r>
            <a:r>
              <a:rPr lang="en-US" dirty="0">
                <a:hlinkClick r:id="rId16"/>
              </a:rPr>
              <a:t>FreeLinguist.com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0" r:id="rId2"/>
    <p:sldLayoutId id="2147484009" r:id="rId3"/>
    <p:sldLayoutId id="2147484008" r:id="rId4"/>
    <p:sldLayoutId id="2147484007" r:id="rId5"/>
    <p:sldLayoutId id="2147484006" r:id="rId6"/>
    <p:sldLayoutId id="2147484005" r:id="rId7"/>
    <p:sldLayoutId id="2147484004" r:id="rId8"/>
    <p:sldLayoutId id="2147484003" r:id="rId9"/>
    <p:sldLayoutId id="2147484002" r:id="rId10"/>
    <p:sldLayoutId id="2147484001" r:id="rId11"/>
    <p:sldLayoutId id="2147484000" r:id="rId12"/>
    <p:sldLayoutId id="2147483999" r:id="rId13"/>
    <p:sldLayoutId id="2147483998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rgbClr val="9A7900"/>
          </a:solidFill>
          <a:latin typeface="Arial Rounded MT Bold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3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53.w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8.wmf"/><Relationship Id="rId5" Type="http://schemas.openxmlformats.org/officeDocument/2006/relationships/image" Target="../media/image157.wmf"/><Relationship Id="rId4" Type="http://schemas.openxmlformats.org/officeDocument/2006/relationships/image" Target="../media/image155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60.wmf"/><Relationship Id="rId4" Type="http://schemas.openxmlformats.org/officeDocument/2006/relationships/image" Target="../media/image159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48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49.bin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tags" Target="../tags/tag60.xml"/><Relationship Id="rId7" Type="http://schemas.openxmlformats.org/officeDocument/2006/relationships/image" Target="../media/image167.png"/><Relationship Id="rId2" Type="http://schemas.openxmlformats.org/officeDocument/2006/relationships/tags" Target="../tags/tag59.xml"/><Relationship Id="rId1" Type="http://schemas.openxmlformats.org/officeDocument/2006/relationships/vmlDrawing" Target="../drawings/vmlDrawing34.vml"/><Relationship Id="rId6" Type="http://schemas.openxmlformats.org/officeDocument/2006/relationships/notesSlide" Target="../notesSlides/notesSlide40.xml"/><Relationship Id="rId11" Type="http://schemas.openxmlformats.org/officeDocument/2006/relationships/image" Target="../media/image154.e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50.bin"/><Relationship Id="rId4" Type="http://schemas.openxmlformats.org/officeDocument/2006/relationships/tags" Target="../tags/tag61.xml"/><Relationship Id="rId9" Type="http://schemas.openxmlformats.org/officeDocument/2006/relationships/image" Target="../media/image16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171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51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5.w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w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86.png"/><Relationship Id="rId4" Type="http://schemas.openxmlformats.org/officeDocument/2006/relationships/image" Target="../media/image185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88.png"/><Relationship Id="rId4" Type="http://schemas.openxmlformats.org/officeDocument/2006/relationships/image" Target="../media/image187.w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192.emf"/><Relationship Id="rId4" Type="http://schemas.openxmlformats.org/officeDocument/2006/relationships/image" Target="../media/image189.wmf"/><Relationship Id="rId9" Type="http://schemas.openxmlformats.org/officeDocument/2006/relationships/oleObject" Target="../embeddings/oleObject58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w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197.e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oleObject" Target="../embeddings/oleObject64.bin"/><Relationship Id="rId17" Type="http://schemas.openxmlformats.org/officeDocument/2006/relationships/image" Target="../media/image199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66.bin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196.emf"/><Relationship Id="rId5" Type="http://schemas.openxmlformats.org/officeDocument/2006/relationships/image" Target="../media/image200.wmf"/><Relationship Id="rId15" Type="http://schemas.openxmlformats.org/officeDocument/2006/relationships/image" Target="../media/image198.emf"/><Relationship Id="rId10" Type="http://schemas.openxmlformats.org/officeDocument/2006/relationships/oleObject" Target="../embeddings/oleObject63.bin"/><Relationship Id="rId4" Type="http://schemas.openxmlformats.org/officeDocument/2006/relationships/image" Target="../media/image194.emf"/><Relationship Id="rId9" Type="http://schemas.openxmlformats.org/officeDocument/2006/relationships/image" Target="../media/image195.emf"/><Relationship Id="rId14" Type="http://schemas.openxmlformats.org/officeDocument/2006/relationships/oleObject" Target="../embeddings/oleObject65.bin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jpeg"/><Relationship Id="rId4" Type="http://schemas.openxmlformats.org/officeDocument/2006/relationships/image" Target="../media/image203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cc.ee.ntu.edu.tw/~jfkiang/electromagnetic%20wave/electromagnetic%20applications(v1).pdf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tft.uspto.gov/netacgi/nph-Parser?Sect1=PTO1&amp;Sect2=HITOFF&amp;d=PALL&amp;p=1&amp;u=/netahtml/PTO/srchnum.htm&amp;r=1&amp;f=G&amp;l=50&amp;s1=7782829.PN.&amp;OS=PN/7782829&amp;RS=PN/7782829" TargetMode="External"/><Relationship Id="rId2" Type="http://schemas.openxmlformats.org/officeDocument/2006/relationships/hyperlink" Target="https://www.freelinguis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http://www.cambridge.org/se/academic/subjects/engineering/wireless-communications/energy-and-spectrum-efficient-wireless-network-design#bcZwhzatIyBEreqC.97" TargetMode="External"/><Relationship Id="rId4" Type="http://schemas.openxmlformats.org/officeDocument/2006/relationships/hyperlink" Target="http://www.cambridge.org/se/academic/subjects/engineering/wireless-communications/fundamentals-mobile-data-networks?format=HB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tags" Target="../tags/tag4.xml"/><Relationship Id="rId7" Type="http://schemas.openxmlformats.org/officeDocument/2006/relationships/image" Target="../media/image22.wmf"/><Relationship Id="rId2" Type="http://schemas.openxmlformats.org/officeDocument/2006/relationships/tags" Target="../tags/tag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11" Type="http://schemas.openxmlformats.org/officeDocument/2006/relationships/image" Target="../media/image24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0.w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15.xml"/><Relationship Id="rId10" Type="http://schemas.openxmlformats.org/officeDocument/2006/relationships/image" Target="../media/image31.png"/><Relationship Id="rId4" Type="http://schemas.openxmlformats.org/officeDocument/2006/relationships/tags" Target="../tags/tag14.xml"/><Relationship Id="rId9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8.xml"/><Relationship Id="rId7" Type="http://schemas.openxmlformats.org/officeDocument/2006/relationships/image" Target="../media/image3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2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1.wmf"/><Relationship Id="rId4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4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3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7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18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2.wmf"/><Relationship Id="rId2" Type="http://schemas.openxmlformats.org/officeDocument/2006/relationships/tags" Target="../tags/tag2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9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4.emf"/><Relationship Id="rId4" Type="http://schemas.openxmlformats.org/officeDocument/2006/relationships/oleObject" Target="../embeddings/oleObject21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1.wmf"/><Relationship Id="rId4" Type="http://schemas.openxmlformats.org/officeDocument/2006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4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tags" Target="../tags/tag24.xml"/><Relationship Id="rId7" Type="http://schemas.openxmlformats.org/officeDocument/2006/relationships/oleObject" Target="../embeddings/oleObject28.bin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26.xml"/><Relationship Id="rId7" Type="http://schemas.openxmlformats.org/officeDocument/2006/relationships/image" Target="../media/image67.emf"/><Relationship Id="rId2" Type="http://schemas.openxmlformats.org/officeDocument/2006/relationships/tags" Target="../tags/tag2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9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0.png"/><Relationship Id="rId4" Type="http://schemas.openxmlformats.org/officeDocument/2006/relationships/tags" Target="../tags/tag27.xml"/><Relationship Id="rId9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29.xml"/><Relationship Id="rId7" Type="http://schemas.openxmlformats.org/officeDocument/2006/relationships/image" Target="../media/image73.png"/><Relationship Id="rId2" Type="http://schemas.openxmlformats.org/officeDocument/2006/relationships/tags" Target="../tags/tag2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1.emf"/><Relationship Id="rId4" Type="http://schemas.openxmlformats.org/officeDocument/2006/relationships/tags" Target="../tags/tag30.xml"/><Relationship Id="rId9" Type="http://schemas.openxmlformats.org/officeDocument/2006/relationships/oleObject" Target="../embeddings/oleObject30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7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36.xml"/><Relationship Id="rId7" Type="http://schemas.openxmlformats.org/officeDocument/2006/relationships/image" Target="../media/image79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9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31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9.png"/><Relationship Id="rId4" Type="http://schemas.openxmlformats.org/officeDocument/2006/relationships/image" Target="../media/image9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2" Type="http://schemas.openxmlformats.org/officeDocument/2006/relationships/image" Target="../media/image10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10" Type="http://schemas.openxmlformats.org/officeDocument/2006/relationships/image" Target="../media/image109.emf"/><Relationship Id="rId4" Type="http://schemas.openxmlformats.org/officeDocument/2006/relationships/image" Target="../media/image103.emf"/><Relationship Id="rId9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114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12.w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17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1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41.xml"/><Relationship Id="rId7" Type="http://schemas.openxmlformats.org/officeDocument/2006/relationships/image" Target="../media/image123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2.wmf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tags" Target="../tags/tag44.xml"/><Relationship Id="rId7" Type="http://schemas.openxmlformats.org/officeDocument/2006/relationships/image" Target="../media/image128.png"/><Relationship Id="rId2" Type="http://schemas.openxmlformats.org/officeDocument/2006/relationships/tags" Target="../tags/tag43.xml"/><Relationship Id="rId1" Type="http://schemas.openxmlformats.org/officeDocument/2006/relationships/vmlDrawing" Target="../drawings/vmlDrawing27.vml"/><Relationship Id="rId6" Type="http://schemas.openxmlformats.org/officeDocument/2006/relationships/notesSlide" Target="../notesSlides/notesSlide32.xml"/><Relationship Id="rId11" Type="http://schemas.openxmlformats.org/officeDocument/2006/relationships/image" Target="../media/image127.emf"/><Relationship Id="rId5" Type="http://schemas.openxmlformats.org/officeDocument/2006/relationships/slideLayout" Target="../slideLayouts/slideLayout12.xml"/><Relationship Id="rId10" Type="http://schemas.openxmlformats.org/officeDocument/2006/relationships/oleObject" Target="../embeddings/oleObject41.bin"/><Relationship Id="rId4" Type="http://schemas.openxmlformats.org/officeDocument/2006/relationships/tags" Target="../tags/tag45.xml"/><Relationship Id="rId9" Type="http://schemas.openxmlformats.org/officeDocument/2006/relationships/image" Target="../media/image1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48.xml"/><Relationship Id="rId7" Type="http://schemas.openxmlformats.org/officeDocument/2006/relationships/image" Target="../media/image139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38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tags" Target="../tags/tag50.xml"/><Relationship Id="rId7" Type="http://schemas.openxmlformats.org/officeDocument/2006/relationships/image" Target="../media/image141.emf"/><Relationship Id="rId2" Type="http://schemas.openxmlformats.org/officeDocument/2006/relationships/tags" Target="../tags/tag49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2.bin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3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3675" y="974725"/>
            <a:ext cx="8669338" cy="1536700"/>
          </a:xfrm>
        </p:spPr>
        <p:txBody>
          <a:bodyPr/>
          <a:lstStyle/>
          <a:p>
            <a:pPr eaLnBrk="1" hangingPunct="1"/>
            <a:r>
              <a:rPr lang="en-US" sz="3200" b="1" dirty="0"/>
              <a:t>Cross-Layer Design for Spectrum- and Energy-Efficient Wireless Networks</a:t>
            </a:r>
            <a:endParaRPr lang="en-US" altLang="zh-CN" sz="3200" b="1" i="0" dirty="0">
              <a:solidFill>
                <a:srgbClr val="0000CC"/>
              </a:solidFill>
              <a:latin typeface="Bernard MT Condensed" pitchFamily="18" charset="0"/>
              <a:ea typeface="宋体" pitchFamily="2" charset="-122"/>
            </a:endParaRPr>
          </a:p>
        </p:txBody>
      </p:sp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452563" y="3365500"/>
            <a:ext cx="62579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 eaLnBrk="1" hangingPunct="1"/>
            <a:r>
              <a:rPr lang="en-US" altLang="zh-CN" sz="2000" b="1" dirty="0">
                <a:solidFill>
                  <a:srgbClr val="0000CC"/>
                </a:solidFill>
                <a:latin typeface="Arial Rounded MT Bold" pitchFamily="34" charset="0"/>
                <a:ea typeface="宋体" pitchFamily="2" charset="-122"/>
              </a:rPr>
              <a:t>Guowang Miao </a:t>
            </a:r>
          </a:p>
          <a:p>
            <a:pPr algn="ctr" eaLnBrk="1" hangingPunct="1"/>
            <a:r>
              <a:rPr lang="en-US" altLang="zh-TW" sz="2000" b="1" dirty="0">
                <a:solidFill>
                  <a:srgbClr val="0000CC"/>
                </a:solidFill>
                <a:latin typeface="Arial Rounded MT Bold" pitchFamily="34" charset="0"/>
                <a:ea typeface="宋体" pitchFamily="2" charset="-122"/>
              </a:rPr>
              <a:t>miao@FreeLinguist.com</a:t>
            </a:r>
          </a:p>
        </p:txBody>
      </p:sp>
      <p:sp>
        <p:nvSpPr>
          <p:cNvPr id="46086" name="Rectangle 4"/>
          <p:cNvSpPr>
            <a:spLocks noChangeArrowheads="1"/>
          </p:cNvSpPr>
          <p:nvPr/>
        </p:nvSpPr>
        <p:spPr bwMode="auto">
          <a:xfrm>
            <a:off x="1427163" y="2513013"/>
            <a:ext cx="619918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algn="ctr" eaLnBrk="1" hangingPunct="1"/>
            <a:endParaRPr lang="en-US" altLang="zh-CN" sz="800" i="1">
              <a:solidFill>
                <a:srgbClr val="9A7900"/>
              </a:solidFill>
              <a:latin typeface="Arial Rounded MT Bold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advTm="2274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105775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Motivation for Cross-Layer Design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625" y="1681388"/>
            <a:ext cx="7696200" cy="2923268"/>
          </a:xfrm>
        </p:spPr>
        <p:txBody>
          <a:bodyPr/>
          <a:lstStyle/>
          <a:p>
            <a:r>
              <a:rPr lang="en-US" altLang="zh-CN" sz="2000" dirty="0">
                <a:ea typeface="宋体" pitchFamily="2" charset="-122"/>
              </a:rPr>
              <a:t>Traditional Open System Interconnection (OSI) model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Divide communication systems into layers</a:t>
            </a:r>
          </a:p>
          <a:p>
            <a:endParaRPr lang="en-US" altLang="zh-CN" sz="2000" dirty="0">
              <a:ea typeface="宋体" pitchFamily="2" charset="-122"/>
            </a:endParaRPr>
          </a:p>
          <a:p>
            <a:r>
              <a:rPr lang="en-US" altLang="zh-CN" sz="2000" dirty="0">
                <a:ea typeface="宋体" pitchFamily="2" charset="-122"/>
              </a:rPr>
              <a:t>Cons of separate design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Information lost between layers</a:t>
            </a:r>
          </a:p>
          <a:p>
            <a:pPr lvl="1"/>
            <a:endParaRPr lang="en-US" altLang="zh-CN" sz="2000" dirty="0">
              <a:ea typeface="宋体" pitchFamily="2" charset="-122"/>
            </a:endParaRPr>
          </a:p>
          <a:p>
            <a:r>
              <a:rPr lang="en-US" altLang="zh-CN" sz="2000" dirty="0">
                <a:ea typeface="宋体" pitchFamily="2" charset="-122"/>
              </a:rPr>
              <a:t>Necessity of cross-layer design, especially for wireless communications</a:t>
            </a:r>
          </a:p>
        </p:txBody>
      </p:sp>
      <p:pic>
        <p:nvPicPr>
          <p:cNvPr id="259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4511675"/>
            <a:ext cx="6791325" cy="181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43099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Resource Allocation w/ Fairness</a:t>
            </a:r>
          </a:p>
        </p:txBody>
      </p:sp>
      <p:sp>
        <p:nvSpPr>
          <p:cNvPr id="14848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676400"/>
            <a:ext cx="8688387" cy="5181600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宋体" pitchFamily="2" charset="-122"/>
              </a:rPr>
              <a:t>Allocation metric:</a:t>
            </a: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For user </a:t>
            </a: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000">
                <a:ea typeface="宋体" pitchFamily="2" charset="-122"/>
              </a:rPr>
              <a:t> on subchannel </a:t>
            </a: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k</a:t>
            </a:r>
          </a:p>
          <a:p>
            <a:pPr lvl="1" eaLnBrk="1" hangingPunct="1"/>
            <a:endParaRPr lang="en-US" altLang="zh-CN" sz="2000">
              <a:latin typeface="Times New Roman" pitchFamily="18" charset="0"/>
              <a:ea typeface="宋体" pitchFamily="2" charset="-122"/>
            </a:endParaRPr>
          </a:p>
          <a:p>
            <a:pPr lvl="1" eaLnBrk="1" hangingPunct="1"/>
            <a:endParaRPr lang="en-US" altLang="zh-CN" sz="2000">
              <a:ea typeface="宋体" pitchFamily="2" charset="-122"/>
            </a:endParaRPr>
          </a:p>
          <a:p>
            <a:pPr lvl="1" eaLnBrk="1" hangingPunct="1"/>
            <a:endParaRPr lang="en-US" altLang="zh-CN" sz="2000">
              <a:ea typeface="宋体" pitchFamily="2" charset="-122"/>
            </a:endParaRP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Assign subchannel </a:t>
            </a: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k </a:t>
            </a:r>
            <a:r>
              <a:rPr lang="en-US" altLang="zh-CN" sz="2000">
                <a:ea typeface="宋体" pitchFamily="2" charset="-122"/>
              </a:rPr>
              <a:t>to the user with the highest metric</a:t>
            </a:r>
          </a:p>
          <a:p>
            <a:pPr lvl="1" eaLnBrk="1" hangingPunct="1"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ea typeface="宋体" pitchFamily="2" charset="-122"/>
              </a:rPr>
              <a:t>	Closed-form resource allocation w/ fairness</a:t>
            </a:r>
            <a:endParaRPr lang="en-US" altLang="zh-CN" sz="2000" b="1">
              <a:ea typeface="宋体" pitchFamily="2" charset="-122"/>
            </a:endParaRP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Circuit power &gt;&gt; Transmit power (short distance commun.)</a:t>
            </a:r>
          </a:p>
          <a:p>
            <a:pPr lvl="2" eaLnBrk="1" hangingPunct="1"/>
            <a:endParaRPr lang="en-US" altLang="zh-CN" sz="1800">
              <a:ea typeface="宋体" pitchFamily="2" charset="-122"/>
            </a:endParaRPr>
          </a:p>
        </p:txBody>
      </p:sp>
      <p:pic>
        <p:nvPicPr>
          <p:cNvPr id="14848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638425"/>
            <a:ext cx="36671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7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4865688"/>
            <a:ext cx="2008187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2555875" y="5534025"/>
            <a:ext cx="3617913" cy="606425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150000"/>
            </a:pPr>
            <a:r>
              <a:rPr lang="en-US" altLang="zh-CN">
                <a:ea typeface="宋体" pitchFamily="2" charset="-122"/>
              </a:rPr>
              <a:t>Traditional Proportional </a:t>
            </a:r>
          </a:p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150000"/>
            </a:pPr>
            <a:r>
              <a:rPr lang="en-US" altLang="zh-CN">
                <a:ea typeface="宋体" pitchFamily="2" charset="-122"/>
              </a:rPr>
              <a:t>Fair scheduler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646242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Performance—Link Adaptation</a:t>
            </a:r>
          </a:p>
        </p:txBody>
      </p:sp>
      <p:pic>
        <p:nvPicPr>
          <p:cNvPr id="14951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714500"/>
            <a:ext cx="4297362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51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1720850"/>
            <a:ext cx="4481513" cy="443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0225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1193800"/>
            <a:ext cx="8291513" cy="450850"/>
          </a:xfrm>
        </p:spPr>
        <p:txBody>
          <a:bodyPr/>
          <a:lstStyle/>
          <a:p>
            <a:pPr eaLnBrk="1" hangingPunct="1"/>
            <a:r>
              <a:rPr lang="en-US" altLang="zh-CN" sz="2500">
                <a:ea typeface="宋体" pitchFamily="2" charset="-122"/>
              </a:rPr>
              <a:t>Interference-Aware Energy Efficient Communication</a:t>
            </a:r>
          </a:p>
        </p:txBody>
      </p:sp>
      <p:sp>
        <p:nvSpPr>
          <p:cNvPr id="1505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3200" y="1905000"/>
            <a:ext cx="4348163" cy="1930400"/>
          </a:xfrm>
        </p:spPr>
        <p:txBody>
          <a:bodyPr/>
          <a:lstStyle/>
          <a:p>
            <a:pPr eaLnBrk="1" hangingPunct="1"/>
            <a:r>
              <a:rPr lang="en-US" altLang="zh-CN" sz="2000">
                <a:ea typeface="宋体" pitchFamily="2" charset="-122"/>
              </a:rPr>
              <a:t>What will happen in a multi-cell </a:t>
            </a:r>
            <a:r>
              <a:rPr lang="en-US" altLang="zh-CN" sz="2000">
                <a:solidFill>
                  <a:srgbClr val="990000"/>
                </a:solidFill>
                <a:ea typeface="宋体" pitchFamily="2" charset="-122"/>
              </a:rPr>
              <a:t>interference-limited</a:t>
            </a:r>
            <a:r>
              <a:rPr lang="en-US" altLang="zh-CN" sz="2000">
                <a:ea typeface="宋体" pitchFamily="2" charset="-122"/>
              </a:rPr>
              <a:t> scenario?</a:t>
            </a:r>
          </a:p>
          <a:p>
            <a:pPr eaLnBrk="1" hangingPunct="1"/>
            <a:endParaRPr lang="en-US" altLang="zh-CN" sz="2000">
              <a:ea typeface="宋体" pitchFamily="2" charset="-122"/>
            </a:endParaRPr>
          </a:p>
          <a:p>
            <a:pPr eaLnBrk="1" hangingPunct="1"/>
            <a:r>
              <a:rPr lang="en-US" altLang="zh-CN" sz="2000">
                <a:ea typeface="宋体" pitchFamily="2" charset="-122"/>
              </a:rPr>
              <a:t>For example: cell-edge users in cellular network environment.</a:t>
            </a:r>
            <a:endParaRPr lang="zh-CN" altLang="en-US" sz="2000">
              <a:ea typeface="宋体" pitchFamily="2" charset="-122"/>
            </a:endParaRPr>
          </a:p>
        </p:txBody>
      </p:sp>
      <p:pic>
        <p:nvPicPr>
          <p:cNvPr id="150534" name="Picture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82850"/>
            <a:ext cx="44767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707267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2"/>
          <p:cNvSpPr>
            <a:spLocks noGrp="1" noChangeArrowheads="1"/>
          </p:cNvSpPr>
          <p:nvPr>
            <p:ph type="title"/>
          </p:nvPr>
        </p:nvSpPr>
        <p:spPr>
          <a:xfrm>
            <a:off x="788988" y="1160463"/>
            <a:ext cx="7905750" cy="506412"/>
          </a:xfrm>
        </p:spPr>
        <p:txBody>
          <a:bodyPr/>
          <a:lstStyle/>
          <a:p>
            <a:pPr eaLnBrk="1" hangingPunct="1"/>
            <a:r>
              <a:rPr lang="en-US" altLang="zh-CN" sz="2900">
                <a:ea typeface="宋体" pitchFamily="2" charset="-122"/>
              </a:rPr>
              <a:t>Two-User Cooperation</a:t>
            </a:r>
          </a:p>
        </p:txBody>
      </p:sp>
      <p:sp>
        <p:nvSpPr>
          <p:cNvPr id="317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8638" y="1785938"/>
            <a:ext cx="8220075" cy="42703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宋体" pitchFamily="2" charset="-122"/>
              </a:rPr>
              <a:t>Consider two-user case to obtain insight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>
                <a:ea typeface="宋体" pitchFamily="2" charset="-122"/>
              </a:rPr>
              <a:t>Users 1 and 2 cooperates to determine their transmit powers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>
                <a:ea typeface="宋体" pitchFamily="2" charset="-122"/>
              </a:rPr>
              <a:t>Both have complete network knowledge</a:t>
            </a:r>
          </a:p>
          <a:p>
            <a:pPr lvl="2" eaLnBrk="1" hangingPunct="1">
              <a:lnSpc>
                <a:spcPct val="80000"/>
              </a:lnSpc>
            </a:pPr>
            <a:endParaRPr lang="en-US" altLang="zh-CN" sz="14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宋体" pitchFamily="2" charset="-122"/>
              </a:rPr>
              <a:t>Problem modeling</a:t>
            </a:r>
          </a:p>
          <a:p>
            <a:pPr eaLnBrk="1" hangingPunct="1">
              <a:lnSpc>
                <a:spcPct val="80000"/>
              </a:lnSpc>
            </a:pPr>
            <a:endParaRPr lang="en-US" altLang="zh-CN" sz="18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8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宋体" pitchFamily="2" charset="-122"/>
              </a:rPr>
              <a:t>Generally: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b="1">
                <a:solidFill>
                  <a:srgbClr val="FF0000"/>
                </a:solidFill>
                <a:ea typeface="宋体" pitchFamily="2" charset="-122"/>
              </a:rPr>
              <a:t>Non concave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b="1">
                <a:solidFill>
                  <a:srgbClr val="FF0000"/>
                </a:solidFill>
                <a:ea typeface="宋体" pitchFamily="2" charset="-122"/>
              </a:rPr>
              <a:t>Intractable</a:t>
            </a:r>
          </a:p>
        </p:txBody>
      </p:sp>
      <p:graphicFrame>
        <p:nvGraphicFramePr>
          <p:cNvPr id="3174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17550" y="3268663"/>
          <a:ext cx="52578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68" name="Equation" r:id="rId3" imgW="3187700" imgH="647700" progId="Equation.DSMT4">
                  <p:embed/>
                </p:oleObj>
              </mc:Choice>
              <mc:Fallback>
                <p:oleObj name="Equation" r:id="rId3" imgW="3187700" imgH="647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3268663"/>
                        <a:ext cx="5257800" cy="10683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053013" y="4344988"/>
          <a:ext cx="3336925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69" name="Visio" r:id="rId5" imgW="4108704" imgH="2408834" progId="Visio.Drawing.11">
                  <p:embed/>
                </p:oleObj>
              </mc:Choice>
              <mc:Fallback>
                <p:oleObj name="Visio" r:id="rId5" imgW="4108704" imgH="240883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013" y="4344988"/>
                        <a:ext cx="3336925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519049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112838"/>
            <a:ext cx="8143875" cy="563562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Cooperative Power Optimization for Special Regimes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5888" y="1800225"/>
            <a:ext cx="8766175" cy="4405313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zh-CN" sz="2000">
                <a:ea typeface="宋体" pitchFamily="2" charset="-122"/>
              </a:rPr>
              <a:t>Transmitter condition: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1. circuit power &gt;&gt; transmit power</a:t>
            </a:r>
          </a:p>
          <a:p>
            <a:pPr lvl="2"/>
            <a:endParaRPr lang="en-US" altLang="zh-CN" sz="1800">
              <a:ea typeface="宋体" pitchFamily="2" charset="-122"/>
            </a:endParaRPr>
          </a:p>
          <a:p>
            <a:pPr lvl="1"/>
            <a:r>
              <a:rPr lang="en-US" altLang="zh-CN" sz="2000">
                <a:ea typeface="宋体" pitchFamily="2" charset="-122"/>
              </a:rPr>
              <a:t>2. transmit power &gt;&gt; circuit power</a:t>
            </a:r>
          </a:p>
          <a:p>
            <a:pPr lvl="1">
              <a:buFontTx/>
              <a:buNone/>
            </a:pPr>
            <a:endParaRPr lang="en-US" altLang="zh-CN" sz="200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>
              <a:ea typeface="宋体" pitchFamily="2" charset="-122"/>
            </a:endParaRPr>
          </a:p>
          <a:p>
            <a:pPr lvl="1">
              <a:buFontTx/>
              <a:buNone/>
            </a:pPr>
            <a:r>
              <a:rPr lang="en-US" altLang="zh-CN" sz="2000">
                <a:ea typeface="宋体" pitchFamily="2" charset="-122"/>
              </a:rPr>
              <a:t>Receiver condition: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1. noise power &gt;&gt; interference</a:t>
            </a:r>
          </a:p>
          <a:p>
            <a:pPr lvl="2"/>
            <a:endParaRPr lang="en-US" altLang="zh-CN" sz="1800">
              <a:ea typeface="宋体" pitchFamily="2" charset="-122"/>
            </a:endParaRPr>
          </a:p>
          <a:p>
            <a:pPr lvl="1"/>
            <a:r>
              <a:rPr lang="en-US" altLang="zh-CN" sz="2000">
                <a:ea typeface="宋体" pitchFamily="2" charset="-122"/>
              </a:rPr>
              <a:t>2. interference &gt;&gt; noise</a:t>
            </a:r>
          </a:p>
          <a:p>
            <a:pPr lvl="2"/>
            <a:endParaRPr lang="en-US" altLang="zh-CN" sz="18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621813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Circuit Power Dominated Regime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697038"/>
            <a:ext cx="8307387" cy="4840287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When circuit power dominates power consumption</a:t>
            </a:r>
          </a:p>
          <a:p>
            <a:endParaRPr lang="en-US" altLang="zh-CN" sz="2400">
              <a:ea typeface="宋体" pitchFamily="2" charset="-122"/>
            </a:endParaRPr>
          </a:p>
          <a:p>
            <a:endParaRPr lang="en-US" altLang="zh-CN" sz="2400">
              <a:ea typeface="宋体" pitchFamily="2" charset="-122"/>
            </a:endParaRPr>
          </a:p>
          <a:p>
            <a:pPr lvl="1"/>
            <a:r>
              <a:rPr lang="en-US" altLang="zh-CN" sz="2000">
                <a:solidFill>
                  <a:schemeClr val="accent1"/>
                </a:solidFill>
                <a:ea typeface="宋体" pitchFamily="2" charset="-122"/>
              </a:rPr>
              <a:t>Equivalent to throughput optimization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Binary power control [Anders 06]</a:t>
            </a:r>
          </a:p>
        </p:txBody>
      </p:sp>
      <p:graphicFrame>
        <p:nvGraphicFramePr>
          <p:cNvPr id="3277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976313" y="2365375"/>
          <a:ext cx="416877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2" name="Equation" r:id="rId3" imgW="3314520" imgH="647640" progId="Equation.DSMT4">
                  <p:embed/>
                </p:oleObj>
              </mc:Choice>
              <mc:Fallback>
                <p:oleObj name="Equation" r:id="rId3" imgW="331452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2365375"/>
                        <a:ext cx="416877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038600"/>
            <a:ext cx="28194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10000"/>
            <a:ext cx="290512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1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176838" y="2365375"/>
          <a:ext cx="31083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3" name="Equation" r:id="rId7" imgW="2476440" imgH="647640" progId="Equation.DSMT4">
                  <p:embed/>
                </p:oleObj>
              </mc:Choice>
              <mc:Fallback>
                <p:oleObj name="Equation" r:id="rId7" imgW="247644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838" y="2365375"/>
                        <a:ext cx="3108325" cy="72548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Line 8"/>
          <p:cNvSpPr>
            <a:spLocks noChangeShapeType="1"/>
          </p:cNvSpPr>
          <p:nvPr/>
        </p:nvSpPr>
        <p:spPr bwMode="auto">
          <a:xfrm flipH="1" flipV="1">
            <a:off x="3276600" y="58674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3527425" y="5935663"/>
            <a:ext cx="1425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000" b="1">
                <a:ea typeface="宋体" pitchFamily="2" charset="-122"/>
              </a:rPr>
              <a:t>Power of User 2</a:t>
            </a: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V="1">
            <a:off x="1295400" y="57150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609600" y="5821363"/>
            <a:ext cx="1143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000" b="1">
                <a:ea typeface="宋体" pitchFamily="2" charset="-122"/>
              </a:rPr>
              <a:t>Power of User 1</a:t>
            </a:r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>
            <a:off x="1066800" y="4724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152400" y="45720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000" b="1">
                <a:ea typeface="宋体" pitchFamily="2" charset="-122"/>
              </a:rPr>
              <a:t>Sum energy efficiency</a:t>
            </a:r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 flipH="1">
            <a:off x="7162800" y="42672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6400800" y="36576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1">
                <a:ea typeface="宋体" pitchFamily="2" charset="-122"/>
              </a:rPr>
              <a:t>User 1 transmit max pwr and User 2 is shut down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361480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Transmit Power Dominated Regime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6700" y="1612900"/>
            <a:ext cx="8655050" cy="4038600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When the circuit power is negligible</a:t>
            </a:r>
          </a:p>
          <a:p>
            <a:endParaRPr lang="en-US" altLang="zh-CN" sz="2400">
              <a:ea typeface="宋体" pitchFamily="2" charset="-122"/>
            </a:endParaRPr>
          </a:p>
          <a:p>
            <a:endParaRPr lang="en-US" altLang="zh-CN" sz="2400">
              <a:ea typeface="宋体" pitchFamily="2" charset="-122"/>
            </a:endParaRPr>
          </a:p>
          <a:p>
            <a:r>
              <a:rPr lang="en-US" altLang="zh-CN" sz="2400">
                <a:ea typeface="宋体" pitchFamily="2" charset="-122"/>
              </a:rPr>
              <a:t>Users transmit with the </a:t>
            </a:r>
            <a:r>
              <a:rPr lang="en-US" altLang="zh-CN" sz="2400">
                <a:solidFill>
                  <a:srgbClr val="FF0000"/>
                </a:solidFill>
                <a:ea typeface="宋体" pitchFamily="2" charset="-122"/>
              </a:rPr>
              <a:t>lowest power and MCS</a:t>
            </a:r>
            <a:r>
              <a:rPr lang="en-US" altLang="zh-CN" sz="2400">
                <a:ea typeface="宋体" pitchFamily="2" charset="-122"/>
              </a:rPr>
              <a:t> for maximum energy efficiency [Meshkati06]</a:t>
            </a:r>
          </a:p>
        </p:txBody>
      </p:sp>
      <p:graphicFrame>
        <p:nvGraphicFramePr>
          <p:cNvPr id="3379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939925" y="2124075"/>
          <a:ext cx="447516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21" name="Equation" r:id="rId3" imgW="3187440" imgH="647640" progId="Equation.DSMT4">
                  <p:embed/>
                </p:oleObj>
              </mc:Choice>
              <mc:Fallback>
                <p:oleObj name="Equation" r:id="rId3" imgW="318744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925" y="2124075"/>
                        <a:ext cx="4475163" cy="81121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3810000" y="3649663"/>
            <a:ext cx="5089525" cy="2657475"/>
            <a:chOff x="2400" y="2291"/>
            <a:chExt cx="3158" cy="1674"/>
          </a:xfrm>
        </p:grpSpPr>
        <p:pic>
          <p:nvPicPr>
            <p:cNvPr id="3379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291"/>
              <a:ext cx="1920" cy="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 flipV="1">
              <a:off x="4800" y="3360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0" name="Text Box 8"/>
            <p:cNvSpPr txBox="1">
              <a:spLocks noChangeArrowheads="1"/>
            </p:cNvSpPr>
            <p:nvPr/>
          </p:nvSpPr>
          <p:spPr bwMode="auto">
            <a:xfrm>
              <a:off x="4694" y="3667"/>
              <a:ext cx="615" cy="17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 b="1">
                  <a:ea typeface="宋体" pitchFamily="2" charset="-122"/>
                </a:rPr>
                <a:t>Low Power</a:t>
              </a:r>
            </a:p>
          </p:txBody>
        </p:sp>
        <p:sp>
          <p:nvSpPr>
            <p:cNvPr id="33801" name="Text Box 9"/>
            <p:cNvSpPr txBox="1">
              <a:spLocks noChangeArrowheads="1"/>
            </p:cNvSpPr>
            <p:nvPr/>
          </p:nvSpPr>
          <p:spPr bwMode="auto">
            <a:xfrm>
              <a:off x="4923" y="3120"/>
              <a:ext cx="635" cy="17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 b="1">
                  <a:ea typeface="宋体" pitchFamily="2" charset="-122"/>
                </a:rPr>
                <a:t>High Power</a:t>
              </a:r>
            </a:p>
          </p:txBody>
        </p:sp>
        <p:sp>
          <p:nvSpPr>
            <p:cNvPr id="33802" name="Line 10"/>
            <p:cNvSpPr>
              <a:spLocks noChangeShapeType="1"/>
            </p:cNvSpPr>
            <p:nvPr/>
          </p:nvSpPr>
          <p:spPr bwMode="auto">
            <a:xfrm flipH="1" flipV="1">
              <a:off x="3072" y="3744"/>
              <a:ext cx="43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3" name="Text Box 11"/>
            <p:cNvSpPr txBox="1">
              <a:spLocks noChangeArrowheads="1"/>
            </p:cNvSpPr>
            <p:nvPr/>
          </p:nvSpPr>
          <p:spPr bwMode="auto">
            <a:xfrm>
              <a:off x="3648" y="3792"/>
              <a:ext cx="615" cy="17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 b="1">
                  <a:ea typeface="宋体" pitchFamily="2" charset="-122"/>
                </a:rPr>
                <a:t>Low Power</a:t>
              </a:r>
            </a:p>
          </p:txBody>
        </p:sp>
        <p:sp>
          <p:nvSpPr>
            <p:cNvPr id="33804" name="Text Box 12"/>
            <p:cNvSpPr txBox="1">
              <a:spLocks noChangeArrowheads="1"/>
            </p:cNvSpPr>
            <p:nvPr/>
          </p:nvSpPr>
          <p:spPr bwMode="auto">
            <a:xfrm>
              <a:off x="2400" y="3552"/>
              <a:ext cx="635" cy="173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 b="1">
                  <a:ea typeface="宋体" pitchFamily="2" charset="-122"/>
                </a:rPr>
                <a:t>High Power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9835660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Noise Dominated Regime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4313" y="1671638"/>
            <a:ext cx="8624887" cy="4840287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When noise power dominates interference plus noise power</a:t>
            </a:r>
          </a:p>
          <a:p>
            <a:endParaRPr lang="en-US" altLang="zh-CN" sz="2400">
              <a:ea typeface="宋体" pitchFamily="2" charset="-122"/>
            </a:endParaRPr>
          </a:p>
          <a:p>
            <a:endParaRPr lang="en-US" altLang="zh-CN" sz="2000">
              <a:ea typeface="宋体" pitchFamily="2" charset="-122"/>
            </a:endParaRPr>
          </a:p>
          <a:p>
            <a:r>
              <a:rPr lang="en-US" altLang="zh-CN" sz="2000">
                <a:ea typeface="宋体" pitchFamily="2" charset="-122"/>
              </a:rPr>
              <a:t>Interference treated as noise</a:t>
            </a:r>
            <a:endParaRPr lang="en-US" altLang="zh-CN" sz="2400">
              <a:solidFill>
                <a:srgbClr val="FF0000"/>
              </a:solidFill>
              <a:ea typeface="宋体" pitchFamily="2" charset="-122"/>
            </a:endParaRPr>
          </a:p>
          <a:p>
            <a:r>
              <a:rPr lang="en-US" altLang="zh-CN" sz="2000">
                <a:ea typeface="宋体" pitchFamily="2" charset="-122"/>
              </a:rPr>
              <a:t>Independent energy-efficient link adaptation</a:t>
            </a:r>
          </a:p>
        </p:txBody>
      </p:sp>
      <p:pic>
        <p:nvPicPr>
          <p:cNvPr id="348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3986213"/>
            <a:ext cx="303530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18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2765425" y="2236788"/>
          <a:ext cx="3398838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5" name="Equation" r:id="rId4" imgW="2489040" imgH="609480" progId="Equation.DSMT4">
                  <p:embed/>
                </p:oleObj>
              </mc:Choice>
              <mc:Fallback>
                <p:oleObj name="Equation" r:id="rId4" imgW="2489040" imgH="60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425" y="2236788"/>
                        <a:ext cx="3398838" cy="74453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443453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Interference Dominated Regime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5413" y="1624013"/>
            <a:ext cx="8307387" cy="4840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Interference far larger than noise power</a:t>
            </a:r>
          </a:p>
          <a:p>
            <a:pPr>
              <a:lnSpc>
                <a:spcPct val="90000"/>
              </a:lnSpc>
            </a:pPr>
            <a:endParaRPr lang="en-US" altLang="zh-CN" sz="18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18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18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18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800">
                <a:solidFill>
                  <a:srgbClr val="FF0000"/>
                </a:solidFill>
                <a:ea typeface="宋体" pitchFamily="2" charset="-122"/>
              </a:rPr>
              <a:t>On-Off</a:t>
            </a:r>
            <a:r>
              <a:rPr lang="en-US" altLang="zh-CN" sz="1800">
                <a:ea typeface="宋体" pitchFamily="2" charset="-122"/>
              </a:rPr>
              <a:t> energy-efficient power control, e.g. time sharing, is optimal</a:t>
            </a:r>
          </a:p>
          <a:p>
            <a:pPr>
              <a:lnSpc>
                <a:spcPct val="90000"/>
              </a:lnSpc>
            </a:pPr>
            <a:endParaRPr lang="en-US" altLang="zh-CN" sz="180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1800" b="1">
                <a:solidFill>
                  <a:srgbClr val="FF0000"/>
                </a:solidFill>
                <a:ea typeface="宋体" pitchFamily="2" charset="-122"/>
              </a:rPr>
              <a:t>Access protocol design is important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Orthogonalize signals of different users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SE protocols are also EE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400" b="1" u="sng">
                <a:solidFill>
                  <a:srgbClr val="95A30D"/>
                </a:solidFill>
                <a:ea typeface="宋体" pitchFamily="2" charset="-122"/>
              </a:rPr>
              <a:t>DOMRA, CIA-MAC, CAD-MAC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180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Link adaptation is different from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those for SE optimization</a:t>
            </a:r>
          </a:p>
        </p:txBody>
      </p:sp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3529013"/>
            <a:ext cx="37973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84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863725" y="2058988"/>
          <a:ext cx="4913313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69" name="Equation" r:id="rId4" imgW="2577960" imgH="647640" progId="Equation.DSMT4">
                  <p:embed/>
                </p:oleObj>
              </mc:Choice>
              <mc:Fallback>
                <p:oleObj name="Equation" r:id="rId4" imgW="2577960" imgH="6476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2058988"/>
                        <a:ext cx="4913313" cy="1101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Line 6"/>
          <p:cNvSpPr>
            <a:spLocks noChangeShapeType="1"/>
          </p:cNvSpPr>
          <p:nvPr/>
        </p:nvSpPr>
        <p:spPr bwMode="auto">
          <a:xfrm flipH="1">
            <a:off x="5614988" y="4059238"/>
            <a:ext cx="6572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5618163" y="3630613"/>
            <a:ext cx="3194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itchFamily="2" charset="-122"/>
              </a:rPr>
              <a:t>Energy-efficient power setting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540285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17550" y="1000125"/>
            <a:ext cx="7696200" cy="677863"/>
          </a:xfrm>
        </p:spPr>
        <p:txBody>
          <a:bodyPr/>
          <a:lstStyle/>
          <a:p>
            <a:r>
              <a:rPr lang="en-US" altLang="zh-CN" sz="2900" dirty="0">
                <a:ea typeface="宋体" pitchFamily="2" charset="-122"/>
              </a:rPr>
              <a:t>Intractability for General Cases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781175"/>
            <a:ext cx="8688387" cy="4427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What</a:t>
            </a:r>
            <a:r>
              <a:rPr lang="en-US" altLang="zh-CN" sz="2000">
                <a:latin typeface="Verdana" pitchFamily="34" charset="0"/>
                <a:ea typeface="宋体" pitchFamily="2" charset="-122"/>
              </a:rPr>
              <a:t>’</a:t>
            </a:r>
            <a:r>
              <a:rPr lang="en-US" altLang="zh-CN" sz="2000">
                <a:ea typeface="宋体" pitchFamily="2" charset="-122"/>
              </a:rPr>
              <a:t>s the situation for normal regimes? </a:t>
            </a:r>
          </a:p>
          <a:p>
            <a:pPr lvl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Non-concavity</a:t>
            </a:r>
          </a:p>
          <a:p>
            <a:pPr lvl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Multiple local maximums</a:t>
            </a:r>
          </a:p>
          <a:p>
            <a:pPr lvl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Behaviors of local maximums hard to predict</a:t>
            </a:r>
          </a:p>
          <a:p>
            <a:pPr lvl="1">
              <a:lnSpc>
                <a:spcPct val="90000"/>
              </a:lnSpc>
            </a:pPr>
            <a:endParaRPr lang="en-US" altLang="zh-CN" sz="2000">
              <a:ea typeface="宋体" pitchFamily="2" charset="-122"/>
            </a:endParaRPr>
          </a:p>
          <a:p>
            <a:pPr lvl="1">
              <a:lnSpc>
                <a:spcPct val="90000"/>
              </a:lnSpc>
            </a:pPr>
            <a:endParaRPr lang="en-US" altLang="zh-CN" sz="20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Multiple subchannels and users further complicate the problem</a:t>
            </a:r>
          </a:p>
          <a:p>
            <a:pPr lvl="1">
              <a:lnSpc>
                <a:spcPct val="90000"/>
              </a:lnSpc>
            </a:pPr>
            <a:endParaRPr lang="en-US" altLang="zh-CN" sz="20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Impractical </a:t>
            </a:r>
            <a:r>
              <a:rPr lang="en-US" altLang="zh-CN" sz="2000">
                <a:latin typeface="Verdana" pitchFamily="34" charset="0"/>
                <a:ea typeface="宋体" pitchFamily="2" charset="-122"/>
              </a:rPr>
              <a:t>—</a:t>
            </a:r>
            <a:r>
              <a:rPr lang="en-US" altLang="zh-CN" sz="2000">
                <a:ea typeface="宋体" pitchFamily="2" charset="-122"/>
              </a:rPr>
              <a:t> complete network knowledge</a:t>
            </a:r>
          </a:p>
          <a:p>
            <a:pPr>
              <a:lnSpc>
                <a:spcPct val="90000"/>
              </a:lnSpc>
            </a:pPr>
            <a:endParaRPr lang="en-US" altLang="zh-CN" sz="20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What can we do?</a:t>
            </a:r>
          </a:p>
        </p:txBody>
      </p:sp>
      <p:sp>
        <p:nvSpPr>
          <p:cNvPr id="152580" name="AutoShape 4"/>
          <p:cNvSpPr>
            <a:spLocks noChangeArrowheads="1"/>
          </p:cNvSpPr>
          <p:nvPr/>
        </p:nvSpPr>
        <p:spPr bwMode="auto">
          <a:xfrm>
            <a:off x="3032125" y="5422900"/>
            <a:ext cx="2290763" cy="34448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ea typeface="宋体" pitchFamily="2" charset="-122"/>
              </a:rPr>
              <a:t>Non-cooperative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3005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Revolutionary Thinking Needed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76275" y="1763713"/>
            <a:ext cx="7889875" cy="4529137"/>
            <a:chOff x="676275" y="1763713"/>
            <a:chExt cx="7889875" cy="4529137"/>
          </a:xfrm>
        </p:grpSpPr>
        <p:sp>
          <p:nvSpPr>
            <p:cNvPr id="55302" name="Rectangle 5"/>
            <p:cNvSpPr>
              <a:spLocks noChangeArrowheads="1"/>
            </p:cNvSpPr>
            <p:nvPr/>
          </p:nvSpPr>
          <p:spPr bwMode="auto">
            <a:xfrm>
              <a:off x="1851025" y="1763713"/>
              <a:ext cx="5229225" cy="4572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Radio Resource Management of wireless networks</a:t>
              </a: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55303" name="Rectangle 6"/>
            <p:cNvSpPr>
              <a:spLocks noChangeArrowheads="1"/>
            </p:cNvSpPr>
            <p:nvPr/>
          </p:nvSpPr>
          <p:spPr bwMode="auto">
            <a:xfrm>
              <a:off x="1985963" y="2598738"/>
              <a:ext cx="5067300" cy="3968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allocate radio resources</a:t>
              </a:r>
            </a:p>
          </p:txBody>
        </p:sp>
        <p:sp>
          <p:nvSpPr>
            <p:cNvPr id="55305" name="Rectangle 9"/>
            <p:cNvSpPr>
              <a:spLocks noChangeArrowheads="1"/>
            </p:cNvSpPr>
            <p:nvPr/>
          </p:nvSpPr>
          <p:spPr bwMode="auto">
            <a:xfrm>
              <a:off x="676275" y="4752975"/>
              <a:ext cx="1123950" cy="6175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>
                  <a:ea typeface="宋体" pitchFamily="2" charset="-122"/>
                </a:rPr>
                <a:t>modulation</a:t>
              </a:r>
            </a:p>
            <a:p>
              <a:pPr algn="ctr"/>
              <a:r>
                <a:rPr lang="en-US" altLang="zh-CN" sz="1600" dirty="0">
                  <a:ea typeface="宋体" pitchFamily="2" charset="-122"/>
                </a:rPr>
                <a:t>/coding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55306" name="Rectangle 10"/>
            <p:cNvSpPr>
              <a:spLocks noChangeArrowheads="1"/>
            </p:cNvSpPr>
            <p:nvPr/>
          </p:nvSpPr>
          <p:spPr bwMode="auto">
            <a:xfrm>
              <a:off x="1930400" y="4768850"/>
              <a:ext cx="876300" cy="5921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>
                  <a:ea typeface="宋体" pitchFamily="2" charset="-122"/>
                </a:rPr>
                <a:t>power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55307" name="Rectangle 11"/>
            <p:cNvSpPr>
              <a:spLocks noChangeArrowheads="1"/>
            </p:cNvSpPr>
            <p:nvPr/>
          </p:nvSpPr>
          <p:spPr bwMode="auto">
            <a:xfrm>
              <a:off x="6043612" y="4765675"/>
              <a:ext cx="1821320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>
                  <a:ea typeface="宋体" pitchFamily="2" charset="-122"/>
                </a:rPr>
                <a:t>Cell deployment</a:t>
              </a:r>
              <a:r>
                <a:rPr lang="en-US" altLang="zh-CN" dirty="0">
                  <a:ea typeface="宋体" pitchFamily="2" charset="-122"/>
                </a:rPr>
                <a:t> </a:t>
              </a:r>
            </a:p>
          </p:txBody>
        </p:sp>
        <p:sp>
          <p:nvSpPr>
            <p:cNvPr id="55308" name="Rectangle 12"/>
            <p:cNvSpPr>
              <a:spLocks noChangeArrowheads="1"/>
            </p:cNvSpPr>
            <p:nvPr/>
          </p:nvSpPr>
          <p:spPr bwMode="auto">
            <a:xfrm>
              <a:off x="2952750" y="4773613"/>
              <a:ext cx="1817688" cy="57785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ea typeface="宋体" pitchFamily="2" charset="-122"/>
                </a:rPr>
                <a:t>T/F/S/C-domain</a:t>
              </a:r>
            </a:p>
            <a:p>
              <a:pPr algn="ctr"/>
              <a:r>
                <a:rPr lang="en-US" altLang="zh-CN" sz="1600">
                  <a:ea typeface="宋体" pitchFamily="2" charset="-122"/>
                </a:rPr>
                <a:t>channel allocation </a:t>
              </a:r>
            </a:p>
          </p:txBody>
        </p:sp>
        <p:sp>
          <p:nvSpPr>
            <p:cNvPr id="55309" name="Oval 13"/>
            <p:cNvSpPr>
              <a:spLocks noChangeArrowheads="1"/>
            </p:cNvSpPr>
            <p:nvPr/>
          </p:nvSpPr>
          <p:spPr bwMode="auto">
            <a:xfrm>
              <a:off x="1252538" y="3475038"/>
              <a:ext cx="2471737" cy="638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statically</a:t>
              </a:r>
            </a:p>
          </p:txBody>
        </p:sp>
        <p:sp>
          <p:nvSpPr>
            <p:cNvPr id="55310" name="Oval 14"/>
            <p:cNvSpPr>
              <a:spLocks noChangeArrowheads="1"/>
            </p:cNvSpPr>
            <p:nvPr/>
          </p:nvSpPr>
          <p:spPr bwMode="auto">
            <a:xfrm>
              <a:off x="5294313" y="3503613"/>
              <a:ext cx="2554287" cy="61118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dynamically</a:t>
              </a:r>
            </a:p>
          </p:txBody>
        </p:sp>
        <p:sp>
          <p:nvSpPr>
            <p:cNvPr id="55311" name="Line 20"/>
            <p:cNvSpPr>
              <a:spLocks noChangeShapeType="1"/>
            </p:cNvSpPr>
            <p:nvPr/>
          </p:nvSpPr>
          <p:spPr bwMode="auto">
            <a:xfrm>
              <a:off x="4489450" y="2263775"/>
              <a:ext cx="0" cy="3206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2" name="Line 21"/>
            <p:cNvSpPr>
              <a:spLocks noChangeShapeType="1"/>
            </p:cNvSpPr>
            <p:nvPr/>
          </p:nvSpPr>
          <p:spPr bwMode="auto">
            <a:xfrm flipH="1">
              <a:off x="2589213" y="3005138"/>
              <a:ext cx="1860550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3" name="Line 22"/>
            <p:cNvSpPr>
              <a:spLocks noChangeShapeType="1"/>
            </p:cNvSpPr>
            <p:nvPr/>
          </p:nvSpPr>
          <p:spPr bwMode="auto">
            <a:xfrm>
              <a:off x="4460875" y="2992438"/>
              <a:ext cx="1976438" cy="482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4" name="Rectangle 23"/>
            <p:cNvSpPr>
              <a:spLocks noChangeArrowheads="1"/>
            </p:cNvSpPr>
            <p:nvPr/>
          </p:nvSpPr>
          <p:spPr bwMode="auto">
            <a:xfrm>
              <a:off x="4932363" y="4779963"/>
              <a:ext cx="839787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>
                  <a:ea typeface="宋体" pitchFamily="2" charset="-122"/>
                </a:rPr>
                <a:t>data rate</a:t>
              </a:r>
            </a:p>
          </p:txBody>
        </p:sp>
        <p:sp>
          <p:nvSpPr>
            <p:cNvPr id="55315" name="Rectangle 24"/>
            <p:cNvSpPr>
              <a:spLocks noChangeArrowheads="1"/>
            </p:cNvSpPr>
            <p:nvPr/>
          </p:nvSpPr>
          <p:spPr bwMode="auto">
            <a:xfrm>
              <a:off x="7961313" y="4770438"/>
              <a:ext cx="604837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…</a:t>
              </a:r>
            </a:p>
          </p:txBody>
        </p:sp>
        <p:sp>
          <p:nvSpPr>
            <p:cNvPr id="55316" name="Line 25"/>
            <p:cNvSpPr>
              <a:spLocks noChangeShapeType="1"/>
            </p:cNvSpPr>
            <p:nvPr/>
          </p:nvSpPr>
          <p:spPr bwMode="auto">
            <a:xfrm flipH="1">
              <a:off x="1177925" y="4133850"/>
              <a:ext cx="1298575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7" name="Line 26"/>
            <p:cNvSpPr>
              <a:spLocks noChangeShapeType="1"/>
            </p:cNvSpPr>
            <p:nvPr/>
          </p:nvSpPr>
          <p:spPr bwMode="auto">
            <a:xfrm flipH="1">
              <a:off x="2312988" y="4133850"/>
              <a:ext cx="149225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8" name="Line 27"/>
            <p:cNvSpPr>
              <a:spLocks noChangeShapeType="1"/>
            </p:cNvSpPr>
            <p:nvPr/>
          </p:nvSpPr>
          <p:spPr bwMode="auto">
            <a:xfrm>
              <a:off x="2451100" y="4133850"/>
              <a:ext cx="1408113" cy="5905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9" name="Line 28"/>
            <p:cNvSpPr>
              <a:spLocks noChangeShapeType="1"/>
            </p:cNvSpPr>
            <p:nvPr/>
          </p:nvSpPr>
          <p:spPr bwMode="auto">
            <a:xfrm>
              <a:off x="2452688" y="4133850"/>
              <a:ext cx="2879725" cy="615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1" name="Line 30"/>
            <p:cNvSpPr>
              <a:spLocks noChangeShapeType="1"/>
            </p:cNvSpPr>
            <p:nvPr/>
          </p:nvSpPr>
          <p:spPr bwMode="auto">
            <a:xfrm>
              <a:off x="2463800" y="4132263"/>
              <a:ext cx="4697413" cy="6175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2" name="Line 31"/>
            <p:cNvSpPr>
              <a:spLocks noChangeShapeType="1"/>
            </p:cNvSpPr>
            <p:nvPr/>
          </p:nvSpPr>
          <p:spPr bwMode="auto">
            <a:xfrm>
              <a:off x="2427288" y="4146550"/>
              <a:ext cx="5843587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3" name="Line 32"/>
            <p:cNvSpPr>
              <a:spLocks noChangeShapeType="1"/>
            </p:cNvSpPr>
            <p:nvPr/>
          </p:nvSpPr>
          <p:spPr bwMode="auto">
            <a:xfrm flipH="1">
              <a:off x="1357313" y="4132263"/>
              <a:ext cx="5240337" cy="6048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4" name="Line 33"/>
            <p:cNvSpPr>
              <a:spLocks noChangeShapeType="1"/>
            </p:cNvSpPr>
            <p:nvPr/>
          </p:nvSpPr>
          <p:spPr bwMode="auto">
            <a:xfrm flipH="1">
              <a:off x="2455863" y="4132263"/>
              <a:ext cx="4127500" cy="5921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5" name="Line 34"/>
            <p:cNvSpPr>
              <a:spLocks noChangeShapeType="1"/>
            </p:cNvSpPr>
            <p:nvPr/>
          </p:nvSpPr>
          <p:spPr bwMode="auto">
            <a:xfrm flipH="1">
              <a:off x="3965575" y="4132263"/>
              <a:ext cx="2606675" cy="5667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6" name="Line 35"/>
            <p:cNvSpPr>
              <a:spLocks noChangeShapeType="1"/>
            </p:cNvSpPr>
            <p:nvPr/>
          </p:nvSpPr>
          <p:spPr bwMode="auto">
            <a:xfrm flipH="1">
              <a:off x="5462588" y="4132263"/>
              <a:ext cx="111125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8" name="Line 37"/>
            <p:cNvSpPr>
              <a:spLocks noChangeShapeType="1"/>
            </p:cNvSpPr>
            <p:nvPr/>
          </p:nvSpPr>
          <p:spPr bwMode="auto">
            <a:xfrm>
              <a:off x="6584950" y="4130675"/>
              <a:ext cx="731838" cy="6048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29" name="Line 38"/>
            <p:cNvSpPr>
              <a:spLocks noChangeShapeType="1"/>
            </p:cNvSpPr>
            <p:nvPr/>
          </p:nvSpPr>
          <p:spPr bwMode="auto">
            <a:xfrm>
              <a:off x="6548438" y="4144963"/>
              <a:ext cx="1765300" cy="5794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0" name="Rectangle 40"/>
            <p:cNvSpPr>
              <a:spLocks noChangeArrowheads="1"/>
            </p:cNvSpPr>
            <p:nvPr/>
          </p:nvSpPr>
          <p:spPr bwMode="auto">
            <a:xfrm>
              <a:off x="2022475" y="5711825"/>
              <a:ext cx="5526089" cy="5810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ea typeface="宋体" pitchFamily="2" charset="-122"/>
                </a:rPr>
                <a:t>assurance of quality of service (</a:t>
              </a:r>
              <a:r>
                <a:rPr lang="en-US" altLang="zh-CN" dirty="0" err="1">
                  <a:ea typeface="宋体" pitchFamily="2" charset="-122"/>
                </a:rPr>
                <a:t>QoS</a:t>
              </a:r>
              <a:r>
                <a:rPr lang="en-US" altLang="zh-CN" dirty="0">
                  <a:ea typeface="宋体" pitchFamily="2" charset="-122"/>
                </a:rPr>
                <a:t>) </a:t>
              </a:r>
            </a:p>
            <a:p>
              <a:pPr algn="ctr"/>
              <a:r>
                <a:rPr lang="en-US" altLang="zh-CN" dirty="0">
                  <a:ea typeface="宋体" pitchFamily="2" charset="-122"/>
                </a:rPr>
                <a:t>for mobile users (rate, delay, outage, coverage, etc.)</a:t>
              </a:r>
            </a:p>
          </p:txBody>
        </p:sp>
        <p:sp>
          <p:nvSpPr>
            <p:cNvPr id="55331" name="Line 41"/>
            <p:cNvSpPr>
              <a:spLocks noChangeShapeType="1"/>
            </p:cNvSpPr>
            <p:nvPr/>
          </p:nvSpPr>
          <p:spPr bwMode="auto">
            <a:xfrm>
              <a:off x="1150938" y="5364163"/>
              <a:ext cx="3557587" cy="334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2" name="Line 42"/>
            <p:cNvSpPr>
              <a:spLocks noChangeShapeType="1"/>
            </p:cNvSpPr>
            <p:nvPr/>
          </p:nvSpPr>
          <p:spPr bwMode="auto">
            <a:xfrm>
              <a:off x="2422525" y="5353050"/>
              <a:ext cx="2298700" cy="307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3" name="Line 43"/>
            <p:cNvSpPr>
              <a:spLocks noChangeShapeType="1"/>
            </p:cNvSpPr>
            <p:nvPr/>
          </p:nvSpPr>
          <p:spPr bwMode="auto">
            <a:xfrm>
              <a:off x="3943350" y="5327650"/>
              <a:ext cx="827088" cy="358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4" name="Line 44"/>
            <p:cNvSpPr>
              <a:spLocks noChangeShapeType="1"/>
            </p:cNvSpPr>
            <p:nvPr/>
          </p:nvSpPr>
          <p:spPr bwMode="auto">
            <a:xfrm flipH="1">
              <a:off x="4746625" y="5327650"/>
              <a:ext cx="592138" cy="3460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5" name="Line 45"/>
            <p:cNvSpPr>
              <a:spLocks noChangeShapeType="1"/>
            </p:cNvSpPr>
            <p:nvPr/>
          </p:nvSpPr>
          <p:spPr bwMode="auto">
            <a:xfrm flipH="1">
              <a:off x="4757738" y="5340350"/>
              <a:ext cx="1495425" cy="3333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6" name="Line 46"/>
            <p:cNvSpPr>
              <a:spLocks noChangeShapeType="1"/>
            </p:cNvSpPr>
            <p:nvPr/>
          </p:nvSpPr>
          <p:spPr bwMode="auto">
            <a:xfrm flipH="1">
              <a:off x="4832350" y="5327650"/>
              <a:ext cx="2422525" cy="3460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37" name="Line 47"/>
            <p:cNvSpPr>
              <a:spLocks noChangeShapeType="1"/>
            </p:cNvSpPr>
            <p:nvPr/>
          </p:nvSpPr>
          <p:spPr bwMode="auto">
            <a:xfrm flipH="1">
              <a:off x="4808538" y="5327650"/>
              <a:ext cx="3471862" cy="3714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180181" y="2424112"/>
            <a:ext cx="8678863" cy="2447925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7200" b="1" dirty="0">
                <a:latin typeface="+mj-lt"/>
                <a:ea typeface="宋体" pitchFamily="2" charset="-122"/>
              </a:rPr>
              <a:t>Energy IGNORED!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8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allAtOnce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3" y="1176338"/>
            <a:ext cx="8145462" cy="500062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宋体" pitchFamily="2" charset="-122"/>
              </a:rPr>
              <a:t>Non-Cooperative Energy-Efficient Power Optimization</a:t>
            </a:r>
          </a:p>
        </p:txBody>
      </p:sp>
      <p:sp>
        <p:nvSpPr>
          <p:cNvPr id="155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714500"/>
            <a:ext cx="8467725" cy="4286250"/>
          </a:xfrm>
        </p:spPr>
        <p:txBody>
          <a:bodyPr/>
          <a:lstStyle/>
          <a:p>
            <a:pPr eaLnBrk="1" hangingPunct="1"/>
            <a:r>
              <a:rPr lang="en-US" altLang="zh-CN" sz="1800">
                <a:ea typeface="宋体" pitchFamily="2" charset="-122"/>
              </a:rPr>
              <a:t>User </a:t>
            </a:r>
            <a:r>
              <a:rPr lang="en-US" altLang="zh-CN" sz="1800" i="1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1800">
                <a:ea typeface="宋体" pitchFamily="2" charset="-122"/>
              </a:rPr>
              <a:t> chooses power to selfishly optimize energy efficiency</a:t>
            </a:r>
          </a:p>
          <a:p>
            <a:pPr eaLnBrk="1" hangingPunct="1"/>
            <a:endParaRPr lang="en-US" altLang="zh-CN" sz="1800">
              <a:ea typeface="宋体" pitchFamily="2" charset="-122"/>
            </a:endParaRPr>
          </a:p>
          <a:p>
            <a:pPr eaLnBrk="1" hangingPunct="1"/>
            <a:endParaRPr lang="en-US" altLang="zh-CN" sz="1800">
              <a:ea typeface="宋体" pitchFamily="2" charset="-122"/>
            </a:endParaRPr>
          </a:p>
          <a:p>
            <a:pPr lvl="1" eaLnBrk="1" hangingPunct="1"/>
            <a:r>
              <a:rPr lang="en-US" altLang="zh-CN" sz="1600">
                <a:solidFill>
                  <a:srgbClr val="D90909"/>
                </a:solidFill>
                <a:ea typeface="宋体" pitchFamily="2" charset="-122"/>
              </a:rPr>
              <a:t>Note: not appropriate for throughput, i.e. SE, maximization </a:t>
            </a:r>
          </a:p>
          <a:p>
            <a:pPr lvl="2" eaLnBrk="1" hangingPunct="1"/>
            <a:r>
              <a:rPr lang="en-US" altLang="zh-CN" sz="1600">
                <a:solidFill>
                  <a:srgbClr val="D90909"/>
                </a:solidFill>
                <a:ea typeface="宋体" pitchFamily="2" charset="-122"/>
              </a:rPr>
              <a:t>1). Aggressive power control: selfish users increase transmit power beyond what is reasonable [Goodman 2000] </a:t>
            </a:r>
          </a:p>
          <a:p>
            <a:pPr lvl="2" eaLnBrk="1" hangingPunct="1"/>
            <a:r>
              <a:rPr lang="en-US" altLang="zh-CN" sz="1600">
                <a:solidFill>
                  <a:srgbClr val="D90909"/>
                </a:solidFill>
                <a:ea typeface="宋体" pitchFamily="2" charset="-122"/>
              </a:rPr>
              <a:t>2). Pricing is needed to regulate  the aggressive behaviors [Gesbert2007]</a:t>
            </a:r>
          </a:p>
          <a:p>
            <a:pPr lvl="2" eaLnBrk="1" hangingPunct="1"/>
            <a:endParaRPr lang="en-US" altLang="zh-CN" sz="1600">
              <a:solidFill>
                <a:srgbClr val="D90909"/>
              </a:solidFill>
              <a:ea typeface="宋体" pitchFamily="2" charset="-122"/>
            </a:endParaRPr>
          </a:p>
          <a:p>
            <a:pPr eaLnBrk="1" hangingPunct="1"/>
            <a:r>
              <a:rPr lang="en-US" altLang="zh-CN" sz="1800">
                <a:ea typeface="宋体" pitchFamily="2" charset="-122"/>
              </a:rPr>
              <a:t>Observation:</a:t>
            </a:r>
          </a:p>
          <a:p>
            <a:pPr lvl="1" eaLnBrk="1" hangingPunct="1"/>
            <a:endParaRPr lang="en-US" altLang="zh-CN" sz="1600">
              <a:ea typeface="宋体" pitchFamily="2" charset="-122"/>
            </a:endParaRPr>
          </a:p>
          <a:p>
            <a:pPr lvl="1" eaLnBrk="1" hangingPunct="1"/>
            <a:endParaRPr lang="en-US" altLang="zh-CN" sz="1800">
              <a:ea typeface="宋体" pitchFamily="2" charset="-122"/>
            </a:endParaRPr>
          </a:p>
          <a:p>
            <a:pPr lvl="1" eaLnBrk="1" hangingPunct="1"/>
            <a:r>
              <a:rPr lang="en-US" altLang="zh-CN" sz="1600">
                <a:ea typeface="宋体" pitchFamily="2" charset="-122"/>
              </a:rPr>
              <a:t>A variation of traditional spectral-efficient power control with power pricing</a:t>
            </a:r>
          </a:p>
          <a:p>
            <a:pPr lvl="1" eaLnBrk="1" hangingPunct="1"/>
            <a:r>
              <a:rPr lang="en-US" altLang="zh-CN" sz="1600">
                <a:ea typeface="宋体" pitchFamily="2" charset="-122"/>
              </a:rPr>
              <a:t>Socially favorable </a:t>
            </a:r>
          </a:p>
        </p:txBody>
      </p:sp>
      <p:pic>
        <p:nvPicPr>
          <p:cNvPr id="155654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293938"/>
            <a:ext cx="41402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5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4611688"/>
            <a:ext cx="725963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6" name="Line 8"/>
          <p:cNvSpPr>
            <a:spLocks noChangeShapeType="1"/>
          </p:cNvSpPr>
          <p:nvPr/>
        </p:nvSpPr>
        <p:spPr bwMode="auto">
          <a:xfrm flipH="1">
            <a:off x="5981700" y="4324350"/>
            <a:ext cx="142875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5657" name="Rectangle 10"/>
          <p:cNvSpPr>
            <a:spLocks noChangeArrowheads="1"/>
          </p:cNvSpPr>
          <p:nvPr/>
        </p:nvSpPr>
        <p:spPr bwMode="auto">
          <a:xfrm>
            <a:off x="5600700" y="4000500"/>
            <a:ext cx="1028700" cy="2762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SE optimal</a:t>
            </a:r>
          </a:p>
        </p:txBody>
      </p:sp>
      <p:sp>
        <p:nvSpPr>
          <p:cNvPr id="155658" name="Line 11"/>
          <p:cNvSpPr>
            <a:spLocks noChangeShapeType="1"/>
          </p:cNvSpPr>
          <p:nvPr/>
        </p:nvSpPr>
        <p:spPr bwMode="auto">
          <a:xfrm flipH="1">
            <a:off x="7429500" y="4295775"/>
            <a:ext cx="17145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5659" name="Rectangle 12"/>
          <p:cNvSpPr>
            <a:spLocks noChangeArrowheads="1"/>
          </p:cNvSpPr>
          <p:nvPr/>
        </p:nvSpPr>
        <p:spPr bwMode="auto">
          <a:xfrm>
            <a:off x="7019925" y="3952875"/>
            <a:ext cx="12573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Power pricing</a:t>
            </a:r>
          </a:p>
        </p:txBody>
      </p:sp>
      <p:sp>
        <p:nvSpPr>
          <p:cNvPr id="155660" name="Text Box 13"/>
          <p:cNvSpPr txBox="1">
            <a:spLocks noChangeArrowheads="1"/>
          </p:cNvSpPr>
          <p:nvPr/>
        </p:nvSpPr>
        <p:spPr bwMode="auto">
          <a:xfrm>
            <a:off x="687388" y="5735638"/>
            <a:ext cx="7848600" cy="539750"/>
          </a:xfrm>
          <a:prstGeom prst="rect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ea typeface="宋体" pitchFamily="2" charset="-122"/>
              </a:rPr>
              <a:t>Non-cooperative energy-efficient power control is desirable to reduce interference and improve throughput in a non-cooperative setting.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32111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066800"/>
            <a:ext cx="7696200" cy="609600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宋体" pitchFamily="2" charset="-122"/>
              </a:rPr>
              <a:t>Properties of Equilibrium</a:t>
            </a:r>
          </a:p>
        </p:txBody>
      </p:sp>
      <p:sp>
        <p:nvSpPr>
          <p:cNvPr id="156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5" y="1666875"/>
            <a:ext cx="8305800" cy="4343400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ea typeface="宋体" pitchFamily="2" charset="-122"/>
              </a:rPr>
              <a:t>Equilibrium: 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The condition that competing influences are balanced 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Its properties are important to network performance</a:t>
            </a:r>
          </a:p>
          <a:p>
            <a:pPr lvl="1" eaLnBrk="1" hangingPunct="1"/>
            <a:endParaRPr lang="en-US" altLang="zh-CN" sz="2000" dirty="0">
              <a:ea typeface="宋体" pitchFamily="2" charset="-122"/>
            </a:endParaRPr>
          </a:p>
          <a:p>
            <a:pPr eaLnBrk="1" hangingPunct="1"/>
            <a:r>
              <a:rPr lang="en-US" altLang="zh-CN" sz="2400" dirty="0">
                <a:ea typeface="宋体" pitchFamily="2" charset="-122"/>
              </a:rPr>
              <a:t>We analytically show: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The equilibrium </a:t>
            </a:r>
            <a:r>
              <a:rPr lang="en-US" altLang="zh-CN" sz="2000" dirty="0">
                <a:solidFill>
                  <a:srgbClr val="990000"/>
                </a:solidFill>
                <a:ea typeface="宋体" pitchFamily="2" charset="-122"/>
              </a:rPr>
              <a:t>always exist</a:t>
            </a:r>
            <a:r>
              <a:rPr lang="en-US" altLang="zh-CN" sz="2000" dirty="0">
                <a:ea typeface="宋体" pitchFamily="2" charset="-122"/>
              </a:rPr>
              <a:t>;</a:t>
            </a:r>
          </a:p>
          <a:p>
            <a:pPr lvl="1" eaLnBrk="1" hangingPunct="1"/>
            <a:r>
              <a:rPr lang="en-US" altLang="zh-CN" sz="2000" dirty="0">
                <a:solidFill>
                  <a:srgbClr val="990000"/>
                </a:solidFill>
                <a:ea typeface="宋体" pitchFamily="2" charset="-122"/>
              </a:rPr>
              <a:t>Necessary and sufficient conditions</a:t>
            </a:r>
            <a:r>
              <a:rPr lang="en-US" altLang="zh-CN" sz="2000" dirty="0">
                <a:ea typeface="宋体" pitchFamily="2" charset="-122"/>
              </a:rPr>
              <a:t> of the equilibrium 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With </a:t>
            </a:r>
            <a:r>
              <a:rPr lang="en-US" altLang="zh-CN" sz="2000" dirty="0">
                <a:solidFill>
                  <a:srgbClr val="990000"/>
                </a:solidFill>
                <a:ea typeface="宋体" pitchFamily="2" charset="-122"/>
              </a:rPr>
              <a:t>flat fading channels</a:t>
            </a:r>
            <a:r>
              <a:rPr lang="en-US" altLang="zh-CN" sz="2000" dirty="0">
                <a:ea typeface="宋体" pitchFamily="2" charset="-122"/>
              </a:rPr>
              <a:t>, the equilibrium is </a:t>
            </a:r>
            <a:r>
              <a:rPr lang="en-US" altLang="zh-CN" sz="2000" dirty="0">
                <a:solidFill>
                  <a:srgbClr val="990000"/>
                </a:solidFill>
                <a:ea typeface="宋体" pitchFamily="2" charset="-122"/>
              </a:rPr>
              <a:t>unique</a:t>
            </a:r>
            <a:r>
              <a:rPr lang="en-US" altLang="zh-CN" sz="2000" dirty="0">
                <a:ea typeface="宋体" pitchFamily="2" charset="-122"/>
              </a:rPr>
              <a:t>, regardless of network conditions (channel gains, user distribution)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With frequency-selective channels, the number of equilibrium depends on interference channel gains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32131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145463" cy="1143000"/>
          </a:xfrm>
        </p:spPr>
        <p:txBody>
          <a:bodyPr/>
          <a:lstStyle/>
          <a:p>
            <a:r>
              <a:rPr lang="en-US" altLang="zh-CN" sz="2800">
                <a:ea typeface="宋体" pitchFamily="2" charset="-122"/>
              </a:rPr>
              <a:t>Equilibrium in Frequency-Selective Channels</a:t>
            </a:r>
            <a:endParaRPr lang="zh-CN" altLang="en-US" sz="2800">
              <a:ea typeface="宋体" pitchFamily="2" charset="-122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3375" y="1905000"/>
            <a:ext cx="8024813" cy="4038600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In frequency-selective channels,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An example with at least two equilibria</a:t>
            </a:r>
          </a:p>
          <a:p>
            <a:pPr lvl="2"/>
            <a:endParaRPr lang="en-US" altLang="zh-CN">
              <a:ea typeface="宋体" pitchFamily="2" charset="-122"/>
            </a:endParaRPr>
          </a:p>
          <a:p>
            <a:pPr lvl="2"/>
            <a:endParaRPr lang="en-US" altLang="zh-CN">
              <a:ea typeface="宋体" pitchFamily="2" charset="-122"/>
            </a:endParaRPr>
          </a:p>
          <a:p>
            <a:pPr lvl="2"/>
            <a:r>
              <a:rPr lang="en-US" altLang="zh-CN">
                <a:ea typeface="宋体" pitchFamily="2" charset="-122"/>
              </a:rPr>
              <a:t>One equilibrium:</a:t>
            </a:r>
          </a:p>
          <a:p>
            <a:pPr lvl="2"/>
            <a:endParaRPr lang="en-US" altLang="zh-CN">
              <a:ea typeface="宋体" pitchFamily="2" charset="-122"/>
            </a:endParaRPr>
          </a:p>
          <a:p>
            <a:pPr lvl="2"/>
            <a:endParaRPr lang="en-US" altLang="zh-CN">
              <a:ea typeface="宋体" pitchFamily="2" charset="-122"/>
            </a:endParaRPr>
          </a:p>
          <a:p>
            <a:pPr lvl="2"/>
            <a:r>
              <a:rPr lang="en-US" altLang="zh-CN">
                <a:ea typeface="宋体" pitchFamily="2" charset="-122"/>
              </a:rPr>
              <a:t>Another due to symmetry of network assumptions</a:t>
            </a:r>
            <a:endParaRPr lang="en-US" altLang="zh-CN" sz="1800">
              <a:ea typeface="宋体" pitchFamily="2" charset="-122"/>
            </a:endParaRPr>
          </a:p>
        </p:txBody>
      </p:sp>
      <p:pic>
        <p:nvPicPr>
          <p:cNvPr id="36869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611438"/>
            <a:ext cx="37973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3913188"/>
            <a:ext cx="4333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5173663"/>
            <a:ext cx="34972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66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5908675" y="1743075"/>
          <a:ext cx="2928938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93" name="Visio" r:id="rId10" imgW="4108704" imgH="2408834" progId="Visio.Drawing.11">
                  <p:embed/>
                </p:oleObj>
              </mc:Choice>
              <mc:Fallback>
                <p:oleObj name="Visio" r:id="rId10" imgW="4108704" imgH="240883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675" y="1743075"/>
                        <a:ext cx="2928938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40423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88" y="968375"/>
            <a:ext cx="8509000" cy="708025"/>
          </a:xfrm>
        </p:spPr>
        <p:txBody>
          <a:bodyPr/>
          <a:lstStyle/>
          <a:p>
            <a:r>
              <a:rPr lang="en-US" altLang="zh-CN" sz="3200">
                <a:ea typeface="宋体" pitchFamily="2" charset="-122"/>
              </a:rPr>
              <a:t>Equilibrium in Frequency-Selective Channels</a:t>
            </a:r>
            <a:endParaRPr lang="zh-CN" altLang="en-US" sz="3200">
              <a:ea typeface="宋体" pitchFamily="2" charset="-122"/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138" y="1905000"/>
            <a:ext cx="6475412" cy="3313113"/>
          </a:xfrm>
        </p:spPr>
        <p:txBody>
          <a:bodyPr/>
          <a:lstStyle/>
          <a:p>
            <a:r>
              <a:rPr lang="en-US" altLang="zh-CN" sz="2400" dirty="0">
                <a:solidFill>
                  <a:srgbClr val="990000"/>
                </a:solidFill>
                <a:ea typeface="宋体" pitchFamily="2" charset="-122"/>
              </a:rPr>
              <a:t>Sufficient conditions</a:t>
            </a:r>
            <a:r>
              <a:rPr lang="en-US" altLang="zh-CN" sz="2400" dirty="0">
                <a:ea typeface="宋体" pitchFamily="2" charset="-122"/>
              </a:rPr>
              <a:t> to assure </a:t>
            </a:r>
            <a:r>
              <a:rPr lang="en-US" altLang="zh-CN" sz="2400" dirty="0">
                <a:solidFill>
                  <a:srgbClr val="990000"/>
                </a:solidFill>
                <a:ea typeface="宋体" pitchFamily="2" charset="-122"/>
              </a:rPr>
              <a:t>a unique equilibrium</a:t>
            </a:r>
          </a:p>
          <a:p>
            <a:endParaRPr lang="zh-CN" altLang="en-US" sz="2400" dirty="0">
              <a:solidFill>
                <a:srgbClr val="990000"/>
              </a:solidFill>
              <a:ea typeface="宋体" pitchFamily="2" charset="-122"/>
            </a:endParaRPr>
          </a:p>
          <a:p>
            <a:endParaRPr lang="zh-CN" altLang="en-US" dirty="0">
              <a:solidFill>
                <a:srgbClr val="990000"/>
              </a:solidFill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where 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||A||</a:t>
            </a:r>
            <a:r>
              <a:rPr lang="en-US" altLang="zh-CN" dirty="0">
                <a:ea typeface="宋体" pitchFamily="2" charset="-122"/>
              </a:rPr>
              <a:t> is the </a:t>
            </a:r>
            <a:r>
              <a:rPr lang="en-US" altLang="zh-CN" dirty="0" err="1">
                <a:ea typeface="宋体" pitchFamily="2" charset="-122"/>
              </a:rPr>
              <a:t>Frobenius</a:t>
            </a:r>
            <a:r>
              <a:rPr lang="en-US" altLang="zh-CN" dirty="0">
                <a:ea typeface="宋体" pitchFamily="2" charset="-122"/>
              </a:rPr>
              <a:t> norm of </a:t>
            </a:r>
            <a:r>
              <a:rPr lang="en-US" altLang="zh-CN" i="1" dirty="0">
                <a:latin typeface="Times New Roman" pitchFamily="18" charset="0"/>
                <a:ea typeface="宋体" pitchFamily="2" charset="-122"/>
              </a:rPr>
              <a:t>A</a:t>
            </a:r>
            <a:r>
              <a:rPr lang="en-US" altLang="zh-CN" dirty="0">
                <a:ea typeface="宋体" pitchFamily="2" charset="-122"/>
              </a:rPr>
              <a:t>.</a:t>
            </a:r>
          </a:p>
          <a:p>
            <a:pPr lvl="1"/>
            <a:endParaRPr lang="en-US" altLang="zh-CN" dirty="0">
              <a:ea typeface="宋体" pitchFamily="2" charset="-122"/>
            </a:endParaRPr>
          </a:p>
          <a:p>
            <a:pPr lvl="1"/>
            <a:r>
              <a:rPr lang="en-US" altLang="zh-CN" dirty="0">
                <a:ea typeface="宋体" pitchFamily="2" charset="-122"/>
              </a:rPr>
              <a:t>Not necessary: flat-fading channel cases</a:t>
            </a:r>
          </a:p>
        </p:txBody>
      </p:sp>
      <p:pic>
        <p:nvPicPr>
          <p:cNvPr id="15770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632075"/>
            <a:ext cx="3698875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1757363"/>
            <a:ext cx="2232025" cy="43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2" name="Line 6"/>
          <p:cNvSpPr>
            <a:spLocks noChangeShapeType="1"/>
          </p:cNvSpPr>
          <p:nvPr/>
        </p:nvSpPr>
        <p:spPr bwMode="auto">
          <a:xfrm flipV="1">
            <a:off x="2411413" y="3432175"/>
            <a:ext cx="444500" cy="160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03" name="Rectangle 7"/>
          <p:cNvSpPr>
            <a:spLocks noChangeArrowheads="1"/>
          </p:cNvSpPr>
          <p:nvPr/>
        </p:nvSpPr>
        <p:spPr bwMode="auto">
          <a:xfrm>
            <a:off x="185738" y="3259138"/>
            <a:ext cx="2247900" cy="4572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only depend on </a:t>
            </a:r>
          </a:p>
          <a:p>
            <a:pPr algn="ctr"/>
            <a:r>
              <a:rPr lang="en-US" altLang="zh-CN" sz="1400">
                <a:ea typeface="宋体" pitchFamily="2" charset="-122"/>
              </a:rPr>
              <a:t>interference channel gains</a:t>
            </a:r>
          </a:p>
        </p:txBody>
      </p:sp>
      <p:sp>
        <p:nvSpPr>
          <p:cNvPr id="157704" name="Line 8"/>
          <p:cNvSpPr>
            <a:spLocks noChangeShapeType="1"/>
          </p:cNvSpPr>
          <p:nvPr/>
        </p:nvSpPr>
        <p:spPr bwMode="auto">
          <a:xfrm flipH="1">
            <a:off x="4762500" y="3373438"/>
            <a:ext cx="98425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4821238" y="3009900"/>
            <a:ext cx="2247900" cy="4572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independent of </a:t>
            </a:r>
          </a:p>
          <a:p>
            <a:pPr algn="ctr"/>
            <a:r>
              <a:rPr lang="en-US" altLang="zh-CN" sz="1400">
                <a:ea typeface="宋体" pitchFamily="2" charset="-122"/>
              </a:rPr>
              <a:t>interference channel gains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8430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Equilibrium Power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" y="1816100"/>
            <a:ext cx="4411663" cy="4038600"/>
          </a:xfrm>
        </p:spPr>
        <p:txBody>
          <a:bodyPr/>
          <a:lstStyle/>
          <a:p>
            <a:pPr eaLnBrk="1" hangingPunct="1"/>
            <a:r>
              <a:rPr lang="en-US" altLang="zh-CN" sz="2000">
                <a:ea typeface="宋体" pitchFamily="2" charset="-122"/>
              </a:rPr>
              <a:t>Define</a:t>
            </a:r>
            <a:r>
              <a:rPr lang="en-US" altLang="zh-CN" sz="2000" b="1">
                <a:solidFill>
                  <a:srgbClr val="D90909"/>
                </a:solidFill>
                <a:ea typeface="宋体" pitchFamily="2" charset="-122"/>
              </a:rPr>
              <a:t> Network coupling factor</a:t>
            </a:r>
          </a:p>
          <a:p>
            <a:pPr eaLnBrk="1" hangingPunct="1"/>
            <a:endParaRPr lang="zh-CN" altLang="en-US" sz="2000">
              <a:ea typeface="宋体" pitchFamily="2" charset="-122"/>
            </a:endParaRPr>
          </a:p>
          <a:p>
            <a:pPr eaLnBrk="1" hangingPunct="1"/>
            <a:endParaRPr lang="zh-CN" altLang="en-US" sz="2000">
              <a:ea typeface="宋体" pitchFamily="2" charset="-122"/>
            </a:endParaRPr>
          </a:p>
          <a:p>
            <a:pPr eaLnBrk="1" hangingPunct="1"/>
            <a:endParaRPr lang="zh-CN" altLang="en-US" sz="200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000">
                <a:ea typeface="宋体" pitchFamily="2" charset="-122"/>
              </a:rPr>
              <a:t> </a:t>
            </a:r>
            <a:endParaRPr lang="en-US" altLang="zh-CN" sz="2000">
              <a:ea typeface="宋体" pitchFamily="2" charset="-122"/>
            </a:endParaRPr>
          </a:p>
          <a:p>
            <a:pPr eaLnBrk="1" hangingPunct="1"/>
            <a:r>
              <a:rPr lang="en-US" altLang="zh-CN" sz="2000">
                <a:ea typeface="宋体" pitchFamily="2" charset="-122"/>
              </a:rPr>
              <a:t>Characterizes what level different transmissions interfere with each other</a:t>
            </a:r>
          </a:p>
          <a:p>
            <a:pPr eaLnBrk="1" hangingPunct="1"/>
            <a:r>
              <a:rPr lang="en-US" altLang="zh-CN" sz="2000">
                <a:ea typeface="宋体" pitchFamily="2" charset="-122"/>
              </a:rPr>
              <a:t>Eqiulibrium power adapts to interference strength: stronger intf., lower pwr</a:t>
            </a:r>
          </a:p>
          <a:p>
            <a:pPr eaLnBrk="1" hangingPunct="1"/>
            <a:endParaRPr lang="en-US" altLang="zh-CN" sz="2000">
              <a:ea typeface="宋体" pitchFamily="2" charset="-122"/>
            </a:endParaRPr>
          </a:p>
        </p:txBody>
      </p:sp>
      <p:pic>
        <p:nvPicPr>
          <p:cNvPr id="378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3" y="1789113"/>
            <a:ext cx="5043487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890" name="Object 6"/>
          <p:cNvGraphicFramePr>
            <a:graphicFrameLocks noChangeAspect="1"/>
          </p:cNvGraphicFramePr>
          <p:nvPr/>
        </p:nvGraphicFramePr>
        <p:xfrm>
          <a:off x="806450" y="2601913"/>
          <a:ext cx="2840038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7" name="Equation" r:id="rId4" imgW="2044700" imgH="419100" progId="Equation.DSMT4">
                  <p:embed/>
                </p:oleObj>
              </mc:Choice>
              <mc:Fallback>
                <p:oleObj name="Equation" r:id="rId4" imgW="20447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2601913"/>
                        <a:ext cx="2840038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2949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>
                <a:ea typeface="宋体" pitchFamily="2" charset="-122"/>
              </a:rPr>
              <a:t>Performance in a 7-Cell Cellular Network</a:t>
            </a:r>
          </a:p>
        </p:txBody>
      </p:sp>
      <p:sp>
        <p:nvSpPr>
          <p:cNvPr id="158725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zh-CN" altLang="en-US" sz="2400">
              <a:ea typeface="宋体" pitchFamily="2" charset="-122"/>
            </a:endParaRPr>
          </a:p>
        </p:txBody>
      </p:sp>
      <p:pic>
        <p:nvPicPr>
          <p:cNvPr id="1587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13" y="1590675"/>
            <a:ext cx="5010150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" y="1555750"/>
            <a:ext cx="5005388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8" name="Line 7"/>
          <p:cNvSpPr>
            <a:spLocks noChangeShapeType="1"/>
          </p:cNvSpPr>
          <p:nvPr/>
        </p:nvSpPr>
        <p:spPr bwMode="auto">
          <a:xfrm>
            <a:off x="4105275" y="2352675"/>
            <a:ext cx="0" cy="5143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29" name="Line 9"/>
          <p:cNvSpPr>
            <a:spLocks noChangeShapeType="1"/>
          </p:cNvSpPr>
          <p:nvPr/>
        </p:nvSpPr>
        <p:spPr bwMode="auto">
          <a:xfrm flipH="1" flipV="1">
            <a:off x="3857625" y="2254250"/>
            <a:ext cx="250825" cy="427038"/>
          </a:xfrm>
          <a:prstGeom prst="line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0" name="Rectangle 10"/>
          <p:cNvSpPr>
            <a:spLocks noChangeArrowheads="1"/>
          </p:cNvSpPr>
          <p:nvPr/>
        </p:nvSpPr>
        <p:spPr bwMode="auto">
          <a:xfrm>
            <a:off x="2930525" y="2036763"/>
            <a:ext cx="939800" cy="252412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EE scheme</a:t>
            </a:r>
          </a:p>
        </p:txBody>
      </p:sp>
      <p:sp>
        <p:nvSpPr>
          <p:cNvPr id="158731" name="Line 11"/>
          <p:cNvSpPr>
            <a:spLocks noChangeShapeType="1"/>
          </p:cNvSpPr>
          <p:nvPr/>
        </p:nvSpPr>
        <p:spPr bwMode="auto">
          <a:xfrm>
            <a:off x="8210550" y="2374900"/>
            <a:ext cx="0" cy="3143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2" name="Line 12"/>
          <p:cNvSpPr>
            <a:spLocks noChangeShapeType="1"/>
          </p:cNvSpPr>
          <p:nvPr/>
        </p:nvSpPr>
        <p:spPr bwMode="auto">
          <a:xfrm flipH="1" flipV="1">
            <a:off x="7981950" y="2476500"/>
            <a:ext cx="203200" cy="46038"/>
          </a:xfrm>
          <a:prstGeom prst="line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3" name="Rectangle 13"/>
          <p:cNvSpPr>
            <a:spLocks noChangeArrowheads="1"/>
          </p:cNvSpPr>
          <p:nvPr/>
        </p:nvSpPr>
        <p:spPr bwMode="auto">
          <a:xfrm>
            <a:off x="6959600" y="2344738"/>
            <a:ext cx="1006475" cy="2714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EE scheme</a:t>
            </a:r>
          </a:p>
        </p:txBody>
      </p:sp>
      <p:sp>
        <p:nvSpPr>
          <p:cNvPr id="158734" name="Line 14"/>
          <p:cNvSpPr>
            <a:spLocks noChangeShapeType="1"/>
          </p:cNvSpPr>
          <p:nvPr/>
        </p:nvSpPr>
        <p:spPr bwMode="auto">
          <a:xfrm flipH="1">
            <a:off x="6810375" y="2352675"/>
            <a:ext cx="19050" cy="22574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5" name="Line 15"/>
          <p:cNvSpPr>
            <a:spLocks noChangeShapeType="1"/>
          </p:cNvSpPr>
          <p:nvPr/>
        </p:nvSpPr>
        <p:spPr bwMode="auto">
          <a:xfrm flipH="1" flipV="1">
            <a:off x="6810375" y="3590925"/>
            <a:ext cx="239713" cy="430213"/>
          </a:xfrm>
          <a:prstGeom prst="line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6" name="Rectangle 16"/>
          <p:cNvSpPr>
            <a:spLocks noChangeArrowheads="1"/>
          </p:cNvSpPr>
          <p:nvPr/>
        </p:nvSpPr>
        <p:spPr bwMode="auto">
          <a:xfrm>
            <a:off x="7037388" y="4025900"/>
            <a:ext cx="1006475" cy="271463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SE scheme</a:t>
            </a:r>
          </a:p>
        </p:txBody>
      </p:sp>
      <p:sp>
        <p:nvSpPr>
          <p:cNvPr id="158737" name="Line 17"/>
          <p:cNvSpPr>
            <a:spLocks noChangeShapeType="1"/>
          </p:cNvSpPr>
          <p:nvPr/>
        </p:nvSpPr>
        <p:spPr bwMode="auto">
          <a:xfrm>
            <a:off x="3448050" y="5343525"/>
            <a:ext cx="0" cy="228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8" name="Line 18"/>
          <p:cNvSpPr>
            <a:spLocks noChangeShapeType="1"/>
          </p:cNvSpPr>
          <p:nvPr/>
        </p:nvSpPr>
        <p:spPr bwMode="auto">
          <a:xfrm flipH="1" flipV="1">
            <a:off x="3286125" y="5092700"/>
            <a:ext cx="136525" cy="284163"/>
          </a:xfrm>
          <a:prstGeom prst="line">
            <a:avLst/>
          </a:prstGeom>
          <a:noFill/>
          <a:ln w="1905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739" name="Rectangle 19"/>
          <p:cNvSpPr>
            <a:spLocks noChangeArrowheads="1"/>
          </p:cNvSpPr>
          <p:nvPr/>
        </p:nvSpPr>
        <p:spPr bwMode="auto">
          <a:xfrm>
            <a:off x="2454275" y="4922838"/>
            <a:ext cx="939800" cy="252412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ea typeface="宋体" pitchFamily="2" charset="-122"/>
              </a:rPr>
              <a:t>SE scheme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5826531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22313" y="4921250"/>
            <a:ext cx="8015287" cy="1230168"/>
          </a:xfrm>
        </p:spPr>
        <p:txBody>
          <a:bodyPr anchor="t"/>
          <a:lstStyle/>
          <a:p>
            <a:pPr eaLnBrk="1" hangingPunct="1"/>
            <a:r>
              <a:rPr lang="en-US" altLang="zh-CN" sz="3600" b="1" dirty="0">
                <a:ea typeface="宋体" pitchFamily="2" charset="-122"/>
              </a:rPr>
              <a:t>6. Energy-Efficient Mobile Access Networks: A Tradeoff Perspective</a:t>
            </a:r>
            <a:br>
              <a:rPr lang="en-US" altLang="zh-CN" sz="1100" dirty="0">
                <a:ea typeface="宋体" pitchFamily="2" charset="-122"/>
              </a:rPr>
            </a:br>
            <a:endParaRPr lang="zh-CN" altLang="en-US" sz="1100" dirty="0">
              <a:ea typeface="宋体" pitchFamily="2" charset="-122"/>
            </a:endParaRPr>
          </a:p>
        </p:txBody>
      </p:sp>
      <p:sp>
        <p:nvSpPr>
          <p:cNvPr id="159748" name="Slide Number Placeholder 5"/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B1831B30-1D86-46A7-95B7-2A23552C6E94}" type="slidenum">
              <a:rPr lang="zh-CN" altLang="en-US" sz="1400">
                <a:ea typeface="宋体" pitchFamily="2" charset="-122"/>
              </a:rPr>
              <a:pPr algn="ctr" eaLnBrk="1" hangingPunct="1"/>
              <a:t>116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7675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62000" y="1064029"/>
            <a:ext cx="7696200" cy="61237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9A7900"/>
                </a:solidFill>
                <a:latin typeface="Arial Rounded MT Bold" pitchFamily="34" charset="0"/>
              </a:defRPr>
            </a:lvl9pPr>
          </a:lstStyle>
          <a:p>
            <a:r>
              <a:rPr lang="en-US" altLang="zh-CN" dirty="0">
                <a:ea typeface="宋体" pitchFamily="2" charset="-122"/>
              </a:rPr>
              <a:t>Key Design Constraints</a:t>
            </a:r>
            <a:endParaRPr lang="zh-CN" altLang="en-US" dirty="0">
              <a:ea typeface="宋体" pitchFamily="2" charset="-122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9" y="1740824"/>
            <a:ext cx="7253187" cy="4137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5389" y="5927934"/>
            <a:ext cx="78804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Tombaz, A. Västberg and J. Zander, Energy and Cost Efficient Ultra High Capacity Wireless Access", IEEE Wireless Communication Magazine, vol. 18, no. 5, pp. 18- 24, October 2011.</a:t>
            </a:r>
            <a:endParaRPr lang="sv-SE" sz="11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117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1165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Tradeoffs in Cellular Network Design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16179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1744663"/>
            <a:ext cx="6765925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67460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DE – EE</a:t>
            </a:r>
          </a:p>
        </p:txBody>
      </p:sp>
      <p:sp>
        <p:nvSpPr>
          <p:cNvPr id="162819" name="Content Placeholder 2"/>
          <p:cNvSpPr>
            <a:spLocks noGrp="1"/>
          </p:cNvSpPr>
          <p:nvPr>
            <p:ph idx="1"/>
          </p:nvPr>
        </p:nvSpPr>
        <p:spPr>
          <a:xfrm>
            <a:off x="220663" y="1616075"/>
            <a:ext cx="8574087" cy="4687888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DE: a measure of system throughput per unit of deployment cost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An important network performance indicator for mobile operators.</a:t>
            </a:r>
          </a:p>
          <a:p>
            <a:pPr lvl="1"/>
            <a:endParaRPr lang="en-US" altLang="zh-CN" sz="2000">
              <a:ea typeface="宋体" pitchFamily="2" charset="-122"/>
            </a:endParaRPr>
          </a:p>
          <a:p>
            <a:r>
              <a:rPr lang="en-US" altLang="zh-CN" sz="2000">
                <a:ea typeface="宋体" pitchFamily="2" charset="-122"/>
              </a:rPr>
              <a:t>DE consists of 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Capital expenditure (CapEx)</a:t>
            </a:r>
          </a:p>
          <a:p>
            <a:pPr lvl="2"/>
            <a:r>
              <a:rPr lang="en-US" altLang="zh-CN">
                <a:ea typeface="宋体" pitchFamily="2" charset="-122"/>
              </a:rPr>
              <a:t>Infrastructure costs (base station equipment, backhaul transmission equipment, site installation, and radio network controller equipment.)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Operational expenditure (OpEx)</a:t>
            </a:r>
          </a:p>
          <a:p>
            <a:pPr lvl="2"/>
            <a:r>
              <a:rPr lang="en-US" altLang="zh-CN">
                <a:ea typeface="宋体" pitchFamily="2" charset="-122"/>
              </a:rPr>
              <a:t>electricity bill, site and backhaul lease, and operation and maintenance cost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197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Revolutionary Thinking Needed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  <p:grpSp>
        <p:nvGrpSpPr>
          <p:cNvPr id="43" name="组合 42"/>
          <p:cNvGrpSpPr/>
          <p:nvPr/>
        </p:nvGrpSpPr>
        <p:grpSpPr>
          <a:xfrm>
            <a:off x="676275" y="1763713"/>
            <a:ext cx="7889875" cy="4529137"/>
            <a:chOff x="676275" y="1763713"/>
            <a:chExt cx="7889875" cy="4529137"/>
          </a:xfrm>
        </p:grpSpPr>
        <p:sp>
          <p:nvSpPr>
            <p:cNvPr id="44" name="Rectangle 5"/>
            <p:cNvSpPr>
              <a:spLocks noChangeArrowheads="1"/>
            </p:cNvSpPr>
            <p:nvPr/>
          </p:nvSpPr>
          <p:spPr bwMode="auto">
            <a:xfrm>
              <a:off x="1851025" y="1763713"/>
              <a:ext cx="5229225" cy="4572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Radio Resource Management of wireless networks</a:t>
              </a: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5" name="Rectangle 6"/>
            <p:cNvSpPr>
              <a:spLocks noChangeArrowheads="1"/>
            </p:cNvSpPr>
            <p:nvPr/>
          </p:nvSpPr>
          <p:spPr bwMode="auto">
            <a:xfrm>
              <a:off x="1985963" y="2598738"/>
              <a:ext cx="5067300" cy="39687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allocate radio resources</a:t>
              </a:r>
            </a:p>
          </p:txBody>
        </p:sp>
        <p:sp>
          <p:nvSpPr>
            <p:cNvPr id="46" name="Rectangle 9"/>
            <p:cNvSpPr>
              <a:spLocks noChangeArrowheads="1"/>
            </p:cNvSpPr>
            <p:nvPr/>
          </p:nvSpPr>
          <p:spPr bwMode="auto">
            <a:xfrm>
              <a:off x="676275" y="4752975"/>
              <a:ext cx="1123950" cy="6175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>
                  <a:ea typeface="宋体" pitchFamily="2" charset="-122"/>
                </a:rPr>
                <a:t>modulation</a:t>
              </a:r>
            </a:p>
            <a:p>
              <a:pPr algn="ctr"/>
              <a:r>
                <a:rPr lang="en-US" altLang="zh-CN" sz="1600" dirty="0">
                  <a:ea typeface="宋体" pitchFamily="2" charset="-122"/>
                </a:rPr>
                <a:t>/coding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47" name="Rectangle 10"/>
            <p:cNvSpPr>
              <a:spLocks noChangeArrowheads="1"/>
            </p:cNvSpPr>
            <p:nvPr/>
          </p:nvSpPr>
          <p:spPr bwMode="auto">
            <a:xfrm>
              <a:off x="1930400" y="4768850"/>
              <a:ext cx="876300" cy="59213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>
                  <a:ea typeface="宋体" pitchFamily="2" charset="-122"/>
                </a:rPr>
                <a:t>power</a:t>
              </a:r>
              <a:endParaRPr lang="en-US" altLang="zh-CN" dirty="0">
                <a:ea typeface="宋体" pitchFamily="2" charset="-122"/>
              </a:endParaRPr>
            </a:p>
          </p:txBody>
        </p:sp>
        <p:sp>
          <p:nvSpPr>
            <p:cNvPr id="48" name="Rectangle 11"/>
            <p:cNvSpPr>
              <a:spLocks noChangeArrowheads="1"/>
            </p:cNvSpPr>
            <p:nvPr/>
          </p:nvSpPr>
          <p:spPr bwMode="auto">
            <a:xfrm>
              <a:off x="6043612" y="4765675"/>
              <a:ext cx="1821320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>
                  <a:ea typeface="宋体" pitchFamily="2" charset="-122"/>
                </a:rPr>
                <a:t>Cell deployment</a:t>
              </a:r>
              <a:r>
                <a:rPr lang="en-US" altLang="zh-CN" dirty="0">
                  <a:ea typeface="宋体" pitchFamily="2" charset="-122"/>
                </a:rPr>
                <a:t> </a:t>
              </a:r>
            </a:p>
          </p:txBody>
        </p:sp>
        <p:sp>
          <p:nvSpPr>
            <p:cNvPr id="49" name="Rectangle 12"/>
            <p:cNvSpPr>
              <a:spLocks noChangeArrowheads="1"/>
            </p:cNvSpPr>
            <p:nvPr/>
          </p:nvSpPr>
          <p:spPr bwMode="auto">
            <a:xfrm>
              <a:off x="2952750" y="4773613"/>
              <a:ext cx="1817688" cy="57785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ea typeface="宋体" pitchFamily="2" charset="-122"/>
                </a:rPr>
                <a:t>T/F/S/C-domain</a:t>
              </a:r>
            </a:p>
            <a:p>
              <a:pPr algn="ctr"/>
              <a:r>
                <a:rPr lang="en-US" altLang="zh-CN" sz="1600">
                  <a:ea typeface="宋体" pitchFamily="2" charset="-122"/>
                </a:rPr>
                <a:t>channel allocation </a:t>
              </a:r>
            </a:p>
          </p:txBody>
        </p:sp>
        <p:sp>
          <p:nvSpPr>
            <p:cNvPr id="50" name="Oval 13"/>
            <p:cNvSpPr>
              <a:spLocks noChangeArrowheads="1"/>
            </p:cNvSpPr>
            <p:nvPr/>
          </p:nvSpPr>
          <p:spPr bwMode="auto">
            <a:xfrm>
              <a:off x="1252538" y="3475038"/>
              <a:ext cx="2471737" cy="6381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statically</a:t>
              </a:r>
            </a:p>
          </p:txBody>
        </p:sp>
        <p:sp>
          <p:nvSpPr>
            <p:cNvPr id="51" name="Oval 14"/>
            <p:cNvSpPr>
              <a:spLocks noChangeArrowheads="1"/>
            </p:cNvSpPr>
            <p:nvPr/>
          </p:nvSpPr>
          <p:spPr bwMode="auto">
            <a:xfrm>
              <a:off x="5294313" y="3503613"/>
              <a:ext cx="2554287" cy="611187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dynamically</a:t>
              </a:r>
            </a:p>
          </p:txBody>
        </p:sp>
        <p:sp>
          <p:nvSpPr>
            <p:cNvPr id="52" name="Line 20"/>
            <p:cNvSpPr>
              <a:spLocks noChangeShapeType="1"/>
            </p:cNvSpPr>
            <p:nvPr/>
          </p:nvSpPr>
          <p:spPr bwMode="auto">
            <a:xfrm>
              <a:off x="4489450" y="2263775"/>
              <a:ext cx="0" cy="3206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3" name="Line 21"/>
            <p:cNvSpPr>
              <a:spLocks noChangeShapeType="1"/>
            </p:cNvSpPr>
            <p:nvPr/>
          </p:nvSpPr>
          <p:spPr bwMode="auto">
            <a:xfrm flipH="1">
              <a:off x="2589213" y="3005138"/>
              <a:ext cx="1860550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4" name="Line 22"/>
            <p:cNvSpPr>
              <a:spLocks noChangeShapeType="1"/>
            </p:cNvSpPr>
            <p:nvPr/>
          </p:nvSpPr>
          <p:spPr bwMode="auto">
            <a:xfrm>
              <a:off x="4460875" y="2992438"/>
              <a:ext cx="1976438" cy="482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" name="Rectangle 23"/>
            <p:cNvSpPr>
              <a:spLocks noChangeArrowheads="1"/>
            </p:cNvSpPr>
            <p:nvPr/>
          </p:nvSpPr>
          <p:spPr bwMode="auto">
            <a:xfrm>
              <a:off x="4932363" y="4779963"/>
              <a:ext cx="839787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 dirty="0">
                  <a:ea typeface="宋体" pitchFamily="2" charset="-122"/>
                </a:rPr>
                <a:t>data rate</a:t>
              </a:r>
            </a:p>
          </p:txBody>
        </p:sp>
        <p:sp>
          <p:nvSpPr>
            <p:cNvPr id="56" name="Rectangle 24"/>
            <p:cNvSpPr>
              <a:spLocks noChangeArrowheads="1"/>
            </p:cNvSpPr>
            <p:nvPr/>
          </p:nvSpPr>
          <p:spPr bwMode="auto">
            <a:xfrm>
              <a:off x="7961313" y="4770438"/>
              <a:ext cx="604837" cy="555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…</a:t>
              </a:r>
            </a:p>
          </p:txBody>
        </p:sp>
        <p:sp>
          <p:nvSpPr>
            <p:cNvPr id="57" name="Line 25"/>
            <p:cNvSpPr>
              <a:spLocks noChangeShapeType="1"/>
            </p:cNvSpPr>
            <p:nvPr/>
          </p:nvSpPr>
          <p:spPr bwMode="auto">
            <a:xfrm flipH="1">
              <a:off x="1177925" y="4133850"/>
              <a:ext cx="1298575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Line 26"/>
            <p:cNvSpPr>
              <a:spLocks noChangeShapeType="1"/>
            </p:cNvSpPr>
            <p:nvPr/>
          </p:nvSpPr>
          <p:spPr bwMode="auto">
            <a:xfrm flipH="1">
              <a:off x="2312988" y="4133850"/>
              <a:ext cx="149225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" name="Line 27"/>
            <p:cNvSpPr>
              <a:spLocks noChangeShapeType="1"/>
            </p:cNvSpPr>
            <p:nvPr/>
          </p:nvSpPr>
          <p:spPr bwMode="auto">
            <a:xfrm>
              <a:off x="2451100" y="4133850"/>
              <a:ext cx="1408113" cy="5905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Line 28"/>
            <p:cNvSpPr>
              <a:spLocks noChangeShapeType="1"/>
            </p:cNvSpPr>
            <p:nvPr/>
          </p:nvSpPr>
          <p:spPr bwMode="auto">
            <a:xfrm>
              <a:off x="2452688" y="4133850"/>
              <a:ext cx="2879725" cy="6159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1" name="Line 30"/>
            <p:cNvSpPr>
              <a:spLocks noChangeShapeType="1"/>
            </p:cNvSpPr>
            <p:nvPr/>
          </p:nvSpPr>
          <p:spPr bwMode="auto">
            <a:xfrm>
              <a:off x="2463800" y="4132263"/>
              <a:ext cx="4697413" cy="6175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" name="Line 31"/>
            <p:cNvSpPr>
              <a:spLocks noChangeShapeType="1"/>
            </p:cNvSpPr>
            <p:nvPr/>
          </p:nvSpPr>
          <p:spPr bwMode="auto">
            <a:xfrm>
              <a:off x="2427288" y="4146550"/>
              <a:ext cx="5843587" cy="592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" name="Line 32"/>
            <p:cNvSpPr>
              <a:spLocks noChangeShapeType="1"/>
            </p:cNvSpPr>
            <p:nvPr/>
          </p:nvSpPr>
          <p:spPr bwMode="auto">
            <a:xfrm flipH="1">
              <a:off x="1357313" y="4132263"/>
              <a:ext cx="5240337" cy="6048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4" name="Line 33"/>
            <p:cNvSpPr>
              <a:spLocks noChangeShapeType="1"/>
            </p:cNvSpPr>
            <p:nvPr/>
          </p:nvSpPr>
          <p:spPr bwMode="auto">
            <a:xfrm flipH="1">
              <a:off x="2455863" y="4132263"/>
              <a:ext cx="4127500" cy="5921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5" name="Line 34"/>
            <p:cNvSpPr>
              <a:spLocks noChangeShapeType="1"/>
            </p:cNvSpPr>
            <p:nvPr/>
          </p:nvSpPr>
          <p:spPr bwMode="auto">
            <a:xfrm flipH="1">
              <a:off x="3965575" y="4132263"/>
              <a:ext cx="2606675" cy="5667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6" name="Line 35"/>
            <p:cNvSpPr>
              <a:spLocks noChangeShapeType="1"/>
            </p:cNvSpPr>
            <p:nvPr/>
          </p:nvSpPr>
          <p:spPr bwMode="auto">
            <a:xfrm flipH="1">
              <a:off x="5462588" y="4132263"/>
              <a:ext cx="111125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7" name="Line 37"/>
            <p:cNvSpPr>
              <a:spLocks noChangeShapeType="1"/>
            </p:cNvSpPr>
            <p:nvPr/>
          </p:nvSpPr>
          <p:spPr bwMode="auto">
            <a:xfrm>
              <a:off x="6584950" y="4130675"/>
              <a:ext cx="731838" cy="6048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8" name="Line 38"/>
            <p:cNvSpPr>
              <a:spLocks noChangeShapeType="1"/>
            </p:cNvSpPr>
            <p:nvPr/>
          </p:nvSpPr>
          <p:spPr bwMode="auto">
            <a:xfrm>
              <a:off x="6548438" y="4144963"/>
              <a:ext cx="1765300" cy="5794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>
              <a:off x="2022475" y="5711825"/>
              <a:ext cx="5526089" cy="5810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dirty="0">
                  <a:ea typeface="宋体" pitchFamily="2" charset="-122"/>
                </a:rPr>
                <a:t>assurance of quality of service (</a:t>
              </a:r>
              <a:r>
                <a:rPr lang="en-US" altLang="zh-CN" dirty="0" err="1">
                  <a:ea typeface="宋体" pitchFamily="2" charset="-122"/>
                </a:rPr>
                <a:t>QoS</a:t>
              </a:r>
              <a:r>
                <a:rPr lang="en-US" altLang="zh-CN" dirty="0">
                  <a:ea typeface="宋体" pitchFamily="2" charset="-122"/>
                </a:rPr>
                <a:t>) </a:t>
              </a:r>
            </a:p>
            <a:p>
              <a:pPr algn="ctr"/>
              <a:r>
                <a:rPr lang="en-US" altLang="zh-CN" dirty="0">
                  <a:ea typeface="宋体" pitchFamily="2" charset="-122"/>
                </a:rPr>
                <a:t>for mobile users (rate, delay, outage, coverage, etc.)</a:t>
              </a:r>
            </a:p>
          </p:txBody>
        </p:sp>
        <p:sp>
          <p:nvSpPr>
            <p:cNvPr id="70" name="Line 41"/>
            <p:cNvSpPr>
              <a:spLocks noChangeShapeType="1"/>
            </p:cNvSpPr>
            <p:nvPr/>
          </p:nvSpPr>
          <p:spPr bwMode="auto">
            <a:xfrm>
              <a:off x="1150938" y="5364163"/>
              <a:ext cx="3557587" cy="334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1" name="Line 42"/>
            <p:cNvSpPr>
              <a:spLocks noChangeShapeType="1"/>
            </p:cNvSpPr>
            <p:nvPr/>
          </p:nvSpPr>
          <p:spPr bwMode="auto">
            <a:xfrm>
              <a:off x="2422525" y="5353050"/>
              <a:ext cx="2298700" cy="3079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2" name="Line 43"/>
            <p:cNvSpPr>
              <a:spLocks noChangeShapeType="1"/>
            </p:cNvSpPr>
            <p:nvPr/>
          </p:nvSpPr>
          <p:spPr bwMode="auto">
            <a:xfrm>
              <a:off x="3943350" y="5327650"/>
              <a:ext cx="827088" cy="3587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3" name="Line 44"/>
            <p:cNvSpPr>
              <a:spLocks noChangeShapeType="1"/>
            </p:cNvSpPr>
            <p:nvPr/>
          </p:nvSpPr>
          <p:spPr bwMode="auto">
            <a:xfrm flipH="1">
              <a:off x="4746625" y="5327650"/>
              <a:ext cx="592138" cy="3460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4" name="Line 45"/>
            <p:cNvSpPr>
              <a:spLocks noChangeShapeType="1"/>
            </p:cNvSpPr>
            <p:nvPr/>
          </p:nvSpPr>
          <p:spPr bwMode="auto">
            <a:xfrm flipH="1">
              <a:off x="4757738" y="5340350"/>
              <a:ext cx="1495425" cy="3333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" name="Line 46"/>
            <p:cNvSpPr>
              <a:spLocks noChangeShapeType="1"/>
            </p:cNvSpPr>
            <p:nvPr/>
          </p:nvSpPr>
          <p:spPr bwMode="auto">
            <a:xfrm flipH="1">
              <a:off x="4832350" y="5327650"/>
              <a:ext cx="2422525" cy="3460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" name="Line 47"/>
            <p:cNvSpPr>
              <a:spLocks noChangeShapeType="1"/>
            </p:cNvSpPr>
            <p:nvPr/>
          </p:nvSpPr>
          <p:spPr bwMode="auto">
            <a:xfrm flipH="1">
              <a:off x="4808538" y="5327650"/>
              <a:ext cx="3471862" cy="3714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42" name="Picture 2" descr="http://www.savingcontent.com/wp-content/uploads/riddler-question-mark-300x2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69" y="1763713"/>
            <a:ext cx="58547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4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Conflicting Design Rules</a:t>
            </a:r>
          </a:p>
        </p:txBody>
      </p:sp>
      <p:sp>
        <p:nvSpPr>
          <p:cNvPr id="163843" name="Content Placeholder 2"/>
          <p:cNvSpPr>
            <a:spLocks noGrp="1"/>
          </p:cNvSpPr>
          <p:nvPr>
            <p:ph idx="1"/>
          </p:nvPr>
        </p:nvSpPr>
        <p:spPr>
          <a:xfrm>
            <a:off x="71438" y="1773238"/>
            <a:ext cx="8531225" cy="4446587"/>
          </a:xfrm>
        </p:spPr>
        <p:txBody>
          <a:bodyPr/>
          <a:lstStyle/>
          <a:p>
            <a:r>
              <a:rPr lang="en-US" altLang="zh-CN" sz="1800">
                <a:ea typeface="宋体" pitchFamily="2" charset="-122"/>
              </a:rPr>
              <a:t>DE:</a:t>
            </a:r>
          </a:p>
          <a:p>
            <a:pPr lvl="1"/>
            <a:r>
              <a:rPr lang="en-US" altLang="zh-CN" sz="1800">
                <a:ea typeface="宋体" pitchFamily="2" charset="-122"/>
              </a:rPr>
              <a:t>Large cell radius to save expenditure on site rental, base station equipment, and maintenance, etc.</a:t>
            </a:r>
          </a:p>
          <a:p>
            <a:r>
              <a:rPr lang="en-US" altLang="zh-CN" sz="1800">
                <a:ea typeface="宋体" pitchFamily="2" charset="-122"/>
              </a:rPr>
              <a:t>EE:</a:t>
            </a:r>
          </a:p>
          <a:p>
            <a:pPr lvl="1"/>
            <a:r>
              <a:rPr lang="en-US" altLang="zh-CN" sz="1800">
                <a:ea typeface="宋体" pitchFamily="2" charset="-122"/>
              </a:rPr>
              <a:t>Smaller cell radius to save transmit power</a:t>
            </a:r>
          </a:p>
          <a:p>
            <a:pPr lvl="1"/>
            <a:r>
              <a:rPr lang="en-US" altLang="zh-CN" sz="1800">
                <a:ea typeface="宋体" pitchFamily="2" charset="-122"/>
              </a:rPr>
              <a:t>Example [Badic 2009]: </a:t>
            </a:r>
          </a:p>
          <a:p>
            <a:pPr lvl="2"/>
            <a:r>
              <a:rPr lang="en-US" altLang="zh-CN" sz="1800">
                <a:ea typeface="宋体" pitchFamily="2" charset="-122"/>
              </a:rPr>
              <a:t>By shrinking the cell radius from 1, 000 m to </a:t>
            </a:r>
          </a:p>
          <a:p>
            <a:pPr lvl="2">
              <a:buFontTx/>
              <a:buNone/>
            </a:pPr>
            <a:r>
              <a:rPr lang="en-US" altLang="zh-CN" sz="1800">
                <a:ea typeface="宋体" pitchFamily="2" charset="-122"/>
              </a:rPr>
              <a:t>250 m, the maximum EE of the HSDPA Network </a:t>
            </a:r>
          </a:p>
          <a:p>
            <a:pPr lvl="2">
              <a:buFontTx/>
              <a:buNone/>
            </a:pPr>
            <a:r>
              <a:rPr lang="en-US" altLang="zh-CN" sz="1800">
                <a:ea typeface="宋体" pitchFamily="2" charset="-122"/>
              </a:rPr>
              <a:t>will be increased from 0.11 Mbits/Joule to 1.92 </a:t>
            </a:r>
          </a:p>
          <a:p>
            <a:pPr lvl="2">
              <a:buFontTx/>
              <a:buNone/>
            </a:pPr>
            <a:r>
              <a:rPr lang="en-US" altLang="zh-CN" sz="1800">
                <a:ea typeface="宋体" pitchFamily="2" charset="-122"/>
              </a:rPr>
              <a:t>Mbits/Joule, respectively</a:t>
            </a:r>
          </a:p>
          <a:p>
            <a:endParaRPr lang="en-US" altLang="zh-CN" sz="1800">
              <a:ea typeface="宋体" pitchFamily="2" charset="-122"/>
            </a:endParaRPr>
          </a:p>
        </p:txBody>
      </p:sp>
      <p:pic>
        <p:nvPicPr>
          <p:cNvPr id="1638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0" y="3216275"/>
            <a:ext cx="2600325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27164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Some Practical Considerations</a:t>
            </a:r>
          </a:p>
        </p:txBody>
      </p:sp>
      <p:sp>
        <p:nvSpPr>
          <p:cNvPr id="164867" name="Content Placeholder 2"/>
          <p:cNvSpPr>
            <a:spLocks noGrp="1"/>
          </p:cNvSpPr>
          <p:nvPr>
            <p:ph idx="1"/>
          </p:nvPr>
        </p:nvSpPr>
        <p:spPr>
          <a:xfrm>
            <a:off x="207963" y="1773238"/>
            <a:ext cx="8442325" cy="4459287"/>
          </a:xfrm>
        </p:spPr>
        <p:txBody>
          <a:bodyPr/>
          <a:lstStyle/>
          <a:p>
            <a:r>
              <a:rPr lang="en-US" altLang="zh-CN" sz="1800">
                <a:ea typeface="宋体" pitchFamily="2" charset="-122"/>
              </a:rPr>
              <a:t>Previous DE-EE tradeoff assumes </a:t>
            </a:r>
          </a:p>
          <a:p>
            <a:pPr lvl="1"/>
            <a:r>
              <a:rPr lang="en-US" altLang="zh-CN" sz="1800">
                <a:ea typeface="宋体" pitchFamily="2" charset="-122"/>
              </a:rPr>
              <a:t>deployment cost scales continuously and proportionally with the cell radius. </a:t>
            </a:r>
          </a:p>
          <a:p>
            <a:pPr lvl="1"/>
            <a:r>
              <a:rPr lang="en-US" altLang="zh-CN" sz="1800">
                <a:ea typeface="宋体" pitchFamily="2" charset="-122"/>
              </a:rPr>
              <a:t>only transmit power</a:t>
            </a:r>
          </a:p>
          <a:p>
            <a:pPr lvl="1"/>
            <a:endParaRPr lang="en-US" altLang="zh-CN" sz="1800">
              <a:ea typeface="宋体" pitchFamily="2" charset="-122"/>
            </a:endParaRPr>
          </a:p>
          <a:p>
            <a:r>
              <a:rPr lang="en-US" altLang="zh-CN" sz="1800">
                <a:ea typeface="宋体" pitchFamily="2" charset="-122"/>
              </a:rPr>
              <a:t>In reality </a:t>
            </a:r>
          </a:p>
          <a:p>
            <a:pPr lvl="1"/>
            <a:r>
              <a:rPr lang="en-US" altLang="zh-CN" sz="1800">
                <a:ea typeface="宋体" pitchFamily="2" charset="-122"/>
              </a:rPr>
              <a:t>the equipment cost does not scale proportionally with the target cell size; </a:t>
            </a:r>
          </a:p>
          <a:p>
            <a:pPr lvl="1"/>
            <a:r>
              <a:rPr lang="en-US" altLang="zh-CN" sz="1800">
                <a:ea typeface="宋体" pitchFamily="2" charset="-122"/>
              </a:rPr>
              <a:t>the total network energy includes both transmit-dependent energy (e.g. power consumed by radio amplifier) and transmit-independent one (e.g. site cooling power consumption). </a:t>
            </a:r>
          </a:p>
          <a:p>
            <a:endParaRPr lang="en-US" altLang="zh-CN" sz="1800">
              <a:ea typeface="宋体" pitchFamily="2" charset="-122"/>
            </a:endParaRPr>
          </a:p>
          <a:p>
            <a:r>
              <a:rPr lang="en-US" altLang="zh-CN" sz="1800">
                <a:ea typeface="宋体" pitchFamily="2" charset="-122"/>
              </a:rPr>
              <a:t>The relation of DE and EE may deviate from the simple tradeoff curve and become more complex when considering practical aspect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89545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Power Consumption and BS Density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515389" y="5927934"/>
            <a:ext cx="78804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Tombaz, A. Västberg and J. Zander, Energy and Cost Efficient Ultra High Capacity Wireless Access", IEEE Wireless Communication Magazine, vol. 18, no. 5, pp. 18- 24, October 2011.</a:t>
            </a:r>
            <a:endParaRPr lang="sv-SE" sz="1100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00" y="1739856"/>
            <a:ext cx="5428990" cy="4188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81055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BW-PW</a:t>
            </a:r>
          </a:p>
        </p:txBody>
      </p:sp>
      <p:graphicFrame>
        <p:nvGraphicFramePr>
          <p:cNvPr id="38914" name="Content Placeholder 5"/>
          <p:cNvGraphicFramePr>
            <a:graphicFrameLocks noGrp="1" noChangeAspect="1"/>
          </p:cNvGraphicFramePr>
          <p:nvPr>
            <p:ph idx="1"/>
          </p:nvPr>
        </p:nvGraphicFramePr>
        <p:xfrm>
          <a:off x="6269038" y="2063750"/>
          <a:ext cx="2117725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1" name="Equation" r:id="rId3" imgW="1066680" imgH="342720" progId="Equation.DSMT4">
                  <p:embed/>
                </p:oleObj>
              </mc:Choice>
              <mc:Fallback>
                <p:oleObj name="Equation" r:id="rId3" imgW="10666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38" y="2063750"/>
                        <a:ext cx="2117725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8" name="Group 11"/>
          <p:cNvGrpSpPr>
            <a:grpSpLocks/>
          </p:cNvGrpSpPr>
          <p:nvPr/>
        </p:nvGrpSpPr>
        <p:grpSpPr bwMode="auto">
          <a:xfrm>
            <a:off x="5137150" y="2803525"/>
            <a:ext cx="3754438" cy="3321050"/>
            <a:chOff x="2484270" y="2755231"/>
            <a:chExt cx="3784208" cy="3509211"/>
          </a:xfrm>
        </p:grpSpPr>
        <p:pic>
          <p:nvPicPr>
            <p:cNvPr id="3892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270" y="2755231"/>
              <a:ext cx="3728537" cy="3509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921" name="Straight Arrow Connector 8"/>
            <p:cNvCxnSpPr>
              <a:cxnSpLocks noChangeShapeType="1"/>
            </p:cNvCxnSpPr>
            <p:nvPr/>
          </p:nvCxnSpPr>
          <p:spPr bwMode="auto">
            <a:xfrm rot="16200000" flipH="1">
              <a:off x="5269831" y="4981074"/>
              <a:ext cx="577516" cy="4572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892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904" y="4540327"/>
              <a:ext cx="981574" cy="300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3" name="TextBox 10"/>
            <p:cNvSpPr txBox="1">
              <a:spLocks noChangeArrowheads="1"/>
            </p:cNvSpPr>
            <p:nvPr/>
          </p:nvSpPr>
          <p:spPr bwMode="auto">
            <a:xfrm>
              <a:off x="3389940" y="4487781"/>
              <a:ext cx="1855831" cy="46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>
                  <a:ea typeface="宋体" pitchFamily="2" charset="-122"/>
                </a:rPr>
                <a:t>Converge to</a:t>
              </a:r>
            </a:p>
          </p:txBody>
        </p:sp>
      </p:grpSp>
      <p:sp>
        <p:nvSpPr>
          <p:cNvPr id="38919" name="Content Placeholder 2"/>
          <p:cNvSpPr txBox="1">
            <a:spLocks/>
          </p:cNvSpPr>
          <p:nvPr/>
        </p:nvSpPr>
        <p:spPr bwMode="auto">
          <a:xfrm>
            <a:off x="207963" y="1773238"/>
            <a:ext cx="492918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Given a data transmission rate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	Expansion of signal bandwidth reduces transmit power and achieves better energy efficiency.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zh-CN" altLang="en-US" sz="2000">
              <a:latin typeface="Arial Rounded MT Bold" pitchFamily="34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7245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563" y="2789238"/>
            <a:ext cx="3622675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BW-PW: In Practice</a:t>
            </a:r>
          </a:p>
        </p:txBody>
      </p:sp>
      <p:sp>
        <p:nvSpPr>
          <p:cNvPr id="166918" name="Content Placeholder 2"/>
          <p:cNvSpPr txBox="1">
            <a:spLocks/>
          </p:cNvSpPr>
          <p:nvPr/>
        </p:nvSpPr>
        <p:spPr bwMode="auto">
          <a:xfrm>
            <a:off x="207963" y="1773238"/>
            <a:ext cx="492918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Arial Rounded MT Bold" pitchFamily="34" charset="0"/>
                <a:ea typeface="宋体" pitchFamily="2" charset="-122"/>
              </a:rPr>
              <a:t>Given a data transmission rate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sz="2000" dirty="0">
                <a:latin typeface="Arial Rounded MT Bold" pitchFamily="34" charset="0"/>
                <a:ea typeface="宋体" pitchFamily="2" charset="-122"/>
              </a:rPr>
              <a:t>	Expansion of signal bandwidth reduces transmit power and achieves better energy efficiency.</a:t>
            </a: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 dirty="0">
              <a:latin typeface="Arial Rounded MT Bold" pitchFamily="34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 dirty="0">
              <a:latin typeface="Arial Rounded MT Bold" pitchFamily="34" charset="0"/>
              <a:ea typeface="宋体" pitchFamily="2" charset="-122"/>
            </a:endParaRPr>
          </a:p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Arial Rounded MT Bold" pitchFamily="34" charset="0"/>
                <a:ea typeface="宋体" pitchFamily="2" charset="-122"/>
              </a:rPr>
              <a:t>In practice: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Arial Rounded MT Bold" pitchFamily="34" charset="0"/>
                <a:ea typeface="宋体" pitchFamily="2" charset="-122"/>
              </a:rPr>
              <a:t>the circuit power consumption, such as filter loss, actually increases with the system BW</a:t>
            </a:r>
          </a:p>
          <a:p>
            <a:pPr lvl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zh-CN" altLang="en-US" sz="2000" dirty="0">
              <a:latin typeface="Arial Rounded MT Bold" pitchFamily="34" charset="0"/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3781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Circuit PW Scales with Bandwidth</a:t>
            </a:r>
          </a:p>
        </p:txBody>
      </p:sp>
      <p:pic>
        <p:nvPicPr>
          <p:cNvPr id="1679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763713"/>
            <a:ext cx="6310312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46423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DL-PW</a:t>
            </a:r>
          </a:p>
        </p:txBody>
      </p:sp>
      <p:sp>
        <p:nvSpPr>
          <p:cNvPr id="39940" name="Content Placeholder 2"/>
          <p:cNvSpPr>
            <a:spLocks noGrp="1"/>
          </p:cNvSpPr>
          <p:nvPr>
            <p:ph idx="1"/>
          </p:nvPr>
        </p:nvSpPr>
        <p:spPr>
          <a:xfrm>
            <a:off x="325438" y="1712913"/>
            <a:ext cx="8577262" cy="4351337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According to Shannon:</a:t>
            </a:r>
          </a:p>
          <a:p>
            <a:pPr lvl="1"/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39938" name="Content Placeholder 5"/>
          <p:cNvGraphicFramePr>
            <a:graphicFrameLocks noChangeAspect="1"/>
          </p:cNvGraphicFramePr>
          <p:nvPr/>
        </p:nvGraphicFramePr>
        <p:xfrm>
          <a:off x="2479675" y="2290763"/>
          <a:ext cx="327660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5" name="Equation" r:id="rId3" imgW="1244520" imgH="368280" progId="Equation.DSMT4">
                  <p:embed/>
                </p:oleObj>
              </mc:Choice>
              <mc:Fallback>
                <p:oleObj name="Equation" r:id="rId3" imgW="124452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290763"/>
                        <a:ext cx="3276600" cy="96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943" name="Straight Arrow Connector 7"/>
          <p:cNvCxnSpPr>
            <a:cxnSpLocks noChangeShapeType="1"/>
          </p:cNvCxnSpPr>
          <p:nvPr/>
        </p:nvCxnSpPr>
        <p:spPr bwMode="auto">
          <a:xfrm flipV="1">
            <a:off x="2238375" y="3019425"/>
            <a:ext cx="347663" cy="27781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4" name="TextBox 8"/>
          <p:cNvSpPr txBox="1">
            <a:spLocks noChangeArrowheads="1"/>
          </p:cNvSpPr>
          <p:nvPr/>
        </p:nvSpPr>
        <p:spPr bwMode="auto">
          <a:xfrm>
            <a:off x="241300" y="3257550"/>
            <a:ext cx="239712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>
                <a:ea typeface="宋体" pitchFamily="2" charset="-122"/>
              </a:rPr>
              <a:t>Power needed for reliable delivery of one bit</a:t>
            </a:r>
          </a:p>
        </p:txBody>
      </p:sp>
      <p:cxnSp>
        <p:nvCxnSpPr>
          <p:cNvPr id="39945" name="Straight Arrow Connector 10"/>
          <p:cNvCxnSpPr>
            <a:cxnSpLocks noChangeShapeType="1"/>
            <a:stCxn id="39946" idx="1"/>
          </p:cNvCxnSpPr>
          <p:nvPr/>
        </p:nvCxnSpPr>
        <p:spPr bwMode="auto">
          <a:xfrm flipH="1">
            <a:off x="4151313" y="2446338"/>
            <a:ext cx="1181100" cy="33337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6" name="TextBox 11"/>
          <p:cNvSpPr txBox="1">
            <a:spLocks noChangeArrowheads="1"/>
          </p:cNvSpPr>
          <p:nvPr/>
        </p:nvSpPr>
        <p:spPr bwMode="auto">
          <a:xfrm>
            <a:off x="5332413" y="2125663"/>
            <a:ext cx="31257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>
                <a:ea typeface="宋体" pitchFamily="2" charset="-122"/>
              </a:rPr>
              <a:t>Time needed for sending one bit, i.e. </a:t>
            </a:r>
            <a:r>
              <a:rPr lang="en-US" altLang="zh-CN" b="1">
                <a:solidFill>
                  <a:srgbClr val="990000"/>
                </a:solidFill>
                <a:ea typeface="宋体" pitchFamily="2" charset="-122"/>
              </a:rPr>
              <a:t>delay</a:t>
            </a:r>
          </a:p>
        </p:txBody>
      </p:sp>
      <p:pic>
        <p:nvPicPr>
          <p:cNvPr id="3994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3663950"/>
            <a:ext cx="2795587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49346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DL-PW: In Practice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idx="4294967295"/>
          </p:nvPr>
        </p:nvSpPr>
        <p:spPr>
          <a:xfrm>
            <a:off x="325438" y="1712913"/>
            <a:ext cx="8577262" cy="4351337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Other device power needed to enable operation:</a:t>
            </a:r>
          </a:p>
          <a:p>
            <a:pPr lvl="1"/>
            <a:endParaRPr lang="zh-CN" altLang="en-US">
              <a:ea typeface="宋体" pitchFamily="2" charset="-122"/>
            </a:endParaRPr>
          </a:p>
        </p:txBody>
      </p:sp>
      <p:sp>
        <p:nvSpPr>
          <p:cNvPr id="40966" name="Slide Number Placeholder 4"/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6E633917-BFDB-4CE5-A3A7-A616F79016CA}" type="slidenum">
              <a:rPr lang="zh-CN" altLang="en-US" sz="1400">
                <a:ea typeface="宋体" pitchFamily="2" charset="-122"/>
              </a:rPr>
              <a:pPr algn="ctr" eaLnBrk="1" hangingPunct="1"/>
              <a:t>127</a:t>
            </a:fld>
            <a:endParaRPr lang="en-US" altLang="zh-CN" sz="1400">
              <a:ea typeface="宋体" pitchFamily="2" charset="-122"/>
            </a:endParaRPr>
          </a:p>
        </p:txBody>
      </p:sp>
      <p:graphicFrame>
        <p:nvGraphicFramePr>
          <p:cNvPr id="40962" name="Content Placeholder 5"/>
          <p:cNvGraphicFramePr>
            <a:graphicFrameLocks noChangeAspect="1"/>
          </p:cNvGraphicFramePr>
          <p:nvPr/>
        </p:nvGraphicFramePr>
        <p:xfrm>
          <a:off x="1862138" y="2274888"/>
          <a:ext cx="4513262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89" name="Equation" r:id="rId3" imgW="1714320" imgH="380880" progId="Equation.DSMT4">
                  <p:embed/>
                </p:oleObj>
              </mc:Choice>
              <mc:Fallback>
                <p:oleObj name="Equation" r:id="rId3" imgW="171432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2274888"/>
                        <a:ext cx="4513262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TextBox 11"/>
          <p:cNvSpPr txBox="1">
            <a:spLocks noChangeArrowheads="1"/>
          </p:cNvSpPr>
          <p:nvPr/>
        </p:nvSpPr>
        <p:spPr bwMode="auto">
          <a:xfrm>
            <a:off x="5653088" y="3411538"/>
            <a:ext cx="248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>
                <a:ea typeface="宋体" pitchFamily="2" charset="-122"/>
              </a:rPr>
              <a:t>Other device power</a:t>
            </a:r>
          </a:p>
        </p:txBody>
      </p:sp>
      <p:pic>
        <p:nvPicPr>
          <p:cNvPr id="4096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3632200"/>
            <a:ext cx="3106737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Line 13"/>
          <p:cNvSpPr>
            <a:spLocks noChangeShapeType="1"/>
          </p:cNvSpPr>
          <p:nvPr/>
        </p:nvSpPr>
        <p:spPr bwMode="auto">
          <a:xfrm flipH="1" flipV="1">
            <a:off x="5672138" y="3114675"/>
            <a:ext cx="158750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8147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DL-PW: One Step Further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800" y="1714500"/>
            <a:ext cx="8648700" cy="4229100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Traffic dynamics</a:t>
            </a:r>
          </a:p>
          <a:p>
            <a:pPr lvl="1"/>
            <a:r>
              <a:rPr lang="en-US" altLang="zh-CN">
                <a:ea typeface="宋体" pitchFamily="2" charset="-122"/>
              </a:rPr>
              <a:t>Delay include both the waiting time in the traffic queue and the time for transmission</a:t>
            </a:r>
          </a:p>
          <a:p>
            <a:pPr lvl="1"/>
            <a:endParaRPr lang="en-US" altLang="zh-CN">
              <a:ea typeface="宋体" pitchFamily="2" charset="-122"/>
            </a:endParaRPr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1376363" y="3683000"/>
            <a:ext cx="1422400" cy="942975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65" name="Line 5"/>
          <p:cNvSpPr>
            <a:spLocks noChangeShapeType="1"/>
          </p:cNvSpPr>
          <p:nvPr/>
        </p:nvSpPr>
        <p:spPr bwMode="auto">
          <a:xfrm>
            <a:off x="2798763" y="4154488"/>
            <a:ext cx="247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66" name="Oval 6"/>
          <p:cNvSpPr>
            <a:spLocks noChangeArrowheads="1"/>
          </p:cNvSpPr>
          <p:nvPr/>
        </p:nvSpPr>
        <p:spPr bwMode="auto">
          <a:xfrm>
            <a:off x="3046413" y="4037013"/>
            <a:ext cx="246062" cy="2349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67" name="Line 7"/>
          <p:cNvSpPr>
            <a:spLocks noChangeShapeType="1"/>
          </p:cNvSpPr>
          <p:nvPr/>
        </p:nvSpPr>
        <p:spPr bwMode="auto">
          <a:xfrm>
            <a:off x="3292475" y="4154488"/>
            <a:ext cx="4953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68" name="Freeform 8"/>
          <p:cNvSpPr>
            <a:spLocks/>
          </p:cNvSpPr>
          <p:nvPr/>
        </p:nvSpPr>
        <p:spPr bwMode="auto">
          <a:xfrm>
            <a:off x="1500188" y="3800475"/>
            <a:ext cx="1236662" cy="708025"/>
          </a:xfrm>
          <a:custGeom>
            <a:avLst/>
            <a:gdLst>
              <a:gd name="T0" fmla="*/ 0 w 960"/>
              <a:gd name="T1" fmla="*/ 0 h 480"/>
              <a:gd name="T2" fmla="*/ 1593055345 w 960"/>
              <a:gd name="T3" fmla="*/ 0 h 480"/>
              <a:gd name="T4" fmla="*/ 1593055345 w 960"/>
              <a:gd name="T5" fmla="*/ 1044373854 h 480"/>
              <a:gd name="T6" fmla="*/ 0 w 960"/>
              <a:gd name="T7" fmla="*/ 1044373854 h 480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480"/>
              <a:gd name="T14" fmla="*/ 960 w 960"/>
              <a:gd name="T15" fmla="*/ 480 h 4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480">
                <a:moveTo>
                  <a:pt x="0" y="0"/>
                </a:moveTo>
                <a:lnTo>
                  <a:pt x="960" y="0"/>
                </a:lnTo>
                <a:lnTo>
                  <a:pt x="960" y="480"/>
                </a:lnTo>
                <a:lnTo>
                  <a:pt x="0" y="48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69" name="Rectangle 9"/>
          <p:cNvSpPr>
            <a:spLocks noChangeArrowheads="1"/>
          </p:cNvSpPr>
          <p:nvPr/>
        </p:nvSpPr>
        <p:spPr bwMode="auto">
          <a:xfrm>
            <a:off x="1870075" y="3859213"/>
            <a:ext cx="804863" cy="590550"/>
          </a:xfrm>
          <a:prstGeom prst="rect">
            <a:avLst/>
          </a:prstGeom>
          <a:solidFill>
            <a:srgbClr val="6600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68970" name="Line 10"/>
          <p:cNvSpPr>
            <a:spLocks noChangeShapeType="1"/>
          </p:cNvSpPr>
          <p:nvPr/>
        </p:nvSpPr>
        <p:spPr bwMode="auto">
          <a:xfrm>
            <a:off x="603250" y="4154488"/>
            <a:ext cx="11128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8971" name="Text Box 11"/>
          <p:cNvSpPr txBox="1">
            <a:spLocks noChangeArrowheads="1"/>
          </p:cNvSpPr>
          <p:nvPr/>
        </p:nvSpPr>
        <p:spPr bwMode="auto">
          <a:xfrm>
            <a:off x="355600" y="3792538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400" b="1" i="1">
                <a:latin typeface="Times" pitchFamily="18" charset="0"/>
                <a:ea typeface="宋体" pitchFamily="2" charset="-122"/>
              </a:rPr>
              <a:t>A(t)</a:t>
            </a:r>
          </a:p>
        </p:txBody>
      </p:sp>
      <p:sp>
        <p:nvSpPr>
          <p:cNvPr id="168972" name="Text Box 12"/>
          <p:cNvSpPr txBox="1">
            <a:spLocks noChangeArrowheads="1"/>
          </p:cNvSpPr>
          <p:nvPr/>
        </p:nvSpPr>
        <p:spPr bwMode="auto">
          <a:xfrm>
            <a:off x="2886075" y="3435350"/>
            <a:ext cx="1952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800">
                <a:latin typeface="Symbol" pitchFamily="18" charset="2"/>
                <a:ea typeface="宋体" pitchFamily="2" charset="-122"/>
              </a:rPr>
              <a:t>m</a:t>
            </a:r>
            <a:r>
              <a:rPr lang="en-US" altLang="zh-CN" sz="2800" i="1">
                <a:latin typeface="Times" pitchFamily="18" charset="0"/>
                <a:ea typeface="宋体" pitchFamily="2" charset="-122"/>
              </a:rPr>
              <a:t>(P(t), H(t))</a:t>
            </a:r>
            <a:endParaRPr lang="en-US" altLang="zh-CN" sz="2800">
              <a:latin typeface="Times" pitchFamily="18" charset="0"/>
              <a:ea typeface="宋体" pitchFamily="2" charset="-122"/>
            </a:endParaRPr>
          </a:p>
        </p:txBody>
      </p:sp>
      <p:sp>
        <p:nvSpPr>
          <p:cNvPr id="168973" name="Rectangle 13"/>
          <p:cNvSpPr>
            <a:spLocks noChangeArrowheads="1"/>
          </p:cNvSpPr>
          <p:nvPr/>
        </p:nvSpPr>
        <p:spPr bwMode="auto">
          <a:xfrm>
            <a:off x="342900" y="3382963"/>
            <a:ext cx="44958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ea typeface="宋体" pitchFamily="2" charset="-122"/>
            </a:endParaRPr>
          </a:p>
        </p:txBody>
      </p:sp>
      <p:grpSp>
        <p:nvGrpSpPr>
          <p:cNvPr id="168974" name="Group 21"/>
          <p:cNvGrpSpPr>
            <a:grpSpLocks/>
          </p:cNvGrpSpPr>
          <p:nvPr/>
        </p:nvGrpSpPr>
        <p:grpSpPr bwMode="auto">
          <a:xfrm>
            <a:off x="4751388" y="2924175"/>
            <a:ext cx="4133850" cy="2722563"/>
            <a:chOff x="2569" y="1765"/>
            <a:chExt cx="3363" cy="2049"/>
          </a:xfrm>
        </p:grpSpPr>
        <p:sp>
          <p:nvSpPr>
            <p:cNvPr id="168979" name="Line 14"/>
            <p:cNvSpPr>
              <a:spLocks noChangeShapeType="1"/>
            </p:cNvSpPr>
            <p:nvPr/>
          </p:nvSpPr>
          <p:spPr bwMode="auto">
            <a:xfrm>
              <a:off x="2904" y="3432"/>
              <a:ext cx="27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80" name="Line 15"/>
            <p:cNvSpPr>
              <a:spLocks noChangeShapeType="1"/>
            </p:cNvSpPr>
            <p:nvPr/>
          </p:nvSpPr>
          <p:spPr bwMode="auto">
            <a:xfrm flipV="1">
              <a:off x="2904" y="1944"/>
              <a:ext cx="0" cy="14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81" name="Line 16"/>
            <p:cNvSpPr>
              <a:spLocks noChangeShapeType="1"/>
            </p:cNvSpPr>
            <p:nvPr/>
          </p:nvSpPr>
          <p:spPr bwMode="auto">
            <a:xfrm>
              <a:off x="2904" y="3048"/>
              <a:ext cx="2736" cy="0"/>
            </a:xfrm>
            <a:prstGeom prst="line">
              <a:avLst/>
            </a:prstGeom>
            <a:noFill/>
            <a:ln w="25400">
              <a:solidFill>
                <a:srgbClr val="99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82" name="Freeform 17"/>
            <p:cNvSpPr>
              <a:spLocks/>
            </p:cNvSpPr>
            <p:nvPr/>
          </p:nvSpPr>
          <p:spPr bwMode="auto">
            <a:xfrm>
              <a:off x="3000" y="1992"/>
              <a:ext cx="2688" cy="968"/>
            </a:xfrm>
            <a:custGeom>
              <a:avLst/>
              <a:gdLst>
                <a:gd name="T0" fmla="*/ 0 w 2688"/>
                <a:gd name="T1" fmla="*/ 0 h 968"/>
                <a:gd name="T2" fmla="*/ 48 w 2688"/>
                <a:gd name="T3" fmla="*/ 288 h 968"/>
                <a:gd name="T4" fmla="*/ 240 w 2688"/>
                <a:gd name="T5" fmla="*/ 528 h 968"/>
                <a:gd name="T6" fmla="*/ 528 w 2688"/>
                <a:gd name="T7" fmla="*/ 768 h 968"/>
                <a:gd name="T8" fmla="*/ 864 w 2688"/>
                <a:gd name="T9" fmla="*/ 864 h 968"/>
                <a:gd name="T10" fmla="*/ 1392 w 2688"/>
                <a:gd name="T11" fmla="*/ 912 h 968"/>
                <a:gd name="T12" fmla="*/ 2112 w 2688"/>
                <a:gd name="T13" fmla="*/ 960 h 968"/>
                <a:gd name="T14" fmla="*/ 2688 w 2688"/>
                <a:gd name="T15" fmla="*/ 960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88"/>
                <a:gd name="T25" fmla="*/ 0 h 968"/>
                <a:gd name="T26" fmla="*/ 2688 w 2688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88" h="968">
                  <a:moveTo>
                    <a:pt x="0" y="0"/>
                  </a:moveTo>
                  <a:cubicBezTo>
                    <a:pt x="4" y="100"/>
                    <a:pt x="8" y="200"/>
                    <a:pt x="48" y="288"/>
                  </a:cubicBezTo>
                  <a:cubicBezTo>
                    <a:pt x="88" y="376"/>
                    <a:pt x="160" y="448"/>
                    <a:pt x="240" y="528"/>
                  </a:cubicBezTo>
                  <a:cubicBezTo>
                    <a:pt x="320" y="608"/>
                    <a:pt x="424" y="712"/>
                    <a:pt x="528" y="768"/>
                  </a:cubicBezTo>
                  <a:cubicBezTo>
                    <a:pt x="632" y="824"/>
                    <a:pt x="720" y="840"/>
                    <a:pt x="864" y="864"/>
                  </a:cubicBezTo>
                  <a:cubicBezTo>
                    <a:pt x="1008" y="888"/>
                    <a:pt x="1184" y="896"/>
                    <a:pt x="1392" y="912"/>
                  </a:cubicBezTo>
                  <a:cubicBezTo>
                    <a:pt x="1600" y="928"/>
                    <a:pt x="1896" y="952"/>
                    <a:pt x="2112" y="960"/>
                  </a:cubicBezTo>
                  <a:cubicBezTo>
                    <a:pt x="2328" y="968"/>
                    <a:pt x="2508" y="964"/>
                    <a:pt x="2688" y="960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68983" name="Text Box 18"/>
            <p:cNvSpPr txBox="1">
              <a:spLocks noChangeArrowheads="1"/>
            </p:cNvSpPr>
            <p:nvPr/>
          </p:nvSpPr>
          <p:spPr bwMode="auto">
            <a:xfrm rot="-5400000">
              <a:off x="2137" y="2197"/>
              <a:ext cx="1235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2400">
                  <a:latin typeface="Times" pitchFamily="18" charset="0"/>
                  <a:ea typeface="宋体" pitchFamily="2" charset="-122"/>
                </a:rPr>
                <a:t>Avg. Power</a:t>
              </a:r>
            </a:p>
          </p:txBody>
        </p:sp>
        <p:sp>
          <p:nvSpPr>
            <p:cNvPr id="168984" name="Text Box 19"/>
            <p:cNvSpPr txBox="1">
              <a:spLocks noChangeArrowheads="1"/>
            </p:cNvSpPr>
            <p:nvPr/>
          </p:nvSpPr>
          <p:spPr bwMode="auto">
            <a:xfrm>
              <a:off x="4639" y="3470"/>
              <a:ext cx="129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2400">
                  <a:latin typeface="Times" pitchFamily="18" charset="0"/>
                  <a:ea typeface="宋体" pitchFamily="2" charset="-122"/>
                </a:rPr>
                <a:t>Avg. Delay</a:t>
              </a:r>
            </a:p>
          </p:txBody>
        </p:sp>
        <p:sp>
          <p:nvSpPr>
            <p:cNvPr id="168985" name="Text Box 20"/>
            <p:cNvSpPr txBox="1">
              <a:spLocks noChangeArrowheads="1"/>
            </p:cNvSpPr>
            <p:nvPr/>
          </p:nvSpPr>
          <p:spPr bwMode="auto">
            <a:xfrm>
              <a:off x="4605" y="2078"/>
              <a:ext cx="149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 sz="2400">
                <a:latin typeface="Times" pitchFamily="18" charset="0"/>
                <a:ea typeface="宋体" pitchFamily="2" charset="-122"/>
              </a:endParaRPr>
            </a:p>
          </p:txBody>
        </p:sp>
      </p:grpSp>
      <p:sp>
        <p:nvSpPr>
          <p:cNvPr id="168975" name="Line 23"/>
          <p:cNvSpPr>
            <a:spLocks noChangeShapeType="1"/>
          </p:cNvSpPr>
          <p:nvPr/>
        </p:nvSpPr>
        <p:spPr bwMode="auto">
          <a:xfrm flipV="1">
            <a:off x="4346575" y="4637088"/>
            <a:ext cx="1127125" cy="611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8976" name="Text Box 24"/>
          <p:cNvSpPr txBox="1">
            <a:spLocks noChangeArrowheads="1"/>
          </p:cNvSpPr>
          <p:nvPr/>
        </p:nvSpPr>
        <p:spPr bwMode="auto">
          <a:xfrm>
            <a:off x="687388" y="5195888"/>
            <a:ext cx="41227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Min. Avg. Energy Required for Stability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68977" name="Text Box 25"/>
          <p:cNvSpPr txBox="1">
            <a:spLocks noChangeArrowheads="1"/>
          </p:cNvSpPr>
          <p:nvPr/>
        </p:nvSpPr>
        <p:spPr bwMode="auto">
          <a:xfrm>
            <a:off x="5553075" y="3087688"/>
            <a:ext cx="2822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>
                <a:ea typeface="宋体" pitchFamily="2" charset="-122"/>
              </a:rPr>
              <a:t>[Berry and Gallager 2002]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68978" name="Rectangle 26"/>
          <p:cNvSpPr>
            <a:spLocks noChangeArrowheads="1"/>
          </p:cNvSpPr>
          <p:nvPr/>
        </p:nvSpPr>
        <p:spPr bwMode="auto">
          <a:xfrm>
            <a:off x="1363663" y="5727700"/>
            <a:ext cx="6653212" cy="50165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>
                <a:solidFill>
                  <a:srgbClr val="FF0000"/>
                </a:solidFill>
                <a:ea typeface="宋体" pitchFamily="2" charset="-122"/>
              </a:rPr>
              <a:t>Open problem with practical considerations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1347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SE-EE</a:t>
            </a:r>
          </a:p>
        </p:txBody>
      </p:sp>
      <p:sp>
        <p:nvSpPr>
          <p:cNvPr id="41991" name="Content Placeholder 2"/>
          <p:cNvSpPr>
            <a:spLocks noGrp="1"/>
          </p:cNvSpPr>
          <p:nvPr>
            <p:ph idx="1"/>
          </p:nvPr>
        </p:nvSpPr>
        <p:spPr>
          <a:xfrm>
            <a:off x="5864225" y="3852863"/>
            <a:ext cx="2633663" cy="1746250"/>
          </a:xfrm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1994" name="Rectangle 7"/>
          <p:cNvSpPr>
            <a:spLocks noChangeArrowheads="1"/>
          </p:cNvSpPr>
          <p:nvPr/>
        </p:nvSpPr>
        <p:spPr bwMode="auto">
          <a:xfrm>
            <a:off x="177800" y="1714500"/>
            <a:ext cx="8966200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800">
                <a:latin typeface="Arial Rounded MT Bold" pitchFamily="34" charset="0"/>
                <a:ea typeface="宋体" pitchFamily="2" charset="-122"/>
              </a:rPr>
              <a:t>In single-user scenario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SE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8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EE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4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SE-EE relationship</a:t>
            </a:r>
          </a:p>
        </p:txBody>
      </p:sp>
      <p:graphicFrame>
        <p:nvGraphicFramePr>
          <p:cNvPr id="41986" name="Object 8"/>
          <p:cNvGraphicFramePr>
            <a:graphicFrameLocks noChangeAspect="1"/>
          </p:cNvGraphicFramePr>
          <p:nvPr/>
        </p:nvGraphicFramePr>
        <p:xfrm>
          <a:off x="2152650" y="2165350"/>
          <a:ext cx="236220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8" name="Equation" r:id="rId3" imgW="2057400" imgH="672840" progId="Equation.DSMT4">
                  <p:embed/>
                </p:oleObj>
              </mc:Choice>
              <mc:Fallback>
                <p:oleObj name="Equation" r:id="rId3" imgW="205740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2165350"/>
                        <a:ext cx="2362200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7" name="Object 9"/>
          <p:cNvGraphicFramePr>
            <a:graphicFrameLocks noChangeAspect="1"/>
          </p:cNvGraphicFramePr>
          <p:nvPr/>
        </p:nvGraphicFramePr>
        <p:xfrm>
          <a:off x="2173288" y="2954338"/>
          <a:ext cx="25654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9" name="Equation" r:id="rId5" imgW="2374560" imgH="965160" progId="Equation.DSMT4">
                  <p:embed/>
                </p:oleObj>
              </mc:Choice>
              <mc:Fallback>
                <p:oleObj name="Equation" r:id="rId5" imgW="237456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2954338"/>
                        <a:ext cx="25654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Object 10"/>
          <p:cNvGraphicFramePr>
            <a:graphicFrameLocks noChangeAspect="1"/>
          </p:cNvGraphicFramePr>
          <p:nvPr/>
        </p:nvGraphicFramePr>
        <p:xfrm>
          <a:off x="1941513" y="4700588"/>
          <a:ext cx="2490787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00" name="Equation" r:id="rId7" imgW="1841400" imgH="685800" progId="Equation.DSMT4">
                  <p:embed/>
                </p:oleObj>
              </mc:Choice>
              <mc:Fallback>
                <p:oleObj name="Equation" r:id="rId7" imgW="18414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4700588"/>
                        <a:ext cx="2490787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11"/>
          <p:cNvGraphicFramePr>
            <a:graphicFrameLocks noChangeAspect="1"/>
          </p:cNvGraphicFramePr>
          <p:nvPr/>
        </p:nvGraphicFramePr>
        <p:xfrm>
          <a:off x="4732338" y="2578100"/>
          <a:ext cx="4202112" cy="314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01" name="Visio" r:id="rId9" imgW="5037284" imgH="3769253" progId="Visio.Drawing.11">
                  <p:embed/>
                </p:oleObj>
              </mc:Choice>
              <mc:Fallback>
                <p:oleObj name="Visio" r:id="rId9" imgW="5037284" imgH="376925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338" y="2578100"/>
                        <a:ext cx="4202112" cy="314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06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宋体" pitchFamily="2" charset="-122"/>
              </a:rPr>
              <a:t>2. Wireless Channel Properties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5734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24722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SE-EE In Practice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2508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3" y="1811338"/>
            <a:ext cx="5759450" cy="44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79560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0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1171575"/>
            <a:ext cx="7696200" cy="514350"/>
          </a:xfrm>
          <a:noFill/>
        </p:spPr>
        <p:txBody>
          <a:bodyPr lIns="0" tIns="0" rIns="0" bIns="0" anchor="t"/>
          <a:lstStyle/>
          <a:p>
            <a:pPr eaLnBrk="1" hangingPunct="1"/>
            <a:r>
              <a:rPr lang="en-US" altLang="zh-CN" sz="2800">
                <a:ea typeface="宋体" pitchFamily="2" charset="-122"/>
              </a:rPr>
              <a:t>SE-EE: In Practice</a:t>
            </a:r>
          </a:p>
        </p:txBody>
      </p:sp>
      <p:sp>
        <p:nvSpPr>
          <p:cNvPr id="430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85925"/>
            <a:ext cx="8077200" cy="7635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i="1">
                <a:solidFill>
                  <a:srgbClr val="990000"/>
                </a:solidFill>
                <a:ea typeface="宋体" pitchFamily="2" charset="-122"/>
              </a:rPr>
              <a:t>Reduced tradeoff between energy efficiency and spectral  efficiency w/ interference</a:t>
            </a:r>
          </a:p>
        </p:txBody>
      </p:sp>
      <p:sp>
        <p:nvSpPr>
          <p:cNvPr id="43022" name="AutoShape 7"/>
          <p:cNvSpPr>
            <a:spLocks noChangeArrowheads="1"/>
          </p:cNvSpPr>
          <p:nvPr/>
        </p:nvSpPr>
        <p:spPr bwMode="auto">
          <a:xfrm>
            <a:off x="473075" y="2416175"/>
            <a:ext cx="2730500" cy="396875"/>
          </a:xfrm>
          <a:prstGeom prst="roundRect">
            <a:avLst>
              <a:gd name="adj" fmla="val 16667"/>
            </a:avLst>
          </a:prstGeom>
          <a:solidFill>
            <a:srgbClr val="4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i="1">
                <a:ea typeface="宋体" pitchFamily="2" charset="-122"/>
              </a:rPr>
              <a:t>Interference bounds SE</a:t>
            </a:r>
          </a:p>
        </p:txBody>
      </p:sp>
      <p:sp>
        <p:nvSpPr>
          <p:cNvPr id="43023" name="AutoShape 8"/>
          <p:cNvSpPr>
            <a:spLocks noChangeArrowheads="1"/>
          </p:cNvSpPr>
          <p:nvPr/>
        </p:nvSpPr>
        <p:spPr bwMode="auto">
          <a:xfrm>
            <a:off x="423863" y="3111500"/>
            <a:ext cx="2759075" cy="700088"/>
          </a:xfrm>
          <a:prstGeom prst="roundRect">
            <a:avLst>
              <a:gd name="adj" fmla="val 16667"/>
            </a:avLst>
          </a:prstGeom>
          <a:solidFill>
            <a:srgbClr val="4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i="1">
                <a:ea typeface="宋体" pitchFamily="2" charset="-122"/>
              </a:rPr>
              <a:t>EE is sensitive to pwr, but SE is not .</a:t>
            </a:r>
          </a:p>
        </p:txBody>
      </p:sp>
      <p:grpSp>
        <p:nvGrpSpPr>
          <p:cNvPr id="43024" name="Group 18"/>
          <p:cNvGrpSpPr>
            <a:grpSpLocks/>
          </p:cNvGrpSpPr>
          <p:nvPr/>
        </p:nvGrpSpPr>
        <p:grpSpPr bwMode="auto">
          <a:xfrm>
            <a:off x="3263900" y="2016125"/>
            <a:ext cx="5886450" cy="4233863"/>
            <a:chOff x="1956" y="1350"/>
            <a:chExt cx="3792" cy="2721"/>
          </a:xfrm>
        </p:grpSpPr>
        <p:graphicFrame>
          <p:nvGraphicFramePr>
            <p:cNvPr id="43010" name="Object 4"/>
            <p:cNvGraphicFramePr>
              <a:graphicFrameLocks noChangeAspect="1"/>
            </p:cNvGraphicFramePr>
            <p:nvPr/>
          </p:nvGraphicFramePr>
          <p:xfrm>
            <a:off x="4236" y="1950"/>
            <a:ext cx="33" cy="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02" name="Visio" r:id="rId3" imgW="56083" imgH="1199083" progId="Visio.Drawing.11">
                    <p:embed/>
                  </p:oleObj>
                </mc:Choice>
                <mc:Fallback>
                  <p:oleObj name="Visio" r:id="rId3" imgW="56083" imgH="119908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6" y="1950"/>
                          <a:ext cx="33" cy="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302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" y="1350"/>
              <a:ext cx="3792" cy="2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8" name="Line 9"/>
            <p:cNvSpPr>
              <a:spLocks noChangeShapeType="1"/>
            </p:cNvSpPr>
            <p:nvPr/>
          </p:nvSpPr>
          <p:spPr bwMode="auto">
            <a:xfrm flipV="1">
              <a:off x="3042" y="217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3011" name="Object 10"/>
            <p:cNvGraphicFramePr>
              <a:graphicFrameLocks noChangeAspect="1"/>
            </p:cNvGraphicFramePr>
            <p:nvPr/>
          </p:nvGraphicFramePr>
          <p:xfrm>
            <a:off x="3061" y="1899"/>
            <a:ext cx="33" cy="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03" name="Visio" r:id="rId6" imgW="56083" imgH="1199083" progId="Visio.Drawing.11">
                    <p:embed/>
                  </p:oleObj>
                </mc:Choice>
                <mc:Fallback>
                  <p:oleObj name="Visio" r:id="rId6" imgW="56083" imgH="119908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1899"/>
                          <a:ext cx="33" cy="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2" name="Object 11"/>
            <p:cNvGraphicFramePr>
              <a:graphicFrameLocks noChangeAspect="1"/>
            </p:cNvGraphicFramePr>
            <p:nvPr/>
          </p:nvGraphicFramePr>
          <p:xfrm>
            <a:off x="3439" y="1506"/>
            <a:ext cx="35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04" name="Visio" r:id="rId7" imgW="56083" imgH="1199083" progId="Visio.Drawing.11">
                    <p:embed/>
                  </p:oleObj>
                </mc:Choice>
                <mc:Fallback>
                  <p:oleObj name="Visio" r:id="rId7" imgW="56083" imgH="119908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9" y="1506"/>
                          <a:ext cx="35" cy="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3" name="Object 12"/>
            <p:cNvGraphicFramePr>
              <a:graphicFrameLocks noChangeAspect="1"/>
            </p:cNvGraphicFramePr>
            <p:nvPr/>
          </p:nvGraphicFramePr>
          <p:xfrm>
            <a:off x="3186" y="1698"/>
            <a:ext cx="489" cy="4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05" name="Visio" r:id="rId8" imgW="776021" imgH="776021" progId="Visio.Drawing.11">
                    <p:embed/>
                  </p:oleObj>
                </mc:Choice>
                <mc:Fallback>
                  <p:oleObj name="Visio" r:id="rId8" imgW="776021" imgH="77602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6" y="1698"/>
                          <a:ext cx="489" cy="4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4" name="Object 13"/>
            <p:cNvGraphicFramePr>
              <a:graphicFrameLocks noChangeAspect="1"/>
            </p:cNvGraphicFramePr>
            <p:nvPr/>
          </p:nvGraphicFramePr>
          <p:xfrm>
            <a:off x="3618" y="1650"/>
            <a:ext cx="124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06" name="Visio" r:id="rId10" imgW="1729638" imgH="300736" progId="Visio.Drawing.11">
                    <p:embed/>
                  </p:oleObj>
                </mc:Choice>
                <mc:Fallback>
                  <p:oleObj name="Visio" r:id="rId10" imgW="1729638" imgH="300736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8" y="1650"/>
                          <a:ext cx="1248" cy="192"/>
                        </a:xfrm>
                        <a:prstGeom prst="rect">
                          <a:avLst/>
                        </a:prstGeom>
                        <a:solidFill>
                          <a:srgbClr val="FF99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5" name="Object 14"/>
            <p:cNvGraphicFramePr>
              <a:graphicFrameLocks noChangeAspect="1"/>
            </p:cNvGraphicFramePr>
            <p:nvPr/>
          </p:nvGraphicFramePr>
          <p:xfrm>
            <a:off x="2946" y="1986"/>
            <a:ext cx="146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07" name="Visio" r:id="rId12" imgW="231953" imgH="234391" progId="Visio.Drawing.11">
                    <p:embed/>
                  </p:oleObj>
                </mc:Choice>
                <mc:Fallback>
                  <p:oleObj name="Visio" r:id="rId12" imgW="231953" imgH="23439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6" y="1986"/>
                          <a:ext cx="146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6" name="Object 15"/>
            <p:cNvGraphicFramePr>
              <a:graphicFrameLocks noChangeAspect="1"/>
            </p:cNvGraphicFramePr>
            <p:nvPr/>
          </p:nvGraphicFramePr>
          <p:xfrm>
            <a:off x="3376" y="2226"/>
            <a:ext cx="530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08" name="Visio" r:id="rId14" imgW="842162" imgH="417271" progId="Visio.Drawing.11">
                    <p:embed/>
                  </p:oleObj>
                </mc:Choice>
                <mc:Fallback>
                  <p:oleObj name="Visio" r:id="rId14" imgW="842162" imgH="41727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6" y="2226"/>
                          <a:ext cx="530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7" name="Object 16"/>
            <p:cNvGraphicFramePr>
              <a:graphicFrameLocks noChangeAspect="1"/>
            </p:cNvGraphicFramePr>
            <p:nvPr/>
          </p:nvGraphicFramePr>
          <p:xfrm>
            <a:off x="3465" y="1986"/>
            <a:ext cx="201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09" name="Visio" r:id="rId16" imgW="318821" imgH="433121" progId="Visio.Drawing.11">
                    <p:embed/>
                  </p:oleObj>
                </mc:Choice>
                <mc:Fallback>
                  <p:oleObj name="Visio" r:id="rId16" imgW="318821" imgH="43312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5" y="1986"/>
                          <a:ext cx="201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25" name="AutoShape 17"/>
          <p:cNvSpPr>
            <a:spLocks noChangeArrowheads="1"/>
          </p:cNvSpPr>
          <p:nvPr/>
        </p:nvSpPr>
        <p:spPr bwMode="auto">
          <a:xfrm>
            <a:off x="263525" y="5294313"/>
            <a:ext cx="3651250" cy="700087"/>
          </a:xfrm>
          <a:prstGeom prst="roundRect">
            <a:avLst>
              <a:gd name="adj" fmla="val 16667"/>
            </a:avLst>
          </a:prstGeom>
          <a:solidFill>
            <a:srgbClr val="4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i="1">
                <a:ea typeface="宋体" pitchFamily="2" charset="-122"/>
              </a:rPr>
              <a:t>EE schemes are advantageous in interference-limited scenarios</a:t>
            </a:r>
          </a:p>
        </p:txBody>
      </p:sp>
      <p:sp>
        <p:nvSpPr>
          <p:cNvPr id="43026" name="AutoShape 19"/>
          <p:cNvSpPr>
            <a:spLocks noChangeArrowheads="1"/>
          </p:cNvSpPr>
          <p:nvPr/>
        </p:nvSpPr>
        <p:spPr bwMode="auto">
          <a:xfrm>
            <a:off x="382588" y="4191000"/>
            <a:ext cx="2759075" cy="700088"/>
          </a:xfrm>
          <a:prstGeom prst="roundRect">
            <a:avLst>
              <a:gd name="adj" fmla="val 16667"/>
            </a:avLst>
          </a:prstGeom>
          <a:solidFill>
            <a:srgbClr val="4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i="1">
                <a:ea typeface="宋体" pitchFamily="2" charset="-122"/>
              </a:rPr>
              <a:t>Tradeoff decreases with intf.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6172847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1463" y="4976813"/>
            <a:ext cx="8466137" cy="792162"/>
          </a:xfrm>
        </p:spPr>
        <p:txBody>
          <a:bodyPr anchor="t"/>
          <a:lstStyle/>
          <a:p>
            <a:pPr eaLnBrk="1" hangingPunct="1"/>
            <a:r>
              <a:rPr lang="en-US" altLang="zh-CN" sz="3600" b="1">
                <a:ea typeface="宋体" pitchFamily="2" charset="-122"/>
              </a:rPr>
              <a:t>7. CONCLUSIONS AN REFERENCES </a:t>
            </a:r>
            <a:endParaRPr lang="zh-CN" altLang="en-US" sz="1100">
              <a:ea typeface="宋体" pitchFamily="2" charset="-122"/>
            </a:endParaRPr>
          </a:p>
        </p:txBody>
      </p:sp>
      <p:sp>
        <p:nvSpPr>
          <p:cNvPr id="169988" name="Slide Number Placeholder 5"/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EED76598-D0FE-4559-973D-BB3EA782C308}" type="slidenum">
              <a:rPr lang="zh-CN" altLang="en-US" sz="1400">
                <a:ea typeface="宋体" pitchFamily="2" charset="-122"/>
              </a:rPr>
              <a:pPr algn="ctr" eaLnBrk="1" hangingPunct="1"/>
              <a:t>132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132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5038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Conclusion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087" y="1714500"/>
            <a:ext cx="8802283" cy="4381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dirty="0">
                <a:ea typeface="宋体" pitchFamily="2" charset="-122"/>
              </a:rPr>
              <a:t>Cross-layer optimization for SE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itchFamily="2" charset="-122"/>
              </a:rPr>
              <a:t>Spectral-efficient link adaptation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itchFamily="2" charset="-122"/>
              </a:rPr>
              <a:t>Spectral-efficient centralized MAC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itchFamily="2" charset="-122"/>
              </a:rPr>
              <a:t>Spectral-efficient distributed MAC</a:t>
            </a:r>
          </a:p>
          <a:p>
            <a:pPr lvl="4">
              <a:lnSpc>
                <a:spcPct val="90000"/>
              </a:lnSpc>
            </a:pPr>
            <a:endParaRPr lang="en-US" altLang="zh-CN" sz="12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>
                <a:ea typeface="宋体" pitchFamily="2" charset="-122"/>
              </a:rPr>
              <a:t>Cross-layer optimization for EE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itchFamily="2" charset="-122"/>
              </a:rPr>
              <a:t>Energy-efficient link adaptation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itchFamily="2" charset="-122"/>
              </a:rPr>
              <a:t>Energy-efficient centralized MAC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>
                <a:ea typeface="宋体" pitchFamily="2" charset="-122"/>
              </a:rPr>
              <a:t>Energy-efficient distributed MAC</a:t>
            </a:r>
          </a:p>
          <a:p>
            <a:pPr lvl="4">
              <a:lnSpc>
                <a:spcPct val="90000"/>
              </a:lnSpc>
            </a:pPr>
            <a:endParaRPr lang="en-US" altLang="zh-CN" sz="12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>
                <a:ea typeface="宋体" pitchFamily="2" charset="-122"/>
              </a:rPr>
              <a:t>Energy-Efficient Mobile Access Networks: A Tradeoff Perspective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2874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Analogy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3ED0EB-92DC-46FF-AD0B-1CBEECC4747F}" type="slidenum">
              <a:rPr lang="en-US" smtClean="0"/>
              <a:t>134</a:t>
            </a:fld>
            <a:endParaRPr lang="en-US"/>
          </a:p>
        </p:txBody>
      </p:sp>
      <p:pic>
        <p:nvPicPr>
          <p:cNvPr id="120838" name="Picture 6" descr="http://1.bp.blogspot.com/_PzFY0YG2rmc/SlJ3DwcR1AI/AAAAAAAAABw/-_sYaU7MB3w/s400/Holmes-HL1261H-Robot-Desk-Lam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76" y="3238500"/>
            <a:ext cx="764996" cy="76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data:image/jpeg;base64,/9j/4AAQSkZJRgABAQAAAQABAAD/2wCEAAkGBhQSERUUExQVFRQUGBcUFxUVFxQVFxccFRcXFxQXFxUXHCYeFxkjHBcUHy8gIycpLCwsFx4xNTAqNSYrLCkBCQoKDgwOGg8PGiwkHCQsLCwpLCwsLCwsLCwsLCwsLCwsLCwsLCksLCksKSwsLCwsLCwsLCwsLCwsLCwsLCwsLP/AABEIAP0AxwMBIgACEQEDEQH/xAAbAAACAwEBAQAAAAAAAAAAAAADBAECBQAGB//EAD0QAAEDAgMECAQEBgICAwAAAAEAAgMRIQQSMQVBUWETInGBkaHB8AYysdEUUpLhI0JicoLxM7JTwhVDov/EABoBAAIDAQEAAAAAAAAAAAAAAAMEAQIFAAb/xAAuEQACAgIBAwMCBQQDAAAAAAAAAQIRAyESBDFBEyJRcYEFobHB8BQyYeEjM5H/2gAMAwEAAhEDEQA/APmuIwwzO970rJBRbOJYMzlnyR+Sy4SZ6KSM1ze1B8U89iWcyibixScSIm31PiiNbelTrzVomb1Ib1lDeyYqkDcOZ8SrMbbU+JViFIauJXcrk5nxKjo+Z8UUNVuiqq2TxAiLmfEqGxGtKnxKOG3UiK5XcjuNgGR8z4lVLOZ8SmhGqOjUqWyriKUPE+JV2g8T4lEMamONWbKqJJaaanxKVlc78zvEp7KlZ2KsXstOGhcyu/M79RVTiH/nd+p33RBGhuajIWlDRX8U/wDO/wDU77qfxsn53/qd90N7VQBEpCz0w34+T/yP/U77rv8A5GX/AMkn63fdAIUFTxQN2hqPaUtf+WT9b/upS0IuFy7ivgi2e6xkVHFZ7gtraEfXPKiy8TH5rExStHpmhGWOyQeK23rRPA6pd8YBKdi6FZqwcLKBEpfx+iillalRVWb2QlqimWtFJYpCJRQ2ckDoitCvEwb0Zsao5BVAAY0VoVyxWEao5F1EA5iC8Jp7UGRitFlJRFyERkYVSNEeMKzeisY7KNagTNThaDyI3JaRiiL2WnHQs2NCkiTuSqqY7aIykAcLRmOjVCxPOjQ3R2RVMVljFC1DLUyWKj2IiYCUAUHzD3uUqYh1h73LlZsCkfSMe2pr3fVZM8ddNQt7Fx251WQ9tC7t9AvOYJHqZLRmStuCgPamZTfx+6BKN6fTFWgGiln7Fc81UwhE8A13LujVmKzW/wCleNqpyDcdnZERhUlq5gQ7CVRelVYxq7WJhjdyFKVBVGxVkaVxDFrYiCgWVNJuHirY5ctlMkUtAGx70WJqA9xCdwgzBFnaVg4VdEdFfyQ5Wp/o6Ib2ISnsO4WjPEKrIxNliHIyyKpbBOGjO7VUtTbouqTwQS2yMpWKyhQq9iC+NN5KoMraFGixacdCsbOsFyK0dYe9y5HsScdn0vFi3esPFfMPe5egxMfV7ysHFChXmunZ6ea0Zk4vVCeU1KLHil1pJ6FK2AcrsFCqkXurxi6u+xWK2MNauY1GYrgWsl3IcUAYXMjVy3ejwNCq5UjuNstHGnGRqkTUzG1K5JBoxKujqvHwPdRe7hAqvGYFvVR+ll7Zfb9wGeNzivr+wvK871p/D92v/u9AkpwtT4Yb/Def6vRNZZf8TYtGLWVDUrECRv2TswS0w0KTix/wKObUIDjT6H7pl5Ssrb9qYiCl2ICSoU++OgSrhS3giwYvlXyBijv5/wCkGZl6orm2qCexc8VCOnsUktCI+Ye9y5Tl6w97lyZM+Xc+oTHUdqwdoDyuvQ4kX8Vh46PVeX6Z7PT5OxlSlAe1NOCHKFqJidWJvFgedD6ePoiQtKG8UPamIleT0dBe4OxoVtFMcdVZ7aJa9jvHQSPRTHYqjXIzGqjOoZiCZYgw6JlrLJWTCIJEL6rx2zx1D2r2EYXkNm/Ie0pjp/7Zfb9wOTeSP0f7FJRb3zWt8M/8T/7/AECypxYrT+Gv+N395+gTWT/qYtVZV9zQmKUncmpGpWdt0tAasX3nuQnx38vHVFLad64MRk6OqwDhYJfo6kpqRlu1Aa1FiAydwBjpoiNhABtY3CNGBW6lxsR4IsZC8oGTOzrW92K5NGCp98FybUtGbkh7j6JizQ99PE0WLtMXK3p2ceNfNY20237V5Tp5e49HLaMKTXtt9kIj9k01tT2Kj2U9Fq8hehIt4o8UYUSNRYWK0paLQWwzIqhc4cVdlrFVe5LruNOisbU1GKdiXCPC46cV0ig/GxHalsO33uTEb9UrIsc91K9hXk9ns/h9q9FtKbLFIf6SB32HmVj4aGjQOQTOH2wf+WCrlk+i/UWnjTvw58j/AO//ANQofFdW2G2hlbvBa7/sD6I7leNr6FZQrLF/U0XtQ5WWTDmoT2pdMJx2Z8jLqwCddCB2qhi1ROdlqEJGWQHRrRdEl3RosZC80LCNDfqmaUHJCeEWL2Ca0JSvuPe5QumFx74rk5HsZmRe4+mSmpPJY2023W1IzX3vWXtSP0Xk8LqZuraMJrKVVHhMSsobb0ux1SQtVO9lHopkqF1KI2SgURxgqeReKCM0Q3hGMVkLIhphGc1iahjVGw2RohRVlI6huFtQpLKXXQuRctUvZFmTtU5i2MfzHMewfv8ARS3C8k1DhTmdK7QnK3sGtPCnitnZ+ynSMOVpLnPDAB2EuPYLIspPUYlYtQi5y8nnZsORS1KgFAw0OWeu54y/bzovSfEMFZ5A0VYw5AQLUY0N17ljvhNK7wa+CspU2vsFr1IqX3DllkCieIqAfzCvfv8ANKFlyqxZxR6lrFwRQ2yuyovJHZKysT7hxSr269qJCQOSEXpeRybmCRkG5Nw2Kz0KS/MO9cqYgdYe9xXJ6K0ZGWVSPrMuiytoCxWo4LMx4se/62XjsepG/DuYkjaoBbSvamCbqO7VaaZdxF8i6Nt0YcFZjFLkWiipCEGXTZYqCE7iqKQQ5jVd6Ixuvopcy6ryKsmAFaWCw9anhQD+42b6nsaUpENFvYDD9Sm+le9/2aKf5FBnOgU9IQ6cBzaAZGANaDwG88zcnmSmcPtnI+o3kniBYDTxWaSASCNCbfRDjbUiqsm17vIT0Yy7rQ9tOdj5i4AAENqG2FcorQaC9UB2Eoa7iqiK/etNkWZzW79D4kqJS8nP2JJdjGMeQ5dxu3t3jvQZtVr7Qgt2GizTHxV4yvZKdqxV7F2YinNS/UqrXVRji5OiDIxEcUHEPsrRKsSxKSITU1wlSnYdhSfczsQ7rBcqT/OPe5QtGK0YuV+5n1ym7t8kjtSKo81pOZfx80ri46heKTqRvxezzjzdCLL1/ZaMuHvVAEBqU/GaDirBVGDEZmGuiS4dc5pkoXIRhDUVV2xckWKMg0OlLHee1UsiUgDI1JjsnmxAhd+H3KjkVUgGGh9+S9Bs/SvFZojtbiFpYDQIE5W0VnuJn7UY0y0aKHVx0FNUKHDsJJqbcvBE2vH/ABD/AI+dvTzRNj7PdM9sbbV1PAbym4q6S7slOsdt0kEZCynVBLzYU3c1s7K2IY253DrEWruXp9nbBihAytBPE6qNpSWplNOKcydE8cOU39jGn1/qPhDt8s8FtHDUBPb4krExAoPfvgvU7TjLibUA5hee263LIQNP9aeaz8Zr4Z2qMmYqGtVXOVmvTngMiAa9yBKbIr3d1vslJX2RYoo2Lu07Ck5LJiZ9ylpynIITyMzZndby8lyh13Ae9Fy0FSRiztyZ9iDq3QsQ33771GFnzaaag9pUyFeKqmby7mfKN/cquYEUMrroqOsOxGQawRXFDnkVmmqtQWgzXABFypdp5o9bW10VaKSCRu8QaKHm6FWhPn4WVc+4qGisY2PMbW3H67loYPlv3LKa+hTLZt47x6oTVlZxdUNY3DZiDwsvUfC2FpmflaDZtQKV3mvksHCz5tfFez2W4dGKU/xWt+FRbncvBk9dOSx8RtzqCpWLj9sR3aHCvim9pbRjb1HPYHkVDS4AnsGq8nip21rWvM0p7Cc/EereNqC8ifSdOp7dnZQ95cflbcnSvIryG3NodNKXbtG9g0Pfc960tq7VLwWNszfuzce76rz0p3LJxuz0OLHXuf2B5VUmiIgk1TKDWDlfeqDMUUpaRyPEqwErfolZ9Cmn70tiDZNQE8i02Zerx3/RcquNHDv+hULQp0Ysmr2fQvgraWeN7CetE4t7qkt9R3LfxGhXg/hKQx417To/pB3sdUeRK95KKg+9F5Trcahmddns2sEuUVYm51kFxtfVFcLjmlp9UKA4AlO9EjcqOZVDYSOxFqwl6HQbK4kSrZbIsblSiAoOvNVUCRdVVZaIdr7Ikbku0ojH0VKIkL7f+IRCxzBIGvIaaV6wBNyO1YTPiyVreo91qWqab6A+at8VxSOlicyN76NpVgzGoLjQ8LFYz8PKau6Ca4/Lbq3Jr2OW102JPEmZuWaUmnX88l8btuWapLXHibkVA4+C9Fsj4g6VsTHOFmkm/Wca0YDyAv3LD2fijEMr4pGg1qS0n8zK0bfWN4/wKf2e7POXgtLGRiNmXNRt7NIc1pBoK96vngnB3Gq7Mpilc0uV2bEz9UhihWh4I8khrSiVdLp4lZ8I0aVkzuo2vYg568lDpKjuQzILphLRRdyxNahKN0PvcnGpUb0SLJkBkSeIKalSmI0TWPuLZOxlyHrD3xXKrvm98CuWmux5+b9zNnZe0A3FNJtSa55OzRn/ANV9LY6oXxzEWkk5ucP/ANVH0C+nbC2n0sLX76Ud2izvOq8/+JYf7Zr6Gv0k7TiNyNpTlZK4mxPO6emFfqs7FOt2LLh3NFbVgwUCR9taapefFUvwS0uKpTmnY42RyHYZ7eXom2PWF+KpU6g+W6yLDjeCmWFsupo2qIgKQGI8FZs1EBwLch9rlfOlmSozTVCcSbKY5tYngGhp1d991Rw3d68VB8QSkOo1lLl1Wtr1iSRQm4BJ8Fs/EtOkYMxAy6FwA1N6FwFfss/GSOiILJcrCAQOkiJrv+Vx81q9KlGFd73szepacrfj4K4bGTyEgZbsc80ZGLA5iTRwuCCRv6zuK3MHB0UYH+RtSpP0GgHIBYbJXyjKC0kilS8UuOIcAtLZ2HdG1sbiDRrjYA6kU64/ysSfNEzrlDwq8fJHTyUclbd/kMzT2JGqV6S3krTOQC/TvSsUaLRzna8ENzrFSH3oqubqjIpWwmfq0USbve5Q1VkkUpEsFIVn4lyafIkcU9NYlsUzv2mcT1x3/QrlWvXHvcVy1K0eel3Y3j4fmfwle0+JI+hXovhfaga8AnqTH9D9COxyxnPrHiWbxIXD9dCkMETurmrbmeHbos+eP1YOMv55HseThJSR9cY+gvu19Fmzm5CtsPaPTwgn5qUd20qD36oGIfrxXnVBxyOLNuLUo2jNxzTQga7uax/xFbVt7sVqzYqpIWRi4xmzcbH0JWvhWqYtOTIM1KBGa46g93NKSxmnZwSkeJLTxB9Ex6fJaBerxez0kWK4ozZlixYsHREExKWeIL6nwbf4uyJHjwwZnmjRvNfTVYUkuUtqRc2BLR26mncpMvRnWrt72uYwntc0h1rblT+nTOl1Ljpdx2fGiSXP/FbG1uWrGjM81rq4UaADvNb3SvxDA/EMaG9KS0jKJXQ6O+WgYA4k0tStaJcTtbUCgJJOYhjzpSmYkmnJeh2X8aMjic2VsZFW2ZhmGoaDVznB5uKAAUGta2oTxx8ZKUPHaxHLJyTUjN+FdoywwiplDK0syAivIyXTAxjDK9zau6QCrj0NQWk16sZrluKniEOP4qzFwjjjYH/zOa5tK36oY4NYbm5zcUhO1j7OcddQ/PUig3jSnconjuUuSq/gjDPhTj4NKYb9QdCLhLG6Wlxojyljs4aKEEgV3GgY4sJpvsUYPBAc0gg3r9R2hDeNxNPF1Cya8kt198FBehNkXBymg8WXz0QZZKj32IU0utONPGiq51giRj5BzkTIUjiHb0eWbwA/0kZZE1ijsQ6jIqAN+cd/0XKrPmHf6qU8zGfcZxB/jP4dI6v6iiYuAxnLW2bO08t3vmp2thC2Vzv5XPdfgQ9wI8k7EBNDkPztsPTzFO9JynVS8eRtR1T7mn8MbQDXlrrdKC5vJwqae+C0MXMS+h1NG23g6ELwkGKcxzTvYagHkbj6r2P49sjMwPV8wbeY9Eh1GDjPn8mh0uZONfAriYiDmANaA041170u/EAkG1CFq16QZhqK5m8K7x/SdQsuVjcxJbffSwNd4rbNy3qcbvv3JlIWDqGg04cP2UNwwcatUYjDUuL7x/oq8c1N3hr3hM+LQFPxIo2LKUdppqrF1RWn080Nl9/iqN2FikVxkOYto5o3Vc5rQDqOs6gFaEX5JV2yZaWYX8MrmPHdlJWpg8E2R7GyHLHnaXHk3rO8gVpbSczO2WMjKYd1DldR1qbjXjqrLI4qkK5YXJnkDsmdtzA/va4/RXw+JljBAY8AgggBwF+5amxo8RLUnpC2ly8uIrxFSrDAyZnnK6mV+40+U+aJLKrcZUwEMbrlFsx8BteRnUDyG8Du5X0/dExcvSfM4V4l49fRK4PEAGp+YEEVovQfEE/SRiWJ1jQOjytsSL0oLiqJOo5FS7+QSk3DuY8eEDRnMkTmgjMwSZZCDrSoN6b6FNYKchhoKNLnOaCakAm16CvbRBj2HJ+Hllkie0ANLHua5oJL2igrY2Ll0zwDQbrU7FOVWqDdHqTkMHEXRWz2WW6TepfPlCC8Vmj/AFFbGjID4jyQnSlLwTWurPerqFME83KNlJZ9yFnVZXX8lQuTcY0jNnkbZdh63vguQ4z1h3/RcrULuWz1eJbmhmtUsmfzsZKH6lZGDxWQtcL5SK86G4TOGxJGLkZmLWOmdmpwzlP/ABLs/M/poxSp/iNHEmmbvssy1CfCXZ7/ANGgm5RTRjfEOGDZczfkkGdp7fmHj9ULZ203RG1MrtWmtO5GxTC6NoOjTXsrrZJHCEUqCA6pa7c6ljQ70zBJw4y2CdwlaPV5G1a4EAOHVewka79xH+01JleAQ9rJRYtdUtcAadYc+O7yXnMHNIwUocob0ha4fykA5uIsQcw3X0TGMlbIADVr+e8cWnekpYWpdx5ZFJAscXNkykFoOlbt/wAXDUKTgJGio64/pJJ8N67CYprhkeeQJ0d9iiP2cWXjly8iajuKM5V7X+mmTDFyXLv9HtAW4wcSOSI2Wo9T+6WxOJJNJGNLvzNcK8tPVXwsRNctxwqKruKSslNt0n+THWh5a6gqw9WoHYbkaG9KpTE46OoHRAbiXRAA8wWkOSG1YKZXAOBpR9eIcaEcsuXvBSUWJeCMrnA7qEhGjhTV2Z+TPKEmv12epxeyImxh9QM7czAwSA6WJq+gGmoWOydrPmlkNK2BpWvMPNPC6SfiJAalzqnjWvmiwYuavVJ8B6hXhilFbd/UDLKpO0qImlYfla7vp+6Zi2extDJLlJ/lbu7T9gUuYpXPzZak8Q0g9xWhBsyU3dDHTiczf+pUzlGK7lUpSfYuyGWRvRQufIDStI7kA1FwM7hUA8LJTaTHRmkjcsl8zbgjtB0rr3rcY/DxjrxgHf1ZHV766LB29LG6Z5ipkOQCgLRUMaHGhJI61d6piksjqmXk5YhM4hcJb3QsqqmeCB+tIYa9WL0sCuLlPA71HQR7rqjiqrir0DsvEet74KVWLVcqs4f2m6mJlpqJZP8AuVuYfbAfHmI+UZJB+ZjrE9x8EhtXZVZpTm/+yQ6f1nml24UtNQ7y1qLg3Sk4RyJDmPJwdGhghH0ojleeidWkgtWgJZehymtATQ0vYrT2thoqxDonsYwdIxwpNFSSgaJHAEglzH7jd2h0XnGwnKW1tY6cK8+aebt/E569KQer8rWN/wCOmQ0aKVFB20FVyi1tMlyT0epwk+HjE03RYgtAMUskkTes4vb1iS4ljy46EAXaDoc3jI8Zlq2meOpADqB1K9Ugg60RsZi5JWUe+xdmNGgVLWhjK0pZrRQDQVdTUpE4Y8fL91ygvJyk09BHTNJoAXA8bOb2HeqmHPRrXVHB1iOQTeDwhe4dfKeIA4eaNtTAGMirg6o1y0PkVTklLihm042wX4F0emYdoBHgh9M6lTkG8OFfYRIZnAdV1LaajwJt3LosG2XUBprq2v3XLW5FHK9L/wA8GVicQ+9/MEFKVW3PsgN3+XrVLHZ44+VUzGca0J5Mcu7M8vrqSosmn4fmPBBMPPyRExcqH00JRxjjSxeDxDqeiCIOat0HNc0n3LWyzsZVpDgXO/M5ziQOFK0VGSgkVFlcQH83krtwdT83kotIlJl//j83yHuP3S82Ee35mke+K1ItjkCokI7v3TMWDJHzurx18kH1q82H9FP/AAebXLdZC0uDHsa6p+YDIfJdtP4cEbc4eaHcR619Fb1o3TBvDJK0YS5G/D81xw/NHAg49VKIyG+qhVJo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data:image/jpeg;base64,/9j/4AAQSkZJRgABAQAAAQABAAD/2wCEAAkGBhQSERUUExQVFRQUGBcUFxUVFxQVFxccFRcXFxQXFxUXHCYeFxkjHBcUHy8gIycpLCwsFx4xNTAqNSYrLCkBCQoKDgwOGg8PGiwkHCQsLCwpLCwsLCwsLCwsLCwsLCwsLCwsLCksLCksKSwsLCwsLCwsLCwsLCwsLCwsLCwsLP/AABEIAP0AxwMBIgACEQEDEQH/xAAbAAACAwEBAQAAAAAAAAAAAAADBAECBQAGB//EAD0QAAEDAgMECAQEBgICAwAAAAEAAgMRIQQSMQVBUWETInGBkaHB8AYysdEUUpLhI0JicoLxM7JTwhVDov/EABoBAAIDAQEAAAAAAAAAAAAAAAMEAQIFAAb/xAAuEQACAgIBAwMCBQQDAAAAAAAAAQIRAyESBDFBEyJRcYEFobHB8BQyYeEjM5H/2gAMAwEAAhEDEQA/APmuIwwzO970rJBRbOJYMzlnyR+Sy4SZ6KSM1ze1B8U89iWcyibixScSIm31PiiNbelTrzVomb1Ib1lDeyYqkDcOZ8SrMbbU+JViFIauJXcrk5nxKjo+Z8UUNVuiqq2TxAiLmfEqGxGtKnxKOG3UiK5XcjuNgGR8z4lVLOZ8SmhGqOjUqWyriKUPE+JV2g8T4lEMamONWbKqJJaaanxKVlc78zvEp7KlZ2KsXstOGhcyu/M79RVTiH/nd+p33RBGhuajIWlDRX8U/wDO/wDU77qfxsn53/qd90N7VQBEpCz0w34+T/yP/U77rv8A5GX/AMkn63fdAIUFTxQN2hqPaUtf+WT9b/upS0IuFy7ivgi2e6xkVHFZ7gtraEfXPKiy8TH5rExStHpmhGWOyQeK23rRPA6pd8YBKdi6FZqwcLKBEpfx+iillalRVWb2QlqimWtFJYpCJRQ2ckDoitCvEwb0Zsao5BVAAY0VoVyxWEao5F1EA5iC8Jp7UGRitFlJRFyERkYVSNEeMKzeisY7KNagTNThaDyI3JaRiiL2WnHQs2NCkiTuSqqY7aIykAcLRmOjVCxPOjQ3R2RVMVljFC1DLUyWKj2IiYCUAUHzD3uUqYh1h73LlZsCkfSMe2pr3fVZM8ddNQt7Fx251WQ9tC7t9AvOYJHqZLRmStuCgPamZTfx+6BKN6fTFWgGiln7Fc81UwhE8A13LujVmKzW/wCleNqpyDcdnZERhUlq5gQ7CVRelVYxq7WJhjdyFKVBVGxVkaVxDFrYiCgWVNJuHirY5ctlMkUtAGx70WJqA9xCdwgzBFnaVg4VdEdFfyQ5Wp/o6Ib2ISnsO4WjPEKrIxNliHIyyKpbBOGjO7VUtTbouqTwQS2yMpWKyhQq9iC+NN5KoMraFGixacdCsbOsFyK0dYe9y5HsScdn0vFi3esPFfMPe5egxMfV7ysHFChXmunZ6ea0Zk4vVCeU1KLHil1pJ6FK2AcrsFCqkXurxi6u+xWK2MNauY1GYrgWsl3IcUAYXMjVy3ejwNCq5UjuNstHGnGRqkTUzG1K5JBoxKujqvHwPdRe7hAqvGYFvVR+ll7Zfb9wGeNzivr+wvK871p/D92v/u9AkpwtT4Yb/Def6vRNZZf8TYtGLWVDUrECRv2TswS0w0KTix/wKObUIDjT6H7pl5Ssrb9qYiCl2ICSoU++OgSrhS3giwYvlXyBijv5/wCkGZl6orm2qCexc8VCOnsUktCI+Ye9y5Tl6w97lyZM+Xc+oTHUdqwdoDyuvQ4kX8Vh46PVeX6Z7PT5OxlSlAe1NOCHKFqJidWJvFgedD6ePoiQtKG8UPamIleT0dBe4OxoVtFMcdVZ7aJa9jvHQSPRTHYqjXIzGqjOoZiCZYgw6JlrLJWTCIJEL6rx2zx1D2r2EYXkNm/Ie0pjp/7Zfb9wOTeSP0f7FJRb3zWt8M/8T/7/AECypxYrT+Gv+N395+gTWT/qYtVZV9zQmKUncmpGpWdt0tAasX3nuQnx38vHVFLad64MRk6OqwDhYJfo6kpqRlu1Aa1FiAydwBjpoiNhABtY3CNGBW6lxsR4IsZC8oGTOzrW92K5NGCp98FybUtGbkh7j6JizQ99PE0WLtMXK3p2ceNfNY20237V5Tp5e49HLaMKTXtt9kIj9k01tT2Kj2U9Fq8hehIt4o8UYUSNRYWK0paLQWwzIqhc4cVdlrFVe5LruNOisbU1GKdiXCPC46cV0ig/GxHalsO33uTEb9UrIsc91K9hXk9ns/h9q9FtKbLFIf6SB32HmVj4aGjQOQTOH2wf+WCrlk+i/UWnjTvw58j/AO//ANQofFdW2G2hlbvBa7/sD6I7leNr6FZQrLF/U0XtQ5WWTDmoT2pdMJx2Z8jLqwCddCB2qhi1ROdlqEJGWQHRrRdEl3RosZC80LCNDfqmaUHJCeEWL2Ca0JSvuPe5QumFx74rk5HsZmRe4+mSmpPJY2023W1IzX3vWXtSP0Xk8LqZuraMJrKVVHhMSsobb0ux1SQtVO9lHopkqF1KI2SgURxgqeReKCM0Q3hGMVkLIhphGc1iahjVGw2RohRVlI6huFtQpLKXXQuRctUvZFmTtU5i2MfzHMewfv8ARS3C8k1DhTmdK7QnK3sGtPCnitnZ+ynSMOVpLnPDAB2EuPYLIspPUYlYtQi5y8nnZsORS1KgFAw0OWeu54y/bzovSfEMFZ5A0VYw5AQLUY0N17ljvhNK7wa+CspU2vsFr1IqX3DllkCieIqAfzCvfv8ANKFlyqxZxR6lrFwRQ2yuyovJHZKysT7hxSr269qJCQOSEXpeRybmCRkG5Nw2Kz0KS/MO9cqYgdYe9xXJ6K0ZGWVSPrMuiytoCxWo4LMx4se/62XjsepG/DuYkjaoBbSvamCbqO7VaaZdxF8i6Nt0YcFZjFLkWiipCEGXTZYqCE7iqKQQ5jVd6Ixuvopcy6ryKsmAFaWCw9anhQD+42b6nsaUpENFvYDD9Sm+le9/2aKf5FBnOgU9IQ6cBzaAZGANaDwG88zcnmSmcPtnI+o3kniBYDTxWaSASCNCbfRDjbUiqsm17vIT0Yy7rQ9tOdj5i4AAENqG2FcorQaC9UB2Eoa7iqiK/etNkWZzW79D4kqJS8nP2JJdjGMeQ5dxu3t3jvQZtVr7Qgt2GizTHxV4yvZKdqxV7F2YinNS/UqrXVRji5OiDIxEcUHEPsrRKsSxKSITU1wlSnYdhSfczsQ7rBcqT/OPe5QtGK0YuV+5n1ym7t8kjtSKo81pOZfx80ri46heKTqRvxezzjzdCLL1/ZaMuHvVAEBqU/GaDirBVGDEZmGuiS4dc5pkoXIRhDUVV2xckWKMg0OlLHee1UsiUgDI1JjsnmxAhd+H3KjkVUgGGh9+S9Bs/SvFZojtbiFpYDQIE5W0VnuJn7UY0y0aKHVx0FNUKHDsJJqbcvBE2vH/ABD/AI+dvTzRNj7PdM9sbbV1PAbym4q6S7slOsdt0kEZCynVBLzYU3c1s7K2IY253DrEWruXp9nbBihAytBPE6qNpSWplNOKcydE8cOU39jGn1/qPhDt8s8FtHDUBPb4krExAoPfvgvU7TjLibUA5hee263LIQNP9aeaz8Zr4Z2qMmYqGtVXOVmvTngMiAa9yBKbIr3d1vslJX2RYoo2Lu07Ck5LJiZ9ylpynIITyMzZndby8lyh13Ae9Fy0FSRiztyZ9iDq3QsQ33771GFnzaaag9pUyFeKqmby7mfKN/cquYEUMrroqOsOxGQawRXFDnkVmmqtQWgzXABFypdp5o9bW10VaKSCRu8QaKHm6FWhPn4WVc+4qGisY2PMbW3H67loYPlv3LKa+hTLZt47x6oTVlZxdUNY3DZiDwsvUfC2FpmflaDZtQKV3mvksHCz5tfFez2W4dGKU/xWt+FRbncvBk9dOSx8RtzqCpWLj9sR3aHCvim9pbRjb1HPYHkVDS4AnsGq8nip21rWvM0p7Cc/EereNqC8ifSdOp7dnZQ95cflbcnSvIryG3NodNKXbtG9g0Pfc960tq7VLwWNszfuzce76rz0p3LJxuz0OLHXuf2B5VUmiIgk1TKDWDlfeqDMUUpaRyPEqwErfolZ9Cmn70tiDZNQE8i02Zerx3/RcquNHDv+hULQp0Ysmr2fQvgraWeN7CetE4t7qkt9R3LfxGhXg/hKQx417To/pB3sdUeRK95KKg+9F5Trcahmddns2sEuUVYm51kFxtfVFcLjmlp9UKA4AlO9EjcqOZVDYSOxFqwl6HQbK4kSrZbIsblSiAoOvNVUCRdVVZaIdr7Ikbku0ojH0VKIkL7f+IRCxzBIGvIaaV6wBNyO1YTPiyVreo91qWqab6A+at8VxSOlicyN76NpVgzGoLjQ8LFYz8PKau6Ca4/Lbq3Jr2OW102JPEmZuWaUmnX88l8btuWapLXHibkVA4+C9Fsj4g6VsTHOFmkm/Wca0YDyAv3LD2fijEMr4pGg1qS0n8zK0bfWN4/wKf2e7POXgtLGRiNmXNRt7NIc1pBoK96vngnB3Gq7Mpilc0uV2bEz9UhihWh4I8khrSiVdLp4lZ8I0aVkzuo2vYg568lDpKjuQzILphLRRdyxNahKN0PvcnGpUb0SLJkBkSeIKalSmI0TWPuLZOxlyHrD3xXKrvm98CuWmux5+b9zNnZe0A3FNJtSa55OzRn/ANV9LY6oXxzEWkk5ucP/ANVH0C+nbC2n0sLX76Ud2izvOq8/+JYf7Zr6Gv0k7TiNyNpTlZK4mxPO6emFfqs7FOt2LLh3NFbVgwUCR9taapefFUvwS0uKpTmnY42RyHYZ7eXom2PWF+KpU6g+W6yLDjeCmWFsupo2qIgKQGI8FZs1EBwLch9rlfOlmSozTVCcSbKY5tYngGhp1d991Rw3d68VB8QSkOo1lLl1Wtr1iSRQm4BJ8Fs/EtOkYMxAy6FwA1N6FwFfss/GSOiILJcrCAQOkiJrv+Vx81q9KlGFd73szepacrfj4K4bGTyEgZbsc80ZGLA5iTRwuCCRv6zuK3MHB0UYH+RtSpP0GgHIBYbJXyjKC0kilS8UuOIcAtLZ2HdG1sbiDRrjYA6kU64/ysSfNEzrlDwq8fJHTyUclbd/kMzT2JGqV6S3krTOQC/TvSsUaLRzna8ENzrFSH3oqubqjIpWwmfq0USbve5Q1VkkUpEsFIVn4lyafIkcU9NYlsUzv2mcT1x3/QrlWvXHvcVy1K0eel3Y3j4fmfwle0+JI+hXovhfaga8AnqTH9D9COxyxnPrHiWbxIXD9dCkMETurmrbmeHbos+eP1YOMv55HseThJSR9cY+gvu19Fmzm5CtsPaPTwgn5qUd20qD36oGIfrxXnVBxyOLNuLUo2jNxzTQga7uax/xFbVt7sVqzYqpIWRi4xmzcbH0JWvhWqYtOTIM1KBGa46g93NKSxmnZwSkeJLTxB9Ex6fJaBerxez0kWK4ozZlixYsHREExKWeIL6nwbf4uyJHjwwZnmjRvNfTVYUkuUtqRc2BLR26mncpMvRnWrt72uYwntc0h1rblT+nTOl1Ljpdx2fGiSXP/FbG1uWrGjM81rq4UaADvNb3SvxDA/EMaG9KS0jKJXQ6O+WgYA4k0tStaJcTtbUCgJJOYhjzpSmYkmnJeh2X8aMjic2VsZFW2ZhmGoaDVznB5uKAAUGta2oTxx8ZKUPHaxHLJyTUjN+FdoywwiplDK0syAivIyXTAxjDK9zau6QCrj0NQWk16sZrluKniEOP4qzFwjjjYH/zOa5tK36oY4NYbm5zcUhO1j7OcddQ/PUig3jSnconjuUuSq/gjDPhTj4NKYb9QdCLhLG6Wlxojyljs4aKEEgV3GgY4sJpvsUYPBAc0gg3r9R2hDeNxNPF1Cya8kt198FBehNkXBymg8WXz0QZZKj32IU0utONPGiq51giRj5BzkTIUjiHb0eWbwA/0kZZE1ijsQ6jIqAN+cd/0XKrPmHf6qU8zGfcZxB/jP4dI6v6iiYuAxnLW2bO08t3vmp2thC2Vzv5XPdfgQ9wI8k7EBNDkPztsPTzFO9JynVS8eRtR1T7mn8MbQDXlrrdKC5vJwqae+C0MXMS+h1NG23g6ELwkGKcxzTvYagHkbj6r2P49sjMwPV8wbeY9Eh1GDjPn8mh0uZONfAriYiDmANaA041170u/EAkG1CFq16QZhqK5m8K7x/SdQsuVjcxJbffSwNd4rbNy3qcbvv3JlIWDqGg04cP2UNwwcatUYjDUuL7x/oq8c1N3hr3hM+LQFPxIo2LKUdppqrF1RWn080Nl9/iqN2FikVxkOYto5o3Vc5rQDqOs6gFaEX5JV2yZaWYX8MrmPHdlJWpg8E2R7GyHLHnaXHk3rO8gVpbSczO2WMjKYd1DldR1qbjXjqrLI4qkK5YXJnkDsmdtzA/va4/RXw+JljBAY8AgggBwF+5amxo8RLUnpC2ly8uIrxFSrDAyZnnK6mV+40+U+aJLKrcZUwEMbrlFsx8BteRnUDyG8Du5X0/dExcvSfM4V4l49fRK4PEAGp+YEEVovQfEE/SRiWJ1jQOjytsSL0oLiqJOo5FS7+QSk3DuY8eEDRnMkTmgjMwSZZCDrSoN6b6FNYKchhoKNLnOaCakAm16CvbRBj2HJ+Hllkie0ANLHua5oJL2igrY2Ll0zwDQbrU7FOVWqDdHqTkMHEXRWz2WW6TepfPlCC8Vmj/AFFbGjID4jyQnSlLwTWurPerqFME83KNlJZ9yFnVZXX8lQuTcY0jNnkbZdh63vguQ4z1h3/RcrULuWz1eJbmhmtUsmfzsZKH6lZGDxWQtcL5SK86G4TOGxJGLkZmLWOmdmpwzlP/ABLs/M/poxSp/iNHEmmbvssy1CfCXZ7/ANGgm5RTRjfEOGDZczfkkGdp7fmHj9ULZ203RG1MrtWmtO5GxTC6NoOjTXsrrZJHCEUqCA6pa7c6ljQ70zBJw4y2CdwlaPV5G1a4EAOHVewka79xH+01JleAQ9rJRYtdUtcAadYc+O7yXnMHNIwUocob0ha4fykA5uIsQcw3X0TGMlbIADVr+e8cWnekpYWpdx5ZFJAscXNkykFoOlbt/wAXDUKTgJGio64/pJJ8N67CYprhkeeQJ0d9iiP2cWXjly8iajuKM5V7X+mmTDFyXLv9HtAW4wcSOSI2Wo9T+6WxOJJNJGNLvzNcK8tPVXwsRNctxwqKruKSslNt0n+THWh5a6gqw9WoHYbkaG9KpTE46OoHRAbiXRAA8wWkOSG1YKZXAOBpR9eIcaEcsuXvBSUWJeCMrnA7qEhGjhTV2Z+TPKEmv12epxeyImxh9QM7czAwSA6WJq+gGmoWOydrPmlkNK2BpWvMPNPC6SfiJAalzqnjWvmiwYuavVJ8B6hXhilFbd/UDLKpO0qImlYfla7vp+6Zi2extDJLlJ/lbu7T9gUuYpXPzZak8Q0g9xWhBsyU3dDHTiczf+pUzlGK7lUpSfYuyGWRvRQufIDStI7kA1FwM7hUA8LJTaTHRmkjcsl8zbgjtB0rr3rcY/DxjrxgHf1ZHV766LB29LG6Z5ipkOQCgLRUMaHGhJI61d6piksjqmXk5YhM4hcJb3QsqqmeCB+tIYa9WL0sCuLlPA71HQR7rqjiqrir0DsvEet74KVWLVcqs4f2m6mJlpqJZP8AuVuYfbAfHmI+UZJB+ZjrE9x8EhtXZVZpTm/+yQ6f1nml24UtNQ7y1qLg3Sk4RyJDmPJwdGhghH0ojleeidWkgtWgJZehymtATQ0vYrT2thoqxDonsYwdIxwpNFSSgaJHAEglzH7jd2h0XnGwnKW1tY6cK8+aebt/E569KQer8rWN/wCOmQ0aKVFB20FVyi1tMlyT0epwk+HjE03RYgtAMUskkTes4vb1iS4ljy46EAXaDoc3jI8Zlq2meOpADqB1K9Ugg60RsZi5JWUe+xdmNGgVLWhjK0pZrRQDQVdTUpE4Y8fL91ygvJyk09BHTNJoAXA8bOb2HeqmHPRrXVHB1iOQTeDwhe4dfKeIA4eaNtTAGMirg6o1y0PkVTklLihm042wX4F0emYdoBHgh9M6lTkG8OFfYRIZnAdV1LaajwJt3LosG2XUBprq2v3XLW5FHK9L/wA8GVicQ+9/MEFKVW3PsgN3+XrVLHZ44+VUzGca0J5Mcu7M8vrqSosmn4fmPBBMPPyRExcqH00JRxjjSxeDxDqeiCIOat0HNc0n3LWyzsZVpDgXO/M5ziQOFK0VGSgkVFlcQH83krtwdT83kotIlJl//j83yHuP3S82Ee35mke+K1ItjkCokI7v3TMWDJHzurx18kH1q82H9FP/AAebXLdZC0uDHsa6p+YDIfJdtP4cEbc4eaHcR619Fb1o3TBvDJK0YS5G/D81xw/NHAg49VKIyG+qhVJo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0846" name="Picture 14" descr="http://3.bp.blogspot.com/-AvLBIM1lzAY/TWBiTn2-IUI/AAAAAAAACfM/hfNFriW7Lks/s1600/Oil+Lam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7" y="2222500"/>
            <a:ext cx="1992196" cy="253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848" name="Picture 16" descr="http://lh3.ggpht.com/_0Vh8ZSYQmaA/SjJiz59tWaI/AAAAAAAAAOI/FGTkI9dtx74/1813614165_b58c369c15_thumb.jpg?imgmax=8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052" y="1828800"/>
            <a:ext cx="1858912" cy="242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405" y="4996988"/>
            <a:ext cx="20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Oil lamp ( first mass produced)</a:t>
            </a:r>
          </a:p>
          <a:p>
            <a:endParaRPr lang="en-US" dirty="0"/>
          </a:p>
          <a:p>
            <a:r>
              <a:rPr lang="en-US" dirty="0"/>
              <a:t>(1G?)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75049" y="4427820"/>
            <a:ext cx="189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Gas lights</a:t>
            </a:r>
          </a:p>
          <a:p>
            <a:endParaRPr lang="en-US" dirty="0"/>
          </a:p>
          <a:p>
            <a:r>
              <a:rPr lang="en-US" dirty="0"/>
              <a:t>(2G?)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7217" y="4139788"/>
            <a:ext cx="2397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Electrical lamps</a:t>
            </a:r>
          </a:p>
          <a:p>
            <a:endParaRPr lang="en-US" dirty="0"/>
          </a:p>
          <a:p>
            <a:r>
              <a:rPr lang="en-US" dirty="0"/>
              <a:t>(3G and beyond?)</a:t>
            </a:r>
          </a:p>
        </p:txBody>
      </p:sp>
      <p:sp>
        <p:nvSpPr>
          <p:cNvPr id="9" name="右箭头 8"/>
          <p:cNvSpPr/>
          <p:nvPr/>
        </p:nvSpPr>
        <p:spPr bwMode="auto">
          <a:xfrm rot="21334982">
            <a:off x="2071101" y="5158173"/>
            <a:ext cx="5544616" cy="5516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120849" name="Picture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1744500"/>
            <a:ext cx="1945332" cy="129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99792" y="5508972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Brighter and brighter …</a:t>
            </a:r>
          </a:p>
          <a:p>
            <a:pPr algn="ctr"/>
            <a:r>
              <a:rPr lang="en-US" dirty="0"/>
              <a:t>(Higher and higher lumen capacity)</a:t>
            </a:r>
          </a:p>
          <a:p>
            <a:pPr algn="ctr"/>
            <a:r>
              <a:rPr lang="en-US" dirty="0"/>
              <a:t>And ……</a:t>
            </a:r>
          </a:p>
        </p:txBody>
      </p:sp>
    </p:spTree>
    <p:extLst>
      <p:ext uri="{BB962C8B-B14F-4D97-AF65-F5344CB8AC3E}">
        <p14:creationId xmlns:p14="http://schemas.microsoft.com/office/powerpoint/2010/main" val="14298108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Analogy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3ED0EB-92DC-46FF-AD0B-1CBEECC4747F}" type="slidenum">
              <a:rPr lang="en-US" smtClean="0"/>
              <a:t>135</a:t>
            </a:fld>
            <a:endParaRPr lang="en-US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44004"/>
            <a:ext cx="2695575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 bwMode="auto">
          <a:xfrm flipH="1">
            <a:off x="3059832" y="444004"/>
            <a:ext cx="3096344" cy="11847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83568" y="162880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1780, oil lamp</a:t>
            </a:r>
          </a:p>
        </p:txBody>
      </p:sp>
      <p:cxnSp>
        <p:nvCxnSpPr>
          <p:cNvPr id="9" name="直接箭头连接符 8"/>
          <p:cNvCxnSpPr/>
          <p:nvPr/>
        </p:nvCxnSpPr>
        <p:spPr bwMode="auto">
          <a:xfrm flipH="1">
            <a:off x="3059832" y="908720"/>
            <a:ext cx="3384376" cy="15121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3568" y="227687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1794, gas lamp</a:t>
            </a:r>
          </a:p>
        </p:txBody>
      </p:sp>
      <p:cxnSp>
        <p:nvCxnSpPr>
          <p:cNvPr id="12" name="直接箭头连接符 11"/>
          <p:cNvCxnSpPr/>
          <p:nvPr/>
        </p:nvCxnSpPr>
        <p:spPr bwMode="auto">
          <a:xfrm flipH="1" flipV="1">
            <a:off x="3059832" y="3023954"/>
            <a:ext cx="2376264" cy="8010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07504" y="283928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1800, electric lamp</a:t>
            </a:r>
          </a:p>
        </p:txBody>
      </p:sp>
      <p:sp>
        <p:nvSpPr>
          <p:cNvPr id="15" name="左大括号 14"/>
          <p:cNvSpPr/>
          <p:nvPr/>
        </p:nvSpPr>
        <p:spPr bwMode="auto">
          <a:xfrm>
            <a:off x="5580112" y="1124744"/>
            <a:ext cx="576064" cy="5400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H="1" flipV="1">
            <a:off x="5148064" y="4149080"/>
            <a:ext cx="1152128" cy="3507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8128" y="3659035"/>
            <a:ext cx="548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1926, fluorescent lamp</a:t>
            </a:r>
          </a:p>
          <a:p>
            <a:r>
              <a:rPr lang="en-US" b="1" dirty="0">
                <a:solidFill>
                  <a:srgbClr val="00B050"/>
                </a:solidFill>
              </a:rPr>
              <a:t> (1/5 energy consumption, 5 years life)</a:t>
            </a:r>
          </a:p>
        </p:txBody>
      </p:sp>
      <p:cxnSp>
        <p:nvCxnSpPr>
          <p:cNvPr id="22" name="直接箭头连接符 21"/>
          <p:cNvCxnSpPr/>
          <p:nvPr/>
        </p:nvCxnSpPr>
        <p:spPr bwMode="auto">
          <a:xfrm flipH="1" flipV="1">
            <a:off x="5004048" y="4731531"/>
            <a:ext cx="1440160" cy="209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107504" y="4408366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1962, LED lamp (40% further energy reduction, 32 years life)</a:t>
            </a:r>
          </a:p>
        </p:txBody>
      </p:sp>
      <p:cxnSp>
        <p:nvCxnSpPr>
          <p:cNvPr id="29" name="直接箭头连接符 28"/>
          <p:cNvCxnSpPr/>
          <p:nvPr/>
        </p:nvCxnSpPr>
        <p:spPr bwMode="auto">
          <a:xfrm flipH="1">
            <a:off x="4427984" y="5371475"/>
            <a:ext cx="1872208" cy="103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162921" y="5209153"/>
            <a:ext cx="464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1973, compact fluorescent lamp</a:t>
            </a:r>
          </a:p>
        </p:txBody>
      </p:sp>
      <p:sp>
        <p:nvSpPr>
          <p:cNvPr id="121864" name="矩形 121863"/>
          <p:cNvSpPr/>
          <p:nvPr/>
        </p:nvSpPr>
        <p:spPr bwMode="auto">
          <a:xfrm>
            <a:off x="107504" y="5949280"/>
            <a:ext cx="5904656" cy="7854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"/>
              </a:rPr>
              <a:t>145 years capacity improvement 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87 years of energy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efficiency enhancement!</a:t>
            </a:r>
          </a:p>
        </p:txBody>
      </p:sp>
      <p:sp>
        <p:nvSpPr>
          <p:cNvPr id="121865" name="椭圆 121864"/>
          <p:cNvSpPr/>
          <p:nvPr/>
        </p:nvSpPr>
        <p:spPr bwMode="auto">
          <a:xfrm>
            <a:off x="6444208" y="6453336"/>
            <a:ext cx="2304256" cy="33265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1026814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….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are we?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3ED0EB-92DC-46FF-AD0B-1CBEECC4747F}" type="slidenum">
              <a:rPr lang="en-US" smtClean="0"/>
              <a:t>136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36961"/>
            <a:ext cx="68008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V="1">
            <a:off x="700212" y="4930923"/>
            <a:ext cx="0" cy="1081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1287" y="6083448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1G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932237" y="5219848"/>
            <a:ext cx="0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2716337" y="6083448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2G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451600" y="5219848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5164262" y="6083448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3G</a:t>
            </a:r>
            <a:endParaRPr lang="zh-CN" altLang="en-US"/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6316787" y="6083448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4G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532687" y="4283223"/>
            <a:ext cx="0" cy="1655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300662" y="5219848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1"/>
          <p:cNvSpPr txBox="1">
            <a:spLocks noChangeArrowheads="1"/>
          </p:cNvSpPr>
          <p:nvPr/>
        </p:nvSpPr>
        <p:spPr bwMode="auto">
          <a:xfrm>
            <a:off x="3940300" y="6083448"/>
            <a:ext cx="792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2.5G</a:t>
            </a:r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6948264" y="3140968"/>
            <a:ext cx="57606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直接箭头连接符 18"/>
          <p:cNvCxnSpPr>
            <a:endCxn id="21" idx="2"/>
          </p:cNvCxnSpPr>
          <p:nvPr/>
        </p:nvCxnSpPr>
        <p:spPr bwMode="auto">
          <a:xfrm>
            <a:off x="6948264" y="3789040"/>
            <a:ext cx="504056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7490886" y="2708920"/>
            <a:ext cx="1329586" cy="86409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"/>
              </a:rPr>
              <a:t>Faster?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C00000"/>
                </a:solidFill>
                <a:latin typeface="Times"/>
              </a:rPr>
              <a:t>(how faster do we need)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7452320" y="3933056"/>
            <a:ext cx="1691680" cy="86409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Sustainable</a:t>
            </a: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Times"/>
              </a:rPr>
              <a:t> design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164" y="6381328"/>
            <a:ext cx="91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1980s, 28KBPS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00412" y="6381328"/>
            <a:ext cx="91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1990s, 100KBPS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48684" y="6381328"/>
            <a:ext cx="91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2000s, 2MBPS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72820" y="6381328"/>
            <a:ext cx="91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2010s, 100MBPS</a:t>
            </a:r>
          </a:p>
        </p:txBody>
      </p:sp>
    </p:spTree>
    <p:extLst>
      <p:ext uri="{BB962C8B-B14F-4D97-AF65-F5344CB8AC3E}">
        <p14:creationId xmlns:p14="http://schemas.microsoft.com/office/powerpoint/2010/main" val="19567009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137</a:t>
            </a:fld>
            <a:endParaRPr lang="en-US" altLang="zh-CN"/>
          </a:p>
        </p:txBody>
      </p:sp>
      <p:sp>
        <p:nvSpPr>
          <p:cNvPr id="5" name="AutoShape 2" descr="data:image/webp;base64,UklGRhZJAABXRUJQVlA4IApJAADQAgGdASrzAFoBPrE+lEQmIyGYTVYMZAsE4OvWzZGSvxrvWsvqCkN5L7ivX0rF7Z0n52v+V65Nvt5n/2w9Un1Bf371Dv7J/dOuM9FXy6P26+Gb+4f9n0yMwo9BXhX+S/JH92fV/zMfG/cf4pvxjG38j/Uf8L0L+un6L/I/t//e/3L+7P9t36/Hz/L/NP4CPZX+c/Mb83fsz+77lyc71DvdH7B/sv73+7P+R/cz67fof+z6P/wX+a/5PuBf03+t/6r84/8L///fA8Qnzv9mfgE/qP9x/6P+V/J/5Qv/D/bf7L/y/9D3bfVH/u/03wH/0D+6f87/G/vd/pv///8/vw9mH7u//b3eP2///7ZbXMAuhXQqlZA6DPqgLQpC4AmKeq7GniX59+gC2CuhXQTPpWIUjsZl6kl8uUK8B5M9oS/gCP+SJHH9wlMxvPEZ7ZmG+YWunOXrJAgDPcKIohJ4clzzWuWgcxiZjIZl/nhLJzIIzaYFQFizZ+X2JuYek0JGtX5/EIYWXtnXYx3DdwHn2Ai4JmE/6NHYslXpjSc099pcmQ0/TkJ54TWHeqAdzxpFotmq7uQNGLRElzlArKzOVc9oVewf+Lv9IoGBOfk15mnlG3jIInlcFcZ5d5NxK5oMtVZbWheMsrH2wZuIa+f+1L3rht+LkQAD9P6whCh9XBACd9eHg5DpIXmuE48miTYt/uDVPYIgZauShOAL1nxfpK38UZk8EL6uLHp4tfe9mX0Miw39nGXRS8MyiZGSlkzsrnEiTTFK2cdvzZkjjjMalE8zoNCqKfQnMA1M5jyF2aE2Vv/jhE2HvWzLYMs7ys0UGbw+dA/OUfy3J2d6lGZNvMqPz24o2fJPiFa0lM1IsBfCZpUc8xxC9Fw1YPxH5z3DHl8UTK+c87UqEw2MZLtgQgoq1MjzsNVHdhXLUqPEHiWNydVCSf4jnfXZscg0sySSkd2SC+OQSPAe/DPHxWPLiCfgg75qYQ3hQboLpW5eeWZsSGL1B9LqzXOBgtJbgR7/XdoJ03TpN+W2PIJHDz6JtVNTDk8mDzAMKkThILETUCZ5e2RjGmFHvPDE1PuH8Q3kjfUJ5J48rTSjy1i9pn74MogHRxHp0mi31x/rgixDD1vlBkBepzhs9XdZoaW8+k4bXzE6UrfwNEjre+Gd4UE0VHLfksYGPKZm4MPRFeY/SmkaQnEVffUEikDpu/ol/L2qp+dpwnt805m0wLG/wQfoscTZ1Ea/jjaeyO1F0z4utuZp6vM1+CMlBRZB8TjHmI0fVoSwD42g0YBYu+H+D0jHjtxNrcn6IsWbmYTZ3XrWfPoa/AxvLi2KB8h5jIZjhxSrfzkqxtrTLdPOgOHhSv0VnRHAxJH/0cHiDjPyVstkOtMoI9zKVYAx5axW83sTn378PbzACSI3vu/z9hAChnQBBlEWy8UdJzPX6Yw1f5iDkwZ6UZPk2zK1ttUxQd+4NOHjzSdm6I2TWrBKFGOpJFqXhvRZQyu2a/0lbx50YEMPt7ST00PKEoB8r4Zk9CaNgwvqg/nmP5YQsgO0zTS1nFcJgMNI4xY4G5EhQDpAxP0CJaO7TgOKF8YLZkiq2Pp5UCFLR5Ncp1wIVNkAmDJFW06FSvY/nuPCJA7+cxMVydhg9gmHE426JUQYbrcoOYUitE77mCxdMjO1HP2XangsWRnWi4zNbWeoJ+pf+jOGr+KSFU79dlO8bq5P2QAk7EzTX5isP3lVvOHeGpsEVEtovZHKvcyFxZhi4VKUhd9h+hkv74e0Xr4NBcowl1WjO7fit3W11v1rmdwg5aXtdF8k0GVUepcj320eXuGYsN/emR8RrG/jLW4yQx6Xhl6EuKydmzYaKTRw9rkySaCo97BqdvS59PNgq0bccThZ8Y3RRxMrNrd/Gy7cHQctrMf4/vZJpaxtaNz6dQ1BKsZmE+N7aWpaHXIdmVGhNQje09vdLu5LUkVZ4X41k5cWAJPirZ/fXwfXbO7T7wlz+t0wi/0j0GYAxH1kAIgRFV/57HQbRvPp0l8bdM5uzTXK3ILXazTWXwU+tyAEnfS3ZlSjC9Np5fv3+hVBiYvxlZeBNvYbwbaT5NULUWKYS3HqClWrh3KFe1w7M/18te9eVqYHT7EsEYXg5kOxjViNoItDPnoxM7CR1vxY3hOaLN61axHfnVOQr2cplizBTzYRyhinhOhuINdhkw/MkD2n+KKIEYKTJWB6e5t20HRhB4mf2nuK/HFn4ZpWRCmmtxFnjO3dUxW781kBwS5k7aTpjaBoQy+Cr5rkuY3clE58TlKW6x1rqt2bNAFcAM6bn4ToTGCNBZey42WEvuUw64zW31/W/ipqLLyI5x/Y1Xnv+mtzHWFLtlL8f5NtQBv258dtIaXTuXE0ZIlGHhCUVhz4Db6Z1nnnnXwrzd+Y8EcYnsgnzEKfPKCvp2CnzZsry3m+fRAVIzaN43A4FZueH2URR79fwNW3e8nGw7elSEaEdeJZ7ws64owvxJZybRC9V6+qO3p55USWKqQsxcuH9w8r0ON7WcW9OJs05SQZ2sXw/CTee9yGTRArTcBD1fLir4pX17E1rcJaKcKsRTPMVbnEFh5bjKAcEoX805HvV2YFymtTc5phTl2kKwiM9V574eoZAL1svrg7yAjUXXwo9G6b/oblwZ4iUno+d5FRAUp6Df1G4ei5TM9XHzrVIhW7+tW9IN9gcB5ntmWwV2Yf5hGlVjxIO6UrereKjzOnkShEogT51woMoTXHSOKzoEMMUeoKqsEA9NhTlFhmhmAA/tf+0rMrKlNNoXxMSh5XW7wrUkFzKAACYtqajgNrkqa5d6N31rVr1FcOzlEd+0leLq2Ff09TL11h30HU75wUrhlvf6XjmGGiE3UxKy1H5jKd/PAKgmRmC6ZYNBIIPVZV7hW1A65v8/PLhinMegn3UFpE6le321loxIf63rXRoCna96ijqCIx1b2SVnAlUwbR16AvJ790zotFni7eLfp0UbFiF8vkRq9CSO5utBCatsHgeWaNMTM6m2EfYMIFSew0152SggFF/+NA/Siym8uP85Cg4XioPPVwKZgBo+uIxSrHvVH0k4YFSn5dAFFfk/dglNt/Ss12fEABVD55u1CHiK9YKYS+GUB/XSwL4HDIc/bK1ER6h1OqUlYso9zkG4xuQpte2vpYLL07cfrfWcEIQkGYc50Bu3aIGTwrC4yxmVN1wex+sNnMww0V4BNFPvhsSyBqzoqPmXRUWVpXZvRLBaaq0Od5WDE4Ks7P0LQXfYZQ7mznzbVS9BE+uboaOOfunnmskGr7QAtngerN9X8TEgxSWL7pF0eOoy2fucMaPAtTANO35iPQOrEntPEYTx+ePMdFk7h5OaVRzU+6XcmcTHS89CcP7PdjiI/Gcet+IWS6qioig44KD+iXlFII5VXR4HG0GN6LLhGBtnXvQFuLK934iXul5Q9rO4tIiqXdiMwWgOEzUrumbTWKrkIT4IFT1kywZ4ZYD6TdgnxN8QbLXpMrCu2i/0O61nCvR2Qjo4U2bLQIwJV8Y53QzZJnoa3bNz8oFu81c3oJVJcPjVc5moAZ2FxSZd6/9ZH3gV1m9rChua4TWIqYeYig+GNT2lcX07hAWeU2lduI+Div2Srcv668KauCkfGXot7myIFY1bk34J4c6/0OL1rQfoYzSk8BrJIxlRkkUIMJwDxKwut/w+2STfb09Ev5okQicggjoAzmnOUmc3j8fw4Bb1IWWbz1q/+Ctw8FWfcN5/u0IKiyLOh13OILXr1fwQZMEHLXVzC7+vzRe/srfYWDk/oNfeSO1T2VEv6Kj59GXIpt08n9X/i4YoB+JMFLit6wVEwsGfh6x0XGugmx0R1AW+P3XUnW1BLEz3W3VXJCB2ZXKTgQht9DBbqpttTbJ4UcNuxis66ouREgTf8rGsbBk3GRrJlfcR1TlDcp9jqMa0HG1VKCaZ0L+Nlc56N9oPVE7LwKuBmWTRpyXGPGBhvHdhpVr55BrL/VFMrF8j7sYh3uPVfBaRw3AbdD+PoUjsh/I9e7QIFqhM4Bn/Fy/Fuz8SCfD8x8iHcKxl8fN/B0YuU95iw2yHqHeEeYGuI4X/g9WpYwD80u6bPWj4fCn+FuxyLMpg/vSjbz35aCs+T/qZksqxkjDsWa3eL1h4SpcVpTEuasUU3YgqwFlHLLejjzGLn2/rc4MPI2oZW0kqYosxFyQasf186xDwIHhZkD4YZ3fFm1mLmHjeb56E3j/Gt//C9PTlqvEhMs+4+BUJ5nlkFO0qmX2pzXgC2V4yd/zrlwAVhcOZK1vzV3nQz1iy+/hx48W2t3gHqtcTgfFizq9pgSDTB8oONvY0RfbGOsThih5+hzbWZIpHZJ6r3AzxSGcMsw28kHompdg33U2b9+bliAasAVN4V3/sgbpunIk7qMUKy4Amn7pV09VeANphT8wgwIPwhOJrW0xOZ+bC7sl/Obsnw9VZVKky3F9DUUqw5UhoDzNzc87NZOLpVeuQuf/bP+OIwz1JT+56P5xujdh10N7arMgVVHaQbwfItbRK124bOMsDkGg5Zly/DlVS2U9a+TAdLoTHdDq3tYTgHs9k3tCHxLBBa0Oj1/57tddhjca6GQaZhMEl9cEbz8MAc743GFHLdWAgbPKeb8t0g2S9fvF1lmIXMAhSQIkxXqFPZP1UTYxqfDjHi6RbI6pRvYdwnJgca53d/tZb5NbWbqBVumqWDt1HezFKAV/IlWuh5E2Yylcbfib9nO0hudiSe+QDDTY+IUKbZHbHNEGPL7g1Red9iIIwMgvrXU//n4hfu+opUskHERd/5VNCVd/wyXsjPjIhCk17LyKZPpk34fk95ifPd6TQH4yTs2q1mxueCrSOVVQ2xXoo6g+qHu3KP9e+xnlehxyzoN6DUVdK0tyAo7ez9D8ryoDWYCQORCjF+Ij41yWUWfPvlK/WgiF0sBvRE4IJncZ5vltI3vBNtKjIujK8Y5su3/s3i0msagtUYlywrCPEq5HisP/X4BN/zJF8u05ssGx9naA9f/Lov/y0lhn3yJaWkAXUhWc30CjpVNINDfG7/+gVm0Q+f8c/9cpM1rJzT6Fr/tQ3fFUqMus0+1A4W7nMXOsTfx08qTIFA0xPCYhhdBk/XjdmamMizMTX63gRk4V/Ijon+Ztry6Imnj3wvw4HnurbccUWRqXFJqFuMhX8LZ5b8OQ6eHvfljERSKjqduIXwCtOcq49P7rDj3jfmqm5M1TsYOPscRzWktkNN5B+f9vKJYZd70G0JHKVglSBG0WFa4hrIlLKqMvmkVpq21nNaJ2Tais+dbAjmWoqASC4Resl8jnrViLe8fq0/3CxLgv59PQAfey6Vy3aE1uA0zd3Bo8Zd+VTLbsCY1oFauowSDDCOAtSBGaUH/rH4dHgMeURoXVEoUYEoGsRfv04iS5DGd9QCKVk4FO0QG2GT66HGklU6inttViQj6+7gqCDz9OtCxPCJC9JUYCohlm6DiCFtoHf8qD54tWuTXHrl4miuoielzYGlZl9U9gUylaEcv6ba6vmMk14D9vQB2Pml/yXc16c9cGDevDMjRM9jULeVSxGbxBb14kMUj+HXLB0ur9162y1cigzFp9nUedo/5m7ZNizBn8tnjW+ZECpwt+RwsSMvHgED0UbdDiFpZFqi8wSWwtH1W0tFugKGMj9c8Asx0lj+hlxHrT+XLLE/curFWGCXv/Nz9L7CZUqNXg1Pl1TnHq3zm0XZOZzQZZxZP7AkNp0aKtH39wlf8jOM4DAqr6hQXpAuArIxa/w1XtKBfbrQbOdWuIOo0c1AZ1Ra3fw5qPMcveqlay00faV4fNfuPdyQIkv6zJLzIppYvkBM/0UNQdbTdpRujS5myeCx5VtcKeWB8iIWLA/ko+/HZ/6wPaKxhUw0ys+xdDeaJHTetW6ZTIA0G6JquH2wmsdN4T16vxro96I4VtZsSoazAHv8IiPMijFXyHRP4jbdcVhwUnHIGy8eLM/iT4SMcwHvMGoAIr/8fZa5trJYK50mz9gB0qACNYk5BgsEpHiTmu7FtaIMLE78I96oRla3tuyY9v1zBea26613knOn0lpFQJpSuz3UpDBqn/lMxdhVqDECkyJ2xIVEdB8nf7XB+qJKGXn9vFHLxip1mlzAP1iqQmuuObNSD+cOedrfyfwfdMVgEgGbBXPfg+NWBh/C/LkfU0wl7DUU2FXZR3UUMzj+4fFT0Gv0SFEUtNHdrc/6vAfaamyzLJnv389eC02wLPrMvWV2KRyrdQXyOBnZZqdbD1yF1cUbQeB46S2KdDPy6tDXG7H2qV8MkLQssaFQQ9VWoeJ2yEc+GNXABRjb5FfKqVlZKc27IusCnuotBV/ytJJugQA9z+dBfbHp7zjrIm75Wuy2YwnugWzHcRbSvO1ZffnfVl+fTDmixZm4drlkgP9u/+HfS0ACn9/noXYN29JLYu//mbxSDWKXzGHsMh7SAVz6oigmiw40EE4z2JuifJAn66mpg9rN+gF7gLdouhuJ7BpA/8wespuePC7IXNFckx0DZXy7TC6fPwC/+2+MJY0SKu5X4jIpKI/Hm5bFVP6PEmVbrFi9Z9TiIxdpvhTfJ1RgZg0iSlHSvD314u7erVq5IJyNtZ3Ol1y5wdnnNxvFraHOF96BWhP0KrcAHm3SAOK0fMACEEI/e9kmkgcu95b+8OjPHIFhDzEGvuKIttbu6v/S+i0Zj1IdD52gli8M7pYHi2KenclWSlMBVFKwseFVKLKAPHpLHx9nAByq76YTPHD9yCxbevrD6I1+vSLHfe68B20uY9HuvwxRcEJFmWO/jmBcS/EkNRT1zr0/feKikj9aDbSnfAnnUQYIdwh68P6QyXfEX40Csot5TMZWBY4PPnH4VqvQnRkp7ojKtZhjMqlIue2ZwOf5QOegiUqZbr4frwpoh023XzgEq/G3q4eyEqedaEnx5XEvIiztYUkJP9WAxOC2Q3iyw50UvQQpmt6PYltMpFMsig068PCH7VEZJO9pQtzaiEISHvFElUkQzS6Mj5d25PgsHLAuy0683BFOlpEl4FtLqy4tJHsYQYXtyDoBZVWwP6rOZ3r2ENCI0iZC8fo6WA+W3SGFzhEdZBu9E+lMPt0mV2wpVNRA7UYq20Rd/dA92E8RDcs4IpAJ0cPlbXzpk1PQ95WLqyCc68Q8f2OY3O210ovVrHN+Avbk1wMvppMzw9yHnFp53ByPOsZC7qrmJripHWwq7uXOGKTlDMWsE0miKS+OOl5eC4XX9gZYErqpgAvTqpqo2TpUPSdwcxhEzruLne7ZEb01nbK1PH1CEm35/WP9XC3WCSt1TEi9F2wnI7iz1e/Lq0k5g8rcaTdirt3xlerej0At1z6RZZsX38EFvsqkpivNh+zYlBm6xy1NBMr6jmXLQa0jHL6z3SALR4VgsCKKE3bZ8n6XDpL02qRyz7gLieF+TN+zSvwlmHlpNWhry/AdKzOS9ui7CO0fPHvtA0HNm7Gg75vGLoDgqrqgyKVeQOVIAHG+HRvkoSa9UIX6ftj7nwGsWKn3cGtmPcjyHsZKhUDSgp2B45wA/YHHPOKZP8l/3vwjlw/deAirXSlNl+lrRYvle4k5vZ3QcJZgfGV6OqCVNj37pjxCS8zjPGgRRE48lRpAQg6hhvqasrah5rD1PwnqBMjk5wpAHzsyxwhRYSBp/s78vWuL7kkqGu21+SXBACnaZj+ERNN0oe7IRyf/cAiCO7BzPDFVeKUoP+VCXZYvZY8jPIqRSMWJnmrwggneNsBB47mjsmf9a6O7sXLzQk7tZlN3p99/alDtHlzHxf9xtDySbpRXz+nN0cD40I31hLc4Xkw4zrHpBe8YLEh2YmNUyyYb2UCzXg8ZM1Rd7ZDqhO1eUFRH7vSHP+zr5VLL4bd/si2NsvP3ZXT1fI/xcBtwef9pfW3FqzmBJP78F8haKvTOgWO1+5aSNk6BApJBImXootM7M/Y3vNBmtldS81zUJAaBqBhcpmBy2LX5Zkzf7EFT6Np2FgJG+EMVWb4f/ReglXBMuOYU2gfJaWCkxSHlA6106x2ivf7SVyuCiCIgIvjdhnndIeP/WVeJyhnsZKcD+Dk2Qs1Ik4yDe+QLdv3lA4OKbXV+iBJvt5RdwLyPN9PXf6x9UlZjVixolLIh2HfrgD5mgCx9Z3q/1qcwdIdrODFZFU+/zQJNf7Cvx6X6YnVfkSa5zuMLvilNXjw9Txs8V3zkh9YA41b1zMh1VG8zpZbQ+t9iW6iCYV7ghN98RgZumdsTEDcGCsJJun0IzK0HzM0SatCYgCH3W7WXmcoVcbQTH22ozgI9vGj5xaZPLLjotkBc0RCm9nR+IxmRH47rlzs5QhXV0kgPpJoncJzwZ35ixXmJO8wUaiEZjib9ZQvRXjzCECdAdv0NMOz4sXNXrmJrs5mBGblBof7HQIm7u5TixPwiMH422I86vArkOEMOLyIU0Of1HkOJ6Ci7QfuX17c5/4mW70yQ6vp6w3rvoe/qOpD5YjVPmdTxZJIY41F7HFuyCpoTzCEQBgVEJyy1Mr+FAb5VGTbMziFBHCVdMO8mVX0HTzbvgumN5yT6FDgeqlpxX9r/Fy9mVQIZceNfn+XPnONqlQ5r2W8y6OPggbyv7M18Qs8WaN2VRDDW6h6slW8zGJJ0slca+XpOdaV5P/S5cCP5V9rxYx3i+DdrvFkBarJBqrwhzUvN6QU7QjmRcZ9vKi6tJKHLkou2G3SVzU1SaXCWiwSixIbILSjU8iJ7O4GQps073WvqDAq6PDAAOr3t8X47tIYJmf1HfAMi8Njab0+3CmxYC99Rd1EuXc8hHeeQTRYy0+o8K1mbu82vUpGbrmqEaBOnTKmmkWf2tn8VdSA0XKDKbfhHH+U92I4T5usGNJlvtfCJj3bxiwmEvxT+AiWZ/AbEWD90qMXslOQYSRcG6y+Upx9CUPc7mJvgjxPnn5jm36g9hx+ngVnvwc/YULGd/aTvkknkFo6SiW4IcY254xo7Ntxf8qi/hIioJaIjJ8xQ2I+VKzrNOTqol+d6/2G0Npu/pxUlUwfVsrh9oCbeVgh3a15r7Riz08mHa4cq2BVaSv7x99ce4XWDZhkvVtAcKyfKdrzBrlZBj5SbUacnP/600BViN+q5LjqlQNKZU8pdIvOuWcqtBO4O28a4P/5dp8feKVNfhURO2eUjUXgvg1HAQzAiK8PXhde7NtOts8knRfARxb5uxyVWt9qfYi5gYjUMfPxznMaC8u1wEcPO7ZeO85OCE5/mOljXy83zc7qk4rlo+4N+c5UcCvAPGFJEYBgVTRTg3l57b08L/fhtzGDaDLWlyPTbNppvH69v7rOMRYCjDRPSlJ1sHDTOK1E5RHjpN1856Ylz7oob8tKmHnG/3DbQ9cr6M1H9aVzi0zQfhg5Hg+pK/3KhjkgkX+8It8W0za8WbgSUQTFeD1Jm/Ju5IitcXrgQFNDyXED1p//By2q7+b5iCU79CPKmVjPkhIeveLVYICsXJNTtUwVv3OIJPILpTssPBicn0qUgVnnqScoQVeUEONggqh5WPhm7AiZRJdtTzYzjmS+WlhiIT96EYauledOb34eCl9LDf7KgWyDv52ZW1qw8Yt7tzp3zzFS6WbmvUuihUzwvDSz0HXMFvLg39vCgkSWdJ6iAQ5/lShobmwh6p5vAmfyFBekIaFmVGQT5TnKoAP/2vbNxe56D7f85HFzDgQovkz8tFtd4EFKFpCB5m7z+Hl6YT6p187RE8aEckjRS9aO/oXui+5GFJygJR4QUhAUY2R44wpYT8HSl0dUS+kxWdxBPqIE4ASEJryLPK4B9bfsnwerJa12IVlexz8bRlWX/MWJSq8diMZrMpeY6PxKmvEi5ct4rXCkwpEEjxkVa8dUblt06aw6vbzB8lSEewC8Dq2Xc9x+VYdQeiQeOmwpRFO1zzLaRBlPWN1XcpLL6q3IXdmSvfFzIVfSm5R9gBBcSkp1qD30C+fnL5+phIiW5+5v3n3v49XSFsItFK7gtPukCz7l36c5X3FtGVaZx/dQv9EisfGgQSTdGCZ8cF7CHuTy5hbTcD2pM9rSMZZ0VUNCfDJziiz5QMyj4saFjMBMvX9CLi4hxmp+DLWHf24wsz8O9wvi78uTMdRW3tW2hX7M4TWFGiqNYVdiS5KdNELGPgl6hJZgI0zObKCSEgi8fBKCEE5E9Dx1YPTHNQgLwuvNp6lKlgEV6uXs+YVq+6L48qXw+ryQqm/VZIgl+LVKTmUGZf7mHIyDO9q+bMZoEH9Y2itLCFZ9Tce9r6XMHu/uHTpD64+r9nmlGi/rsZZFUvGb/oMPW3vw4vQaAbpegi+yEoXxUT6DK6TGBfNlXAEVAFEcGQB/571RvzDY6p8UxRhV0ygsS26vUumCpAbaA8VCEdsfFPeeCytPjtYSsFSW0/IVl5U4Ps2DXa0YrTB6hTy+MAkKWNgxUSWqpR0gD0ebKR1mnNZZyVR/u5aEOK9+45MN2MlZAq81cGJtXAd4CEiuGZ+Hevo9kXAgJjZiNgj3Y8Xa2wvBMrvpQr9csRjDj64r6lnc+nGrhe9SRj2Oa0/3USR7oU4MrNClH60WfmdnvGvSi41Mjntmq97Bd/oOuOzRrpv4K0xFlfyY+ltFo6DuHZqNxL0aHGf6MnlECe/I5a3NerBriDmK1Q+Hbis0KXux+ON906RxQ0NLiLGGxk4cQhXF3s4t1ZE432g1S3g7nKvmMQRzpu+vtN2/Jnf9HUhCelt8ocBD9qyiLLHiRBwmugGxHg51jYDOMQhsIcUI/Fc65/LOX01xV1dFvgdaoiQ+PjWzuYjLhoYdW/Yp20z+CplRTNTBs6rfcXoHXLBsxF8OQhFFQYW+soOZA1ctzvmTfo8AfqOfYbrH6Sj3spqwkdlCdxejve5R1C+m2xJZxGBysBbGaW5QNlEZYctevF8rCtgrl3ZxI1OBHX0kzNZsmmLCwtlSvMLFjrCq6fxc87iNEoO40T9sM/qdYAYqSGKg4b24XeSpoCznxq2homX9/CjKkouu8Xrm0liH8q7Zdr6CFweaW8v9cCB1izoa0KLw+AeU6+cF3PV6VKu+Yi4UHieljgH/gizu0uVgjy9M7FXsXteuw0N+OyqlviX8b9ZGQG59Kn6pziU9Odo2f1S3u91C36ZAvcJZQ6+K/7AbT3Pdoa/599DEJ4ahC2ZawvXIDYUT4BqDfJVjzggHlfQZ8oWvKqqKhh++R3dTp5Q81WqM8JkzI+ej88s73OvTzLTV5GUkpnY8a4RpK8z1eIbi869+HPchqODb5CK0NQVO81LxIS6iyf+w1CchzvbJ5lISnK7qpEvxRvgfx35RyqXWC/Pan8m1xNTeQ/axyPPjVNjyAVoTsPAcjfYQ1W7tk0uCa4TJmqik5MskxKJ+LoxD3TppumJ4+eZNk8jz9XDJgyErRkMn/mJfgu5IAtOA7iSKyk2TrPeN7AM3ua2AV+fA0CxTl6OIuDVXNSr22FMZa4AlLKarEKVj0Q3uyOvgwcI//IN1ZR6EGzM2nJ7tjCC+NmqzD4TdT3bzMR+cIPCX0DyyL+0iVWPcQG3GPU2La8+qgJfrRW33pkgAa7xeieFQwNeNBXBuuZ/rExql5ZaCuq+sAuLSJNeRS69Tt54jIZqn6TKFRVXLWnZWqwvEUMEh6iKYsJs0ievkJqUHJ4WdVfGBaHxDbp0OdHMkFmE74UTUzQSDo0HGp56XbwprDTPuplKzkltPwYMKswm5NiD9KEKIxkhTZn89jCmM1RzFFx4abHRj5zEvGrHmfs2NBNGWhgIgIPVMVuKDtgrSKTrhgzwYnfCRiMmaLsPQh8ZCzc+flrjj7VbGoZCNBXMSLhmpicm/m5wJA/UY5It73elQp/exWaJuzejj3yEujrSPFGbLyoHm0X7VGrofiohn5QWkUwRrWlxlaKnTTtYFKNmX22dyCPiMqdvoL0Sz+jcKuIVFyu+F5Udb37UhlzgY3utxWPZ53RlzPLfPrlOJfIjFhjJ32a9xx2WL5HgZ5ElLejbWDLTKAMGH2nhYUIKHs7WvbJzG3nCMeou4b+QiefMl4k9NH46PFaKllLGdpdpPgZ2zMfAIDPW4fBjdBQjhYqkT+qcljyG7K2AQSzD5tmmeA3bvyrkLUbhaSA7Sgvx42AnCl8UhZQiXHkiUeWZo0YcQWOWS7S34LSzJbGizS02OVGTeiyP8zJF/D4SFuzOoadhc5RrbD6SEPEgOmCEziDDg48TupQb+hxPtCvDgEZ0WOCjWa+rANG6FHotRUDOL+yrKNtIJ8BCWm3C5K1ADE1mlC8fWj8/Qqi8a+l6mA6i5Nzp2eQAccLLdZQ3oZlvVEtdMogPLuZ1Ui1MFfdEtO1J2NFz8ttcTfGWakoQ84DBBL9DOOQL2cmTFZLjagPQqSEP2Z5xxYFL+OrTbDqFSJwL166RWXXUNYHEMWZbCeQaj97szlg3m7JBX4lrXbaSG/r7MRBzZtVkbW0oIcHLNX4KkefJZHJPCmSQjJ13tqdxpU7HMCxQQP5Bk4bdkb+27WFsu+soz13df2lb6TKOySVdX6HOtVeFOnaPu5RrE0dFKiJ+0B1Hcz+wVm7wzKOBUVXGt9ujjz1yCibkD9cbPrFLQ4wzwRWSQdp+xROgJ1ZRM/MaAocJiRMPHNzid4oLcTESJaa07+adCnjTYfo1CbmcDXwS3kr7l6mxcsGszn4DD/Fqpg+nOnXMexa8PCmMLj321UXXgPN+yiWcMq3wgpAbfB5+IwlN/+i4/C/QkJseJdlpUmp9UMyLY8sFyUQMm5O6unC77Y/Me9ZI2DmFWmhVicb7WZIXGXkriLZONyypIMjh9SqblzPNhRVaASiDQARAd8lzj/f8eLZJlLmlkd9xlbP8ui2tQY3ANoDWQ0laVcxSUWKGrmxu2TgQBDMoNDn5+QV7JSm8CdipZolY8IZuhbtl+4S11xLG7A40HHnIjS9Hq7AGvn104Tx4DJ9OtBI/5Ktzkb/T5JJqHyffw2qIewPxwHqVlMoBbMk6i/aBd9xhhxvbiXDLCaL7YRnP7pZrNMXOae15940DnYitwsyb+5neDCAhWINgHHpN2sctr+kEmOEOU0RPJbo5iIBx85+F02iKqE88SE8VW2ZMPvXVwlLvHZHpnUGlSdpa/+e1mKPjJt3bqCQYIZ2hbNucIOpsCY0j0g+JXAu+ziRD0TqiZtk86k/Hto54vbS5E5K1o2tUDZa0gyrfAEj1oxBs89MvwbK1SiWS9Bod47aEcIzM0jmfx2bw/gin7FytPvmd/hOUliq/b4QbNbmSYERfhnf6HWjmaVS1j0SsdZEdZjMF2ib7fjvmcvph4FCeeH3809wyKFb8PIftG93zycuLJVcpHlB8X0GEnEFMjcczDXDasJH+Lx7Q664zdcwhkRGva50pS7NTR/AbPsTshUTDEAzigC21Qxk0yJPfdOaff27zqrB5Xjmxe+vOwyKbOYWLlazvb/iducseliEQin1RAxFUp9fIJoO7m/j/vxHfXpEmSrthVO4ac3vNI1kr1xkmiDRfbyt6WJkNWzlyj6yl3mp6Pqg74YaJGnQn6lJS29t7c1FJkLJC1pze6tb0toseE+vUwftYOlAz8Vb21OWNwJkRqRT/nUdLBOjrmf6Kp5N3WcuwIu9UNjtApPkfk3U5FviXP0zixDuiQOnE0OHdm41AX9RYxs7190ZYqXrODH+L1V7VOnq4BicbII9sG2aWD6RCkW9LUFRUTYKj+6pGDDNYd2aVCIp6D7D3NPW/D6Pd2kn9I3MbbazIJ2SLAlRckhHOMclWxku3qpXYv03pqE8CVmboXsHar1iKRrggCwbVmvG1+nC8qZqmY1PYSUrUp3Zu70n7aZy95RTEFqj4j/E6rBBgU6QDhw1tY15p14DdZdbPJodoIjUzSiTLCEzK1DhtzrjbqARdbvcssuzLd1dmSCPFBGxuhirPn9JhBUDbI3ORiiSAx0bp6QmLDGFx8Abo6sKoJ9uKrXOhLG0Kxd4niePY+gR2N7CvfGn+dJT3u15JxOzTEFVw2viBfzZ0cSgAwHmjzthDncCgCR5cGlRduNzdyf/R6qQtnkkD0jf4yw4A5RwpmQNLuyJQuvA9MODjCe4jnrWrbtJ47tL89YVAH5X1cfAFuXPiR9HCzOooeMRXSRtlEQUwlGE82SCkeYDx74Oq08WF7PVS5ZjarWvrnyfOrDfFahBecYjhaKRNQKmUsBgVTh5VOLWz6NCzWL7RWm7oRH7dUtWrh9MDzGE5PYckfOszqOoZQ7qzLZ9rf9gmbcRhD6KBpCgi2tR/krqIwGZQFjvAvUc6fmxsNp34rzrLaVEAB3c6k2zmiB8a0jUbVFUFmsXm1wzgvfgKMzjHuS8vaT31N+MAJqFxhYca85CFNJN8Z905txclIHdvDefwmjwHOakO+JxhLQFeLmoXFQDFgqFfBhY4JKTPnJCdFE6iiID6KnNQkL3LuiXESCGa0vtEFN6I4tdPt053YlX6pgUe154ao71WRrpQqegFkBE1Da5CvmBIXI0LArV0TP+BKuDpQt8F3LERKicW6ojD6RpNYM3FsVPtbTCcuzreNiqQ/ijYiTRjxWSpVMZClE9t6Db5aNpwdbeaTPdKUmjLLB2MSHEy7hcnHYk4fDNJJRarb/pbCd27oLpn8o28wPjBga8OMj+wzx675k9x5DZWWlhEUKWEk4MiX1YNskrAwTZdkJWYYcomRyHBWnZ+flZNSAHXY243vC9vgy6UND+HDaxszNFEWMuiwTV5dOjl4nD9xreLShy/eDsNXE3TiihfoTrE1lVdki/y4xxvKkHExLOeDiVbLLVV35HY8RtjO90w7xQEgq1WXoxu3A274o2lEevK2dx0OmtE57tpptR5ZryaS1V5m+Cxe6XEnCGrFI+m4hlALmRlKlCQa+GpF6y8on0UxH2QktPY2ww5bG5qZMD6Uw7Pxgzc7qv+DKKy2l9zaJtvYPE4zLxVAtPxFFhzLviM2k6cNRFsIsyullK2ebkMnZ2clPjzkZ90W6sjRwEkWRAanIs5YInZXz7/GDPxhu+yH4MYzcyowA4LjNw5KAKVhUOp2Yh7nQ10o+zAU+ibyrIOIpYngEvu2sm4X1luhc+X9Kwe90CIxKtj7bHDEMuXlqISFIe8Up7O4l9THbU9wrQEV2ZpBOMA2FvLNxjvWWt9M8hamUZrM93/GITCXFyP17vV6Ufo/zf4bMgp7EGwlBF67fTjz63GkdJ7dcLezeTPiZ5VP6fKcEQQVoVWVQG9sMFTdP2uqjhVPanfHDGFDnmRNsY1jlG7eSEVNHKOO7D1o62rGNsXxfY538RzdL62rnMFR/Kpu8fu/mqoLvLxHDcSiGtrBSAHAlYy4Ac3cpuGX/0RckgyzlHNbPN1P4j8448DDPgdQruhrR3CdBSJoIfU5Z59EGUcXXWt8aEwxUe8SxjZkBfUGCWIUVyc07Yc+H7SJgBOlc2+48ZdM7luTDobuxn9/ybsSbHKnE1LvKMbfnDmYRkWEro4u2pptUPoOnWrnuC5sDhTt/FJL6U+C0OlOCu2RgQAwJhTcRW6x9qng6jA8zTcrm4gNLZPlj8+EZb3YZOSXW7pRjvP/kckZ6kR+SbMl6R0el+CYH2rJW9rRkMJHEQLyZLBor7nY6wX8i3VZRWOXRKRWL3wkUDvLO+GEF2cdkHWpESV4oFQeXI0HFaKyQwGxwZXjDq/6MYRmr7cbKFaPQvMe4o9FaBarzVTfM4t7ngdFqcPbgBjyHyFVvc0RVMwy1aqC0a8Pbule08hROZper/2Irm54nG1f5ppQaIM7gtaDC5ttREsNtiagVNbKNJgrSRbHAXE38KT2D6B8tktS0EXc4XubjCBDejPPs3WEqHkvYO3cysje8aha1+E3INQPkC0eWb+DvGoKf0fK/7UMQMgHnaoWHktpbjZO6SshHkNWUcbFo/f8ZnjHlfkb22JJkcWtVXngNV+4X8GneY1G2RQXxT+TLbu39ImjGudC5Z987pKLoJqPH3X3U3RRE5OdDQiO0DYIg1O2tmE03siVcWktRAeeEUtsWsYcLoAay1qgL7Udz0kNXZx/Sd1I10LuJIZue3XcFSeGH/SWOhk9zLeHcZnHFdVJVVeE/+Api+FVWiclLMv6s2v9ZMcUGAg4zBHFGZz/5eo/9N5ocgFNYb0C20yItkMifN/Yu8r8JrSLUshKgwK7J49u2TZoYLrADwzon5vde6k4VWQBlU1iSIsXnv7z79TrocD5BcuIrAeWUM7W68vUMhtdgFTszqO7nGcQQ8NPJJC4OD0lSGkDqMQbhmjTyoYCmO7farZecqk/eP9PwhDvFQZtLXrlFjn2GvcdbcWaGMm41Zu+JmyGUs73eB46w/96PjjdWboyyb1sioXJoXyoPfv7jNcHXjAi3r0ypndwM+ZZY2x5QCEpD8K+O3rEhmQeVsWQ30U5upvYc8jOaUw3hVY5rHfjGR2cHFf7V9ryNsbKgLn3ONkXF7jkhhtttxx/BobtFId6hA8ciJ/YWtFyFqXhmyfwl/KYcv84d0ayq/wW+8CeT5c/NZA1o/O7e8a4ZiuKjR5lI7hagANWWtn4+ukiji5p0sZ3TuOvxCfKAA5huYrtH8qxjROSVRCFhBtohfNErxx/4paS9mOTVOtbhAMeQIQazNHzzyeSsJleQRif3ygixJmsP/dNO9MGDXysC18swBbGYfPflXlygdP3RHrqiZHBEg1mJotyTuBudQu40BxJCgZP4EEAjx+bzlWRqd4zbTXQsjrIeCREwmjHVlpzaiq15e5FLSR/S5aBn1V2IsSK9bMIFrXlPNAWjY9u2MhZqAEklVxXCjwRAgM00G04lIBU/zvkVczStZS5tMvCO/sYLLF4qS8MHZIyoM+/YM9hlZdf2WoGCT7n9oTP5gJ6uJoJDJikyE5SNnaiLOkaj3d/wvHAiz8LGXDiDerY+1KGEqJF13suAMfWDZLWUu/Rc3KZO4nzR32lNopydjahS1/F30aGCLxFzlDB7jylJfkXhupnFu61WiNceKSyzAakfJHP72kcaBXxUrAnwLvFPhs1BaWmjD/3bd4bvgx23q/+zBG7UufK70qQLQM0xA8e43dt8r4jDKhkUssJwIf9nQjvG+ywM6xk3SrwKpdkEErOAeiW0+9Oz6HrKPjLUB83Q4XDIfph9d0zYv0Oph2umyz5Rj1olVKlaR3ZYEbBz9tiEW/Rw3Wwxc1FLHaTsW/E2NkxO36EeoJc8wVQIRS+fLqevh6UIDy5HdvCYy9x8CHKJrVCBVoLRzu6gAL0mvci/y+pCOnQeuMZO/G9vZEIbkXPv/xtrE3ITA14vOebkcucjIkmxReLkfvC3MTRCkc1q7QLPRFC64/hXWKSbOb7su3jFiWpKlpadA7hcI63XsT39Shhonuo1MrYsH9E2sxzN5UVWKs34UazanQYz0aRZ7KyKftCsYMV/+pidi5HSFGUj9nrp44TB8bS9B1MLCO9TM46w5u8TUjCXa1Md+UllaSUP1xIfSY33F/zVBA+IH5IfkyvPx3YgR+WxZ9srxWn0F8XpA8wqurqRzLDSNP8vVOHrQV26T6hFIF/MhlWHPMhIK/2p4LfPzFbTOzEy99M4lXqM2w2cQgN+4qrkyBk4MPJdM57ubVtAliTdqPbTO1NlenCBb11B53dMGewiLx2kyFTgToJSuPJKWegYTvuYgtgb4z8ypWS1pqJzY0bmrY8UAAmSXhy1WBG2H3uT4Ce9lCx68wfyGL+CBNWVWsFGJNgE/b3syBpPK3yBZ17aag/CMWGTqa/LvOqQjcy31Zq0JBf8FqyX42pWWzwEdJxXhbh7w6DVMxyQX3X0tvZwpLwFxlThuq0fMIT4tQF8UTJ1zO7RUXdXApi2e4v547Qz7CMsptOEJKBQ5s0Vtp9yC1e1c8YiroKwe8LaKbBTwpBEaIqPZcewrWcEQB8BZanExsnIkeKJSX9cF8dd/OI7pPCWJJXcYYYJDJPeJfdfViNlTXTva+6QJom1XGAUYL1184v7kXqWW/zA7D+mWYKLd7aftMm8tGhJBzDVhOhffOh2H997SUJbeH9jxNb4l90+kFbaKjWxvDnYlvTAfcM+K/VuPnKiUvVfWRel17yZaDlS8iNY69GlAYwzC+uCuqVXpYBe2i3V+7IenoJkcVHnrbzxdTb6MM8wN8ibeDvFhNFsynmdMzP01nRgJKM8OrxV8lpmujaAtQnUMyvOuWxCEpdMf3G9KGoovspDkuUbHrtK7LgHcou7P1iGD++rD/R5SK43tNvKPQKLuC83GxSFGDp9gVuoxCwsxQpsD32iJtN5H4a9LobHQ6X8o7fYyCBXu+vqzb/0jgSSoBRvWVtiStDGn7fSXmjn+ubylm8GpDIUAGlSpC9hze/5JXVyKxnbkU6wOuJ86dHXesxahi9g7QfgC0Z4U2IzZXWWgKkyKX0dmux5VAgx5NnRTd9CiBDklwKCWS5mLIe2mp5636W+/V+rQpljNGisKmqlJ63GXCQOFdtdgIUNDxnVM99jgJ/uZY62gDpjdUPuMYiRX3G/moKGIQR0JbXwzcRDY/FxB6HAmVL2yRdywsnSglMqi6PQIL5JYQBeOZwbrC1yp+HFa15ti0dBI8+Id0HrveOQbH4blq2aq0NBLv39Uxer+pJi9BW3CmSGZ8jioEZcn0LzaXGbiRVnhnWjSjkr/nsVurMsE9qG8OlS01QdV/ni7vQaZGSXN5QcQHKYNMEPWLOO0dnPrrsHHCr3g3RXVlp0QGyP6Yc8+Z7+hEif+7RXNhjmtHdrXMI38tPkODJk8kxzyLCMGCrG/EBjAK/xazi87/qxxC8nmC2gA5KVxBBgOTty1YvPCqN/8rCiDOStt/sp2Eq+IUTXYUi8DMaAZlTh8dSmSBkFsc52894oGw9ZYYUp08sn4SbwIudfc7wZ+zsUO/WvUxhuiaKEjOarXy6NSPnImgNcpnvzwnOC2wROn6Epd1PvUml8XeabrFXfdq/Y8/H2dPTP22Qs9E8gttTDR+IpNodyDGqa96hkVBW5vu30FkzsvT8XlUTuhAfzMt2TwEUgvebTDx3eW+91F/ZSxhOD/agcKoPp/e0S5HjkGNTesR+ptviiFWOUBm21ufBjIlFroFIAGfP8YxcgKuF8R2mdsmTc2Wj1n6AjMSFoObkkjTp4I26rDADC/6baBBGDOOJO5YumRh+gOPyCciIBkHkYzvaz627iAp0I/wxi5fzbqtakUtMp1WCwCuQAY7NlAeE9kcCOmqC9anPcSWp2jf78iIexiQ7ZUpTXitKwGnEWYnhUtS80+EVc6segjQJi1Eov45rXPf49IpcnnQkTGB/+W4W4gS6gfc+iaf+gBHENKYwrxDqef7Vdnig2TrmaUcAv7wZnOXT6l1pwXuXM5W+EKa7S4EOX/lUjQEiUfRWky8LoC9ihzxmoi+RqTmEfxcXCGFi7UWOCe+O6O7JTcsShA+VMc4Iul1nMGLvJ/ajkNhgWqHlypoanYamt73T8UZ9jfLG/R4QO9EiclAci5dxHTgUsYRbfPJbZdlPlAUdXGPxIfpArgJStXdF1EFRI7M5TWR6AHg+zxzJgXai8BjVFlOxsT0Ce8Wtb37cm5ryZ0sb959qSXHNfP52Y5QmXC1vGr2QqZteL/O2ikxGVkNbruR94F+iEHm3SBFy5HidZFV1PXgiuUsb5qdfrXp/a7rV+WHJT/b04+fM7UAMj+r66rn/Iggk/yqRrgxfUgqe2g+ezSMN3jEjjwXdpcKDDyXClkHDpWewAlYb1hk0yDB6CPZj/SRoH1DBUDmUUmxoBVtHt1roKj/bd1XJgiy074ho7qVeutyzpRs/guSlJNn/k2G+919Qi7a7J1cu5LH9bqc86UCKG0Cyc9JGDpDZZVrDA1++RigiIquHUQ3uY1TGIfz01Rs/Dj2XAhkOIcIFcnwO82OsvjHt7N/R7MtRXMAcB/16GnikDp6eqXMp/3YOa9fpaonvOu0xUkZR2p2EW6eM+GEAYYHjca4NOfJNJMNmGlXnogGTbhcUx9/BiLdiA1uz54e2gyiIYpW5us2CMK+T+5Lne3mhocwLehd6SqoQXfnM3FOY5xeR1hfdmORkBVN9hkqV/k6UhrGERUeR9XuIi6sgB4RDcZMNBB6DfnQvP3c7ad3OZm6RUMzow82zsTzQ+Oe+S8111OmYJqZb/5mc6wjnbaMK0Z9wOB+xtoXND5D2HXJ1nihJQ0ynwXls48OkJelGZ1pflPM+olP//N5o1DCvBvFG70gnpSMjnawEfV6yGdUqmATE5aRzdI15JLlAfPZ2Si1yUNUt4ZEDkHDYEiGKUUD+rR2LzUpQAvWgXX0+e5B5M3fi/KKchHd7vlc0m5g2YvVypPv8aFPne2JpRiSgk2lxJjh47cFBPwlMUMxo1RrLRMKXgivzZQFEO9X+vv1TZ5QHRRxM6oVDhZXx5vDjRwm1QkM1KbQz+IO7NqC6R8IxQPFMcqLJHQGITPJZX77DdMFJ8/HEL3ZA1dvffRNnp0GkIjHMSBWK8i/GsB8Pf1YWNxFkuCBjEoolbfcL1TNcBMBMMLp7+4K6v2HrcjHOCpeMso/1T/aJYPYI8fSO8GlVz8E6XdZR7BUiwReTAiFxtosUwRrLNNcNVkzgE/1ZxlPfZR7+Go8+5+lESaNUNa58Z2hL9rUwFBtBW5DOgee+P3LGX9i43KXE0XEmZutmXlWCoC0TuGxaXPfBx/p/xvGYXng9DqBarYYyRqNk4CECrAUa+ZwyEI4s2C5RbvFGoiXdZ+JtDaoXcD3W9KafJ9YAogZK1PNjcVJqEtrvjS1zl28JjJ9SIsZKNf64hFYfU+EXMbzdtDjSNHFRwty0IqID8MrEWQ1TuNZwW45PwEDB3d5GJ1F1qTJjpciBYp/yeSmD7z2Cq9ptbLWa3wfftb3zIlsdUBaxKWnGsmkDMGbzJPaHBf4WvstDanYuqPASqNhf4uLGz1tSnjd1tVYu0+vQmJfpz+2zf727nu5Qb9PVmE1G+qc05RzfOCDNAcHROSoU/EIXjlYOhGGobOtwc98oW/sd3WErJ64d5y0clY/zZ8ow32k0jUJl62KAFACK8klOx5x7vj0aHWz0aaIWdXeUe5BJAjJsV8Csbno7fu3pcF1PV83s9kk5bud6gc/u17fwTpg6TzhxiCiiYqlrOLXkLDkM93GcnAGTsNnHe/S6g1siSQOp0WOA3rXTGQbkv5Mph01u7AcIoilWVgvBNE/IL+N1wr5XsWLjCCpPiuRDT+7UMrfXEr5W3rEm/ihQFjU+tLCLVlnu20X0ihiDq/4KEGn/Fp5eF13I5fcyTLw1RZyoy2/rhhH5RE1rBquQpftH5CQf0ihCZMf/KesmwY84EhBTsu1TK6qAUE5WybCDwbdTk50EdNKNvhpoWL7KsOTmGDTvtJYRjS4CGk4pWFfArXYyHh3yb1oLgZRPiXFJki1RiUqR3kvcgOLcObef1W9Q+9VNbjSoYlaOKEzrPPn7jUgtLFBMtDq6j+K2frCuNIRThT5lFeH24R8t7XaZPMKd7CpcgZYZqLEChdrlTkBOQPZz4HunosplTArKimIlSARTu8wkl5gyMXr1FasWsfisGIwDKvQ4szPOfhODZxzZOSehBF0WMZHZYngUFEZkdNFwwcaB37ViPV5pUZwfjwkvo4dxelxZT4h2cks18h0groPT7/QlOh0iNmWVEvw8NU/XEx8U2TqDupRngqOJNPJeNjG8+O3Qx+ASmnyRHpGcEH+45HuSqjomY75T5kgr5dW/SlCFP4eVjvX6zLnE+WjKHyQG7saJzapZh28O6mEN7YOyoqUd9UNvSJ/Cky+WpeVVUt+sv2GuS6iW83csMYlDdnmCED1MMstvMAF4BBH3XCs0HaA73aoGX0kjyxVAQPaNHBrl4YgaJYqKiDkktis91FOe1uDxn2xVUUtdYWiSv781fHtSAvpjc32D4ZjCoLwXKTUDVyYAYrl4lJ1Jqdx8qvqvPsGb5qxgD+sQ4duq/4w1aZvHqhoaRSOoFnL7ZfvHHTWhZr5h4aEu3zlvBHSh51hLJlW/ZvAbvvPs9GPUMsvwaLmfrVoTVS+is80iBnGGC+Ce/j1ZXpOgwrGAbq7KaysVtACBWguUn17/863+PME1gnWAqggaNs7uETHkik8Rmnq3kWJgTSPCnGU8cRimBkQJUd1ek2zJfgm3V9lHbBjJrg3KlqrXG63uI4ztXc5hbRR/vdsq5TKxF/ZgUMJ8JRgGBhWwSa/Tr3U0lC+mQXCja6ch6pb2sP3ILQUrYHQJSy+M9lyarp21k2phWMAD8kuc5aBo/ElnsnqnJ6MuqmEUR+HivfieY7Y23wMFUsWJ8APDoa6nGITHFsKfyZxqYyZfKJeJ8VtA//B/B3/mwTvdiQT9hJdEAtpCOtMBR/cZdgnRnIZehKPxKm1JOP5cDDGDgV8fQMxrvy4C1WZAmAJeilM/4qWTuddtkw9nhXuXhMBHcOkFeFKdN0IjrCsdGXsfc+g+29c0BDvA6ykwvNkJGEH+Qrjdq+8BAoP542wao1qBKK0mshI0OPsLuu+b0bxNkKq1r8ml5aYN9fH8E4Eou2mhdu4ZWhNcDb6N3uefZRAT9FASSBE79MbQj6N9/XgORrvWzT5YxkFZYbCIDyrLdVE6o61vFSrnhhIw7AmZvaC4Ok63EMZAHWP+eEMpC/Q0cgtkCLhelEa1W17iaGBoEDS23TH2RjXsmKvuirGjmJREr+HxFoXS3nxC+xwIgbY0featKcKA4wzRxaB+mkxhiTdUI2Xz1G6SgfuZVjj+jlZoAWhVADai/TlR8Zqh0hzcf77nMHSh65FXDzjDXkgrtrQZ73pUtzGxfxfFnrqHi4bbfwKlBdke2DEoyIbaH6h/T9rGYGZe7CeeKk+e18wmDjr0XRzR1Mmn0emFI7prbfB0gIGFheM8RAdNmA+dsopvCmF8GGrA2MTQnMTatG66IazAg3ZDBj893xa8FssvjkftNw44IlGN5TmQeNXQ3jvoIHPp0UTRAw8v27NNT4XTF3jQkXu/LpJ7SgIrBBNXdg+q5lIPP0+n/jaVlawGbwH+mE9k9bHB+mOd1soAxinjjO5lea7ZvPLiVYWvrxy5iNVt3GWjB2OgP1491eQ2MANixwrnQeeRlDygHSaqtRdD1+Y8J7jQlEl3nJUUak5lmuBJkYGkSNSKp6dMlB7CWhAqLXoCUv0vBoms0jhjj9agDSNnbZgZ0AjEdbULG16SMoJAvm7rzBL2zuOOZ0uZgwQzoPGOT7B/1S2TR1xj8FCjaipbaeuaDf4+AyjISfo5pRBvRjHnXHZiP5IfSOtlfcbhh41zpPaWaCgfn/+5/84zotcMpT/9feXhiJwjQZOeysnBz9rQ+jaF4PbgcNBmRZnuInJ9lwJVdx34LqRzbYV7jt/iLxH8xRD82yKmaUVyIGju/34py9YEhQ3snFJh1mQDYCPCJhP9UxFov90Pevvar1mHM1O8wfDNY7dGTOBBP9lmbvb/G7xqJt9Ja5lSkiXGd4CUE7ZlEtR+cs0hcUgBWE1Yma83rW1Veew/hlN6EOiI0S9D9q9wgXPzEDc/Nf3Nok05o8zRK7AgyTyWkHwcNUTwZOAnqSoAaQxu9frGTiY3XgDl94xjCCmhwaMT3hjzxgMTCiDIkC7nku/KHPdL7y9aih0JWDkBo+x7PrNb8p1rOzJmyR3Ir1co1nEnJNlrRwr0z2UCCXyT28AOAGI92dTrfhN8hZsnVUlO7tL4LkkgoxOmwGtZaMPDTLOr8l6cQHQNootQ+S0wsq666iUwQLohs32b15n9hgOUaAoxfh/4EojwfM3Mhw/mlS92eiZQw2VFck7WMZj/B7nfxtZ5h+6bi5A4xjVcx/WVy7m7L5thjkZGIVT21jcZUcVp+4vbSy+VFFIqS4rOVdka+cu7hKVZy4el8H0AJofDO/FEZZGN4eVCbVK3mvQNWcsFcm5rRoroNKfAat3gIaRxxYJ2JX9ys9Agx+KInPVF+4eQY9Vbw/ZPB99KNnONF2kxsOqbCanViHtKKWCyk19dni++Yx4QzOvvEzd57T9srKOybZCFwqF3w9MgalZ7gRdpXHY5OCN7ftMkCjSBjJA26hebdDylqRuevZ9Iuqkz+H6muuz3c9ojuHemwgMj/Hv61+5bfVB/6za7yi6ZDMReen8C122Xg40X8iJ+hCn8LeWAyHBH0aTEQOdyMVsD7bXVSJ7vQUns4VareUlImCF1NHYLsFXpAOja/hM/RM9PTqDKRiSvOrhO5VV2BejI1JtW6QCcs6jjTqvVrQpA3K4+Oga+vKO0t+KUPuXa1+Nm4WOU6Dgr5BU2Dl0zwyfqPQ7aYxx4aXNyZ5D4nfd1OTobi+iHpsffyVj4lYlocNJr+uETFcjH8M17R7rUxH8yr/20qvuArHCFUZxWnnC8TT3bqnUTk3++bQimqzy76gyBhzqRduEr2cYo6CvWypYWRMEh5oQjH4Gm4K5P3d4NDlFbAQcLlhfLdpuriQ7f17ms1TacZ7afAX1oVc9Ls58/Yh/rst3ZC8cfAKE/7+TEEvBRr54+AeCGjQPSmPmHn9q/4KVPZEJuVJjEZJZhc3HeOHm8NlYbxXUGwX5KsOMyA1sL5nee0bzBx7xGJhDff/KbSvDEfjJnzItmDekcv1NVR/AjbYGBzFlTFnE8XTYQi8qqLBmfOdIdeOVly4hWQOrPgn2RsPBY4QS2heMJaCwUuObJ/5qxSM3udRyxGoRxE7c1vzbFyamHQVUh8oPD+JqobxkU3og0ZfPyzyS7MiZDV1rxsqUkw7WImBJL/QSy4R4DLMxYKDfjM4UJjRNnv2f/bM4MaUY92nh06+o1LjtoUwHfKbGzA3JfvOZ+H/ZMaBDOc62NstoEK1U1mmFZYCih7Mejka0MmtZgAAAA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webp;base64,UklGRhZJAABXRUJQVlA4IApJAADQAgGdASrzAFoBPrE+lEQmIyGYTVYMZAsE4OvWzZGSvxrvWsvqCkN5L7ivX0rF7Z0n52v+V65Nvt5n/2w9Un1Bf371Dv7J/dOuM9FXy6P26+Gb+4f9n0yMwo9BXhX+S/JH92fV/zMfG/cf4pvxjG38j/Uf8L0L+un6L/I/t//e/3L+7P9t36/Hz/L/NP4CPZX+c/Mb83fsz+77lyc71DvdH7B/sv73+7P+R/cz67fof+z6P/wX+a/5PuBf03+t/6r84/8L///fA8Qnzv9mfgE/qP9x/6P+V/J/5Qv/D/bf7L/y/9D3bfVH/u/03wH/0D+6f87/G/vd/pv///8/vw9mH7u//b3eP2///7ZbXMAuhXQqlZA6DPqgLQpC4AmKeq7GniX59+gC2CuhXQTPpWIUjsZl6kl8uUK8B5M9oS/gCP+SJHH9wlMxvPEZ7ZmG+YWunOXrJAgDPcKIohJ4clzzWuWgcxiZjIZl/nhLJzIIzaYFQFizZ+X2JuYek0JGtX5/EIYWXtnXYx3DdwHn2Ai4JmE/6NHYslXpjSc099pcmQ0/TkJ54TWHeqAdzxpFotmq7uQNGLRElzlArKzOVc9oVewf+Lv9IoGBOfk15mnlG3jIInlcFcZ5d5NxK5oMtVZbWheMsrH2wZuIa+f+1L3rht+LkQAD9P6whCh9XBACd9eHg5DpIXmuE48miTYt/uDVPYIgZauShOAL1nxfpK38UZk8EL6uLHp4tfe9mX0Miw39nGXRS8MyiZGSlkzsrnEiTTFK2cdvzZkjjjMalE8zoNCqKfQnMA1M5jyF2aE2Vv/jhE2HvWzLYMs7ys0UGbw+dA/OUfy3J2d6lGZNvMqPz24o2fJPiFa0lM1IsBfCZpUc8xxC9Fw1YPxH5z3DHl8UTK+c87UqEw2MZLtgQgoq1MjzsNVHdhXLUqPEHiWNydVCSf4jnfXZscg0sySSkd2SC+OQSPAe/DPHxWPLiCfgg75qYQ3hQboLpW5eeWZsSGL1B9LqzXOBgtJbgR7/XdoJ03TpN+W2PIJHDz6JtVNTDk8mDzAMKkThILETUCZ5e2RjGmFHvPDE1PuH8Q3kjfUJ5J48rTSjy1i9pn74MogHRxHp0mi31x/rgixDD1vlBkBepzhs9XdZoaW8+k4bXzE6UrfwNEjre+Gd4UE0VHLfksYGPKZm4MPRFeY/SmkaQnEVffUEikDpu/ol/L2qp+dpwnt805m0wLG/wQfoscTZ1Ea/jjaeyO1F0z4utuZp6vM1+CMlBRZB8TjHmI0fVoSwD42g0YBYu+H+D0jHjtxNrcn6IsWbmYTZ3XrWfPoa/AxvLi2KB8h5jIZjhxSrfzkqxtrTLdPOgOHhSv0VnRHAxJH/0cHiDjPyVstkOtMoI9zKVYAx5axW83sTn378PbzACSI3vu/z9hAChnQBBlEWy8UdJzPX6Yw1f5iDkwZ6UZPk2zK1ttUxQd+4NOHjzSdm6I2TWrBKFGOpJFqXhvRZQyu2a/0lbx50YEMPt7ST00PKEoB8r4Zk9CaNgwvqg/nmP5YQsgO0zTS1nFcJgMNI4xY4G5EhQDpAxP0CJaO7TgOKF8YLZkiq2Pp5UCFLR5Ncp1wIVNkAmDJFW06FSvY/nuPCJA7+cxMVydhg9gmHE426JUQYbrcoOYUitE77mCxdMjO1HP2XangsWRnWi4zNbWeoJ+pf+jOGr+KSFU79dlO8bq5P2QAk7EzTX5isP3lVvOHeGpsEVEtovZHKvcyFxZhi4VKUhd9h+hkv74e0Xr4NBcowl1WjO7fit3W11v1rmdwg5aXtdF8k0GVUepcj320eXuGYsN/emR8RrG/jLW4yQx6Xhl6EuKydmzYaKTRw9rkySaCo97BqdvS59PNgq0bccThZ8Y3RRxMrNrd/Gy7cHQctrMf4/vZJpaxtaNz6dQ1BKsZmE+N7aWpaHXIdmVGhNQje09vdLu5LUkVZ4X41k5cWAJPirZ/fXwfXbO7T7wlz+t0wi/0j0GYAxH1kAIgRFV/57HQbRvPp0l8bdM5uzTXK3ILXazTWXwU+tyAEnfS3ZlSjC9Np5fv3+hVBiYvxlZeBNvYbwbaT5NULUWKYS3HqClWrh3KFe1w7M/18te9eVqYHT7EsEYXg5kOxjViNoItDPnoxM7CR1vxY3hOaLN61axHfnVOQr2cplizBTzYRyhinhOhuINdhkw/MkD2n+KKIEYKTJWB6e5t20HRhB4mf2nuK/HFn4ZpWRCmmtxFnjO3dUxW781kBwS5k7aTpjaBoQy+Cr5rkuY3clE58TlKW6x1rqt2bNAFcAM6bn4ToTGCNBZey42WEvuUw64zW31/W/ipqLLyI5x/Y1Xnv+mtzHWFLtlL8f5NtQBv258dtIaXTuXE0ZIlGHhCUVhz4Db6Z1nnnnXwrzd+Y8EcYnsgnzEKfPKCvp2CnzZsry3m+fRAVIzaN43A4FZueH2URR79fwNW3e8nGw7elSEaEdeJZ7ws64owvxJZybRC9V6+qO3p55USWKqQsxcuH9w8r0ON7WcW9OJs05SQZ2sXw/CTee9yGTRArTcBD1fLir4pX17E1rcJaKcKsRTPMVbnEFh5bjKAcEoX805HvV2YFymtTc5phTl2kKwiM9V574eoZAL1svrg7yAjUXXwo9G6b/oblwZ4iUno+d5FRAUp6Df1G4ei5TM9XHzrVIhW7+tW9IN9gcB5ntmWwV2Yf5hGlVjxIO6UrereKjzOnkShEogT51woMoTXHSOKzoEMMUeoKqsEA9NhTlFhmhmAA/tf+0rMrKlNNoXxMSh5XW7wrUkFzKAACYtqajgNrkqa5d6N31rVr1FcOzlEd+0leLq2Ff09TL11h30HU75wUrhlvf6XjmGGiE3UxKy1H5jKd/PAKgmRmC6ZYNBIIPVZV7hW1A65v8/PLhinMegn3UFpE6le321loxIf63rXRoCna96ijqCIx1b2SVnAlUwbR16AvJ790zotFni7eLfp0UbFiF8vkRq9CSO5utBCatsHgeWaNMTM6m2EfYMIFSew0152SggFF/+NA/Siym8uP85Cg4XioPPVwKZgBo+uIxSrHvVH0k4YFSn5dAFFfk/dglNt/Ss12fEABVD55u1CHiK9YKYS+GUB/XSwL4HDIc/bK1ER6h1OqUlYso9zkG4xuQpte2vpYLL07cfrfWcEIQkGYc50Bu3aIGTwrC4yxmVN1wex+sNnMww0V4BNFPvhsSyBqzoqPmXRUWVpXZvRLBaaq0Od5WDE4Ks7P0LQXfYZQ7mznzbVS9BE+uboaOOfunnmskGr7QAtngerN9X8TEgxSWL7pF0eOoy2fucMaPAtTANO35iPQOrEntPEYTx+ePMdFk7h5OaVRzU+6XcmcTHS89CcP7PdjiI/Gcet+IWS6qioig44KD+iXlFII5VXR4HG0GN6LLhGBtnXvQFuLK934iXul5Q9rO4tIiqXdiMwWgOEzUrumbTWKrkIT4IFT1kywZ4ZYD6TdgnxN8QbLXpMrCu2i/0O61nCvR2Qjo4U2bLQIwJV8Y53QzZJnoa3bNz8oFu81c3oJVJcPjVc5moAZ2FxSZd6/9ZH3gV1m9rChua4TWIqYeYig+GNT2lcX07hAWeU2lduI+Div2Srcv668KauCkfGXot7myIFY1bk34J4c6/0OL1rQfoYzSk8BrJIxlRkkUIMJwDxKwut/w+2STfb09Ev5okQicggjoAzmnOUmc3j8fw4Bb1IWWbz1q/+Ctw8FWfcN5/u0IKiyLOh13OILXr1fwQZMEHLXVzC7+vzRe/srfYWDk/oNfeSO1T2VEv6Kj59GXIpt08n9X/i4YoB+JMFLit6wVEwsGfh6x0XGugmx0R1AW+P3XUnW1BLEz3W3VXJCB2ZXKTgQht9DBbqpttTbJ4UcNuxis66ouREgTf8rGsbBk3GRrJlfcR1TlDcp9jqMa0HG1VKCaZ0L+Nlc56N9oPVE7LwKuBmWTRpyXGPGBhvHdhpVr55BrL/VFMrF8j7sYh3uPVfBaRw3AbdD+PoUjsh/I9e7QIFqhM4Bn/Fy/Fuz8SCfD8x8iHcKxl8fN/B0YuU95iw2yHqHeEeYGuI4X/g9WpYwD80u6bPWj4fCn+FuxyLMpg/vSjbz35aCs+T/qZksqxkjDsWa3eL1h4SpcVpTEuasUU3YgqwFlHLLejjzGLn2/rc4MPI2oZW0kqYosxFyQasf186xDwIHhZkD4YZ3fFm1mLmHjeb56E3j/Gt//C9PTlqvEhMs+4+BUJ5nlkFO0qmX2pzXgC2V4yd/zrlwAVhcOZK1vzV3nQz1iy+/hx48W2t3gHqtcTgfFizq9pgSDTB8oONvY0RfbGOsThih5+hzbWZIpHZJ6r3AzxSGcMsw28kHompdg33U2b9+bliAasAVN4V3/sgbpunIk7qMUKy4Amn7pV09VeANphT8wgwIPwhOJrW0xOZ+bC7sl/Obsnw9VZVKky3F9DUUqw5UhoDzNzc87NZOLpVeuQuf/bP+OIwz1JT+56P5xujdh10N7arMgVVHaQbwfItbRK124bOMsDkGg5Zly/DlVS2U9a+TAdLoTHdDq3tYTgHs9k3tCHxLBBa0Oj1/57tddhjca6GQaZhMEl9cEbz8MAc743GFHLdWAgbPKeb8t0g2S9fvF1lmIXMAhSQIkxXqFPZP1UTYxqfDjHi6RbI6pRvYdwnJgca53d/tZb5NbWbqBVumqWDt1HezFKAV/IlWuh5E2Yylcbfib9nO0hudiSe+QDDTY+IUKbZHbHNEGPL7g1Red9iIIwMgvrXU//n4hfu+opUskHERd/5VNCVd/wyXsjPjIhCk17LyKZPpk34fk95ifPd6TQH4yTs2q1mxueCrSOVVQ2xXoo6g+qHu3KP9e+xnlehxyzoN6DUVdK0tyAo7ez9D8ryoDWYCQORCjF+Ij41yWUWfPvlK/WgiF0sBvRE4IJncZ5vltI3vBNtKjIujK8Y5su3/s3i0msagtUYlywrCPEq5HisP/X4BN/zJF8u05ssGx9naA9f/Lov/y0lhn3yJaWkAXUhWc30CjpVNINDfG7/+gVm0Q+f8c/9cpM1rJzT6Fr/tQ3fFUqMus0+1A4W7nMXOsTfx08qTIFA0xPCYhhdBk/XjdmamMizMTX63gRk4V/Ijon+Ztry6Imnj3wvw4HnurbccUWRqXFJqFuMhX8LZ5b8OQ6eHvfljERSKjqduIXwCtOcq49P7rDj3jfmqm5M1TsYOPscRzWktkNN5B+f9vKJYZd70G0JHKVglSBG0WFa4hrIlLKqMvmkVpq21nNaJ2Tais+dbAjmWoqASC4Resl8jnrViLe8fq0/3CxLgv59PQAfey6Vy3aE1uA0zd3Bo8Zd+VTLbsCY1oFauowSDDCOAtSBGaUH/rH4dHgMeURoXVEoUYEoGsRfv04iS5DGd9QCKVk4FO0QG2GT66HGklU6inttViQj6+7gqCDz9OtCxPCJC9JUYCohlm6DiCFtoHf8qD54tWuTXHrl4miuoielzYGlZl9U9gUylaEcv6ba6vmMk14D9vQB2Pml/yXc16c9cGDevDMjRM9jULeVSxGbxBb14kMUj+HXLB0ur9162y1cigzFp9nUedo/5m7ZNizBn8tnjW+ZECpwt+RwsSMvHgED0UbdDiFpZFqi8wSWwtH1W0tFugKGMj9c8Asx0lj+hlxHrT+XLLE/curFWGCXv/Nz9L7CZUqNXg1Pl1TnHq3zm0XZOZzQZZxZP7AkNp0aKtH39wlf8jOM4DAqr6hQXpAuArIxa/w1XtKBfbrQbOdWuIOo0c1AZ1Ra3fw5qPMcveqlay00faV4fNfuPdyQIkv6zJLzIppYvkBM/0UNQdbTdpRujS5myeCx5VtcKeWB8iIWLA/ko+/HZ/6wPaKxhUw0ys+xdDeaJHTetW6ZTIA0G6JquH2wmsdN4T16vxro96I4VtZsSoazAHv8IiPMijFXyHRP4jbdcVhwUnHIGy8eLM/iT4SMcwHvMGoAIr/8fZa5trJYK50mz9gB0qACNYk5BgsEpHiTmu7FtaIMLE78I96oRla3tuyY9v1zBea26613knOn0lpFQJpSuz3UpDBqn/lMxdhVqDECkyJ2xIVEdB8nf7XB+qJKGXn9vFHLxip1mlzAP1iqQmuuObNSD+cOedrfyfwfdMVgEgGbBXPfg+NWBh/C/LkfU0wl7DUU2FXZR3UUMzj+4fFT0Gv0SFEUtNHdrc/6vAfaamyzLJnv389eC02wLPrMvWV2KRyrdQXyOBnZZqdbD1yF1cUbQeB46S2KdDPy6tDXG7H2qV8MkLQssaFQQ9VWoeJ2yEc+GNXABRjb5FfKqVlZKc27IusCnuotBV/ytJJugQA9z+dBfbHp7zjrIm75Wuy2YwnugWzHcRbSvO1ZffnfVl+fTDmixZm4drlkgP9u/+HfS0ACn9/noXYN29JLYu//mbxSDWKXzGHsMh7SAVz6oigmiw40EE4z2JuifJAn66mpg9rN+gF7gLdouhuJ7BpA/8wespuePC7IXNFckx0DZXy7TC6fPwC/+2+MJY0SKu5X4jIpKI/Hm5bFVP6PEmVbrFi9Z9TiIxdpvhTfJ1RgZg0iSlHSvD314u7erVq5IJyNtZ3Ol1y5wdnnNxvFraHOF96BWhP0KrcAHm3SAOK0fMACEEI/e9kmkgcu95b+8OjPHIFhDzEGvuKIttbu6v/S+i0Zj1IdD52gli8M7pYHi2KenclWSlMBVFKwseFVKLKAPHpLHx9nAByq76YTPHD9yCxbevrD6I1+vSLHfe68B20uY9HuvwxRcEJFmWO/jmBcS/EkNRT1zr0/feKikj9aDbSnfAnnUQYIdwh68P6QyXfEX40Csot5TMZWBY4PPnH4VqvQnRkp7ojKtZhjMqlIue2ZwOf5QOegiUqZbr4frwpoh023XzgEq/G3q4eyEqedaEnx5XEvIiztYUkJP9WAxOC2Q3iyw50UvQQpmt6PYltMpFMsig068PCH7VEZJO9pQtzaiEISHvFElUkQzS6Mj5d25PgsHLAuy0683BFOlpEl4FtLqy4tJHsYQYXtyDoBZVWwP6rOZ3r2ENCI0iZC8fo6WA+W3SGFzhEdZBu9E+lMPt0mV2wpVNRA7UYq20Rd/dA92E8RDcs4IpAJ0cPlbXzpk1PQ95WLqyCc68Q8f2OY3O210ovVrHN+Avbk1wMvppMzw9yHnFp53ByPOsZC7qrmJripHWwq7uXOGKTlDMWsE0miKS+OOl5eC4XX9gZYErqpgAvTqpqo2TpUPSdwcxhEzruLne7ZEb01nbK1PH1CEm35/WP9XC3WCSt1TEi9F2wnI7iz1e/Lq0k5g8rcaTdirt3xlerej0At1z6RZZsX38EFvsqkpivNh+zYlBm6xy1NBMr6jmXLQa0jHL6z3SALR4VgsCKKE3bZ8n6XDpL02qRyz7gLieF+TN+zSvwlmHlpNWhry/AdKzOS9ui7CO0fPHvtA0HNm7Gg75vGLoDgqrqgyKVeQOVIAHG+HRvkoSa9UIX6ftj7nwGsWKn3cGtmPcjyHsZKhUDSgp2B45wA/YHHPOKZP8l/3vwjlw/deAirXSlNl+lrRYvle4k5vZ3QcJZgfGV6OqCVNj37pjxCS8zjPGgRRE48lRpAQg6hhvqasrah5rD1PwnqBMjk5wpAHzsyxwhRYSBp/s78vWuL7kkqGu21+SXBACnaZj+ERNN0oe7IRyf/cAiCO7BzPDFVeKUoP+VCXZYvZY8jPIqRSMWJnmrwggneNsBB47mjsmf9a6O7sXLzQk7tZlN3p99/alDtHlzHxf9xtDySbpRXz+nN0cD40I31hLc4Xkw4zrHpBe8YLEh2YmNUyyYb2UCzXg8ZM1Rd7ZDqhO1eUFRH7vSHP+zr5VLL4bd/si2NsvP3ZXT1fI/xcBtwef9pfW3FqzmBJP78F8haKvTOgWO1+5aSNk6BApJBImXootM7M/Y3vNBmtldS81zUJAaBqBhcpmBy2LX5Zkzf7EFT6Np2FgJG+EMVWb4f/ReglXBMuOYU2gfJaWCkxSHlA6106x2ivf7SVyuCiCIgIvjdhnndIeP/WVeJyhnsZKcD+Dk2Qs1Ik4yDe+QLdv3lA4OKbXV+iBJvt5RdwLyPN9PXf6x9UlZjVixolLIh2HfrgD5mgCx9Z3q/1qcwdIdrODFZFU+/zQJNf7Cvx6X6YnVfkSa5zuMLvilNXjw9Txs8V3zkh9YA41b1zMh1VG8zpZbQ+t9iW6iCYV7ghN98RgZumdsTEDcGCsJJun0IzK0HzM0SatCYgCH3W7WXmcoVcbQTH22ozgI9vGj5xaZPLLjotkBc0RCm9nR+IxmRH47rlzs5QhXV0kgPpJoncJzwZ35ixXmJO8wUaiEZjib9ZQvRXjzCECdAdv0NMOz4sXNXrmJrs5mBGblBof7HQIm7u5TixPwiMH422I86vArkOEMOLyIU0Of1HkOJ6Ci7QfuX17c5/4mW70yQ6vp6w3rvoe/qOpD5YjVPmdTxZJIY41F7HFuyCpoTzCEQBgVEJyy1Mr+FAb5VGTbMziFBHCVdMO8mVX0HTzbvgumN5yT6FDgeqlpxX9r/Fy9mVQIZceNfn+XPnONqlQ5r2W8y6OPggbyv7M18Qs8WaN2VRDDW6h6slW8zGJJ0slca+XpOdaV5P/S5cCP5V9rxYx3i+DdrvFkBarJBqrwhzUvN6QU7QjmRcZ9vKi6tJKHLkou2G3SVzU1SaXCWiwSixIbILSjU8iJ7O4GQps073WvqDAq6PDAAOr3t8X47tIYJmf1HfAMi8Njab0+3CmxYC99Rd1EuXc8hHeeQTRYy0+o8K1mbu82vUpGbrmqEaBOnTKmmkWf2tn8VdSA0XKDKbfhHH+U92I4T5usGNJlvtfCJj3bxiwmEvxT+AiWZ/AbEWD90qMXslOQYSRcG6y+Upx9CUPc7mJvgjxPnn5jm36g9hx+ngVnvwc/YULGd/aTvkknkFo6SiW4IcY254xo7Ntxf8qi/hIioJaIjJ8xQ2I+VKzrNOTqol+d6/2G0Npu/pxUlUwfVsrh9oCbeVgh3a15r7Riz08mHa4cq2BVaSv7x99ce4XWDZhkvVtAcKyfKdrzBrlZBj5SbUacnP/600BViN+q5LjqlQNKZU8pdIvOuWcqtBO4O28a4P/5dp8feKVNfhURO2eUjUXgvg1HAQzAiK8PXhde7NtOts8knRfARxb5uxyVWt9qfYi5gYjUMfPxznMaC8u1wEcPO7ZeO85OCE5/mOljXy83zc7qk4rlo+4N+c5UcCvAPGFJEYBgVTRTg3l57b08L/fhtzGDaDLWlyPTbNppvH69v7rOMRYCjDRPSlJ1sHDTOK1E5RHjpN1856Ylz7oob8tKmHnG/3DbQ9cr6M1H9aVzi0zQfhg5Hg+pK/3KhjkgkX+8It8W0za8WbgSUQTFeD1Jm/Ju5IitcXrgQFNDyXED1p//By2q7+b5iCU79CPKmVjPkhIeveLVYICsXJNTtUwVv3OIJPILpTssPBicn0qUgVnnqScoQVeUEONggqh5WPhm7AiZRJdtTzYzjmS+WlhiIT96EYauledOb34eCl9LDf7KgWyDv52ZW1qw8Yt7tzp3zzFS6WbmvUuihUzwvDSz0HXMFvLg39vCgkSWdJ6iAQ5/lShobmwh6p5vAmfyFBekIaFmVGQT5TnKoAP/2vbNxe56D7f85HFzDgQovkz8tFtd4EFKFpCB5m7z+Hl6YT6p187RE8aEckjRS9aO/oXui+5GFJygJR4QUhAUY2R44wpYT8HSl0dUS+kxWdxBPqIE4ASEJryLPK4B9bfsnwerJa12IVlexz8bRlWX/MWJSq8diMZrMpeY6PxKmvEi5ct4rXCkwpEEjxkVa8dUblt06aw6vbzB8lSEewC8Dq2Xc9x+VYdQeiQeOmwpRFO1zzLaRBlPWN1XcpLL6q3IXdmSvfFzIVfSm5R9gBBcSkp1qD30C+fnL5+phIiW5+5v3n3v49XSFsItFK7gtPukCz7l36c5X3FtGVaZx/dQv9EisfGgQSTdGCZ8cF7CHuTy5hbTcD2pM9rSMZZ0VUNCfDJziiz5QMyj4saFjMBMvX9CLi4hxmp+DLWHf24wsz8O9wvi78uTMdRW3tW2hX7M4TWFGiqNYVdiS5KdNELGPgl6hJZgI0zObKCSEgi8fBKCEE5E9Dx1YPTHNQgLwuvNp6lKlgEV6uXs+YVq+6L48qXw+ryQqm/VZIgl+LVKTmUGZf7mHIyDO9q+bMZoEH9Y2itLCFZ9Tce9r6XMHu/uHTpD64+r9nmlGi/rsZZFUvGb/oMPW3vw4vQaAbpegi+yEoXxUT6DK6TGBfNlXAEVAFEcGQB/571RvzDY6p8UxRhV0ygsS26vUumCpAbaA8VCEdsfFPeeCytPjtYSsFSW0/IVl5U4Ps2DXa0YrTB6hTy+MAkKWNgxUSWqpR0gD0ebKR1mnNZZyVR/u5aEOK9+45MN2MlZAq81cGJtXAd4CEiuGZ+Hevo9kXAgJjZiNgj3Y8Xa2wvBMrvpQr9csRjDj64r6lnc+nGrhe9SRj2Oa0/3USR7oU4MrNClH60WfmdnvGvSi41Mjntmq97Bd/oOuOzRrpv4K0xFlfyY+ltFo6DuHZqNxL0aHGf6MnlECe/I5a3NerBriDmK1Q+Hbis0KXux+ON906RxQ0NLiLGGxk4cQhXF3s4t1ZE432g1S3g7nKvmMQRzpu+vtN2/Jnf9HUhCelt8ocBD9qyiLLHiRBwmugGxHg51jYDOMQhsIcUI/Fc65/LOX01xV1dFvgdaoiQ+PjWzuYjLhoYdW/Yp20z+CplRTNTBs6rfcXoHXLBsxF8OQhFFQYW+soOZA1ctzvmTfo8AfqOfYbrH6Sj3spqwkdlCdxejve5R1C+m2xJZxGBysBbGaW5QNlEZYctevF8rCtgrl3ZxI1OBHX0kzNZsmmLCwtlSvMLFjrCq6fxc87iNEoO40T9sM/qdYAYqSGKg4b24XeSpoCznxq2homX9/CjKkouu8Xrm0liH8q7Zdr6CFweaW8v9cCB1izoa0KLw+AeU6+cF3PV6VKu+Yi4UHieljgH/gizu0uVgjy9M7FXsXteuw0N+OyqlviX8b9ZGQG59Kn6pziU9Odo2f1S3u91C36ZAvcJZQ6+K/7AbT3Pdoa/599DEJ4ahC2ZawvXIDYUT4BqDfJVjzggHlfQZ8oWvKqqKhh++R3dTp5Q81WqM8JkzI+ej88s73OvTzLTV5GUkpnY8a4RpK8z1eIbi869+HPchqODb5CK0NQVO81LxIS6iyf+w1CchzvbJ5lISnK7qpEvxRvgfx35RyqXWC/Pan8m1xNTeQ/axyPPjVNjyAVoTsPAcjfYQ1W7tk0uCa4TJmqik5MskxKJ+LoxD3TppumJ4+eZNk8jz9XDJgyErRkMn/mJfgu5IAtOA7iSKyk2TrPeN7AM3ua2AV+fA0CxTl6OIuDVXNSr22FMZa4AlLKarEKVj0Q3uyOvgwcI//IN1ZR6EGzM2nJ7tjCC+NmqzD4TdT3bzMR+cIPCX0DyyL+0iVWPcQG3GPU2La8+qgJfrRW33pkgAa7xeieFQwNeNBXBuuZ/rExql5ZaCuq+sAuLSJNeRS69Tt54jIZqn6TKFRVXLWnZWqwvEUMEh6iKYsJs0ievkJqUHJ4WdVfGBaHxDbp0OdHMkFmE74UTUzQSDo0HGp56XbwprDTPuplKzkltPwYMKswm5NiD9KEKIxkhTZn89jCmM1RzFFx4abHRj5zEvGrHmfs2NBNGWhgIgIPVMVuKDtgrSKTrhgzwYnfCRiMmaLsPQh8ZCzc+flrjj7VbGoZCNBXMSLhmpicm/m5wJA/UY5It73elQp/exWaJuzejj3yEujrSPFGbLyoHm0X7VGrofiohn5QWkUwRrWlxlaKnTTtYFKNmX22dyCPiMqdvoL0Sz+jcKuIVFyu+F5Udb37UhlzgY3utxWPZ53RlzPLfPrlOJfIjFhjJ32a9xx2WL5HgZ5ElLejbWDLTKAMGH2nhYUIKHs7WvbJzG3nCMeou4b+QiefMl4k9NH46PFaKllLGdpdpPgZ2zMfAIDPW4fBjdBQjhYqkT+qcljyG7K2AQSzD5tmmeA3bvyrkLUbhaSA7Sgvx42AnCl8UhZQiXHkiUeWZo0YcQWOWS7S34LSzJbGizS02OVGTeiyP8zJF/D4SFuzOoadhc5RrbD6SEPEgOmCEziDDg48TupQb+hxPtCvDgEZ0WOCjWa+rANG6FHotRUDOL+yrKNtIJ8BCWm3C5K1ADE1mlC8fWj8/Qqi8a+l6mA6i5Nzp2eQAccLLdZQ3oZlvVEtdMogPLuZ1Ui1MFfdEtO1J2NFz8ttcTfGWakoQ84DBBL9DOOQL2cmTFZLjagPQqSEP2Z5xxYFL+OrTbDqFSJwL166RWXXUNYHEMWZbCeQaj97szlg3m7JBX4lrXbaSG/r7MRBzZtVkbW0oIcHLNX4KkefJZHJPCmSQjJ13tqdxpU7HMCxQQP5Bk4bdkb+27WFsu+soz13df2lb6TKOySVdX6HOtVeFOnaPu5RrE0dFKiJ+0B1Hcz+wVm7wzKOBUVXGt9ujjz1yCibkD9cbPrFLQ4wzwRWSQdp+xROgJ1ZRM/MaAocJiRMPHNzid4oLcTESJaa07+adCnjTYfo1CbmcDXwS3kr7l6mxcsGszn4DD/Fqpg+nOnXMexa8PCmMLj321UXXgPN+yiWcMq3wgpAbfB5+IwlN/+i4/C/QkJseJdlpUmp9UMyLY8sFyUQMm5O6unC77Y/Me9ZI2DmFWmhVicb7WZIXGXkriLZONyypIMjh9SqblzPNhRVaASiDQARAd8lzj/f8eLZJlLmlkd9xlbP8ui2tQY3ANoDWQ0laVcxSUWKGrmxu2TgQBDMoNDn5+QV7JSm8CdipZolY8IZuhbtl+4S11xLG7A40HHnIjS9Hq7AGvn104Tx4DJ9OtBI/5Ktzkb/T5JJqHyffw2qIewPxwHqVlMoBbMk6i/aBd9xhhxvbiXDLCaL7YRnP7pZrNMXOae15940DnYitwsyb+5neDCAhWINgHHpN2sctr+kEmOEOU0RPJbo5iIBx85+F02iKqE88SE8VW2ZMPvXVwlLvHZHpnUGlSdpa/+e1mKPjJt3bqCQYIZ2hbNucIOpsCY0j0g+JXAu+ziRD0TqiZtk86k/Hto54vbS5E5K1o2tUDZa0gyrfAEj1oxBs89MvwbK1SiWS9Bod47aEcIzM0jmfx2bw/gin7FytPvmd/hOUliq/b4QbNbmSYERfhnf6HWjmaVS1j0SsdZEdZjMF2ib7fjvmcvph4FCeeH3809wyKFb8PIftG93zycuLJVcpHlB8X0GEnEFMjcczDXDasJH+Lx7Q664zdcwhkRGva50pS7NTR/AbPsTshUTDEAzigC21Qxk0yJPfdOaff27zqrB5Xjmxe+vOwyKbOYWLlazvb/iducseliEQin1RAxFUp9fIJoO7m/j/vxHfXpEmSrthVO4ac3vNI1kr1xkmiDRfbyt6WJkNWzlyj6yl3mp6Pqg74YaJGnQn6lJS29t7c1FJkLJC1pze6tb0toseE+vUwftYOlAz8Vb21OWNwJkRqRT/nUdLBOjrmf6Kp5N3WcuwIu9UNjtApPkfk3U5FviXP0zixDuiQOnE0OHdm41AX9RYxs7190ZYqXrODH+L1V7VOnq4BicbII9sG2aWD6RCkW9LUFRUTYKj+6pGDDNYd2aVCIp6D7D3NPW/D6Pd2kn9I3MbbazIJ2SLAlRckhHOMclWxku3qpXYv03pqE8CVmboXsHar1iKRrggCwbVmvG1+nC8qZqmY1PYSUrUp3Zu70n7aZy95RTEFqj4j/E6rBBgU6QDhw1tY15p14DdZdbPJodoIjUzSiTLCEzK1DhtzrjbqARdbvcssuzLd1dmSCPFBGxuhirPn9JhBUDbI3ORiiSAx0bp6QmLDGFx8Abo6sKoJ9uKrXOhLG0Kxd4niePY+gR2N7CvfGn+dJT3u15JxOzTEFVw2viBfzZ0cSgAwHmjzthDncCgCR5cGlRduNzdyf/R6qQtnkkD0jf4yw4A5RwpmQNLuyJQuvA9MODjCe4jnrWrbtJ47tL89YVAH5X1cfAFuXPiR9HCzOooeMRXSRtlEQUwlGE82SCkeYDx74Oq08WF7PVS5ZjarWvrnyfOrDfFahBecYjhaKRNQKmUsBgVTh5VOLWz6NCzWL7RWm7oRH7dUtWrh9MDzGE5PYckfOszqOoZQ7qzLZ9rf9gmbcRhD6KBpCgi2tR/krqIwGZQFjvAvUc6fmxsNp34rzrLaVEAB3c6k2zmiB8a0jUbVFUFmsXm1wzgvfgKMzjHuS8vaT31N+MAJqFxhYca85CFNJN8Z905txclIHdvDefwmjwHOakO+JxhLQFeLmoXFQDFgqFfBhY4JKTPnJCdFE6iiID6KnNQkL3LuiXESCGa0vtEFN6I4tdPt053YlX6pgUe154ao71WRrpQqegFkBE1Da5CvmBIXI0LArV0TP+BKuDpQt8F3LERKicW6ojD6RpNYM3FsVPtbTCcuzreNiqQ/ijYiTRjxWSpVMZClE9t6Db5aNpwdbeaTPdKUmjLLB2MSHEy7hcnHYk4fDNJJRarb/pbCd27oLpn8o28wPjBga8OMj+wzx675k9x5DZWWlhEUKWEk4MiX1YNskrAwTZdkJWYYcomRyHBWnZ+flZNSAHXY243vC9vgy6UND+HDaxszNFEWMuiwTV5dOjl4nD9xreLShy/eDsNXE3TiihfoTrE1lVdki/y4xxvKkHExLOeDiVbLLVV35HY8RtjO90w7xQEgq1WXoxu3A274o2lEevK2dx0OmtE57tpptR5ZryaS1V5m+Cxe6XEnCGrFI+m4hlALmRlKlCQa+GpF6y8on0UxH2QktPY2ww5bG5qZMD6Uw7Pxgzc7qv+DKKy2l9zaJtvYPE4zLxVAtPxFFhzLviM2k6cNRFsIsyullK2ebkMnZ2clPjzkZ90W6sjRwEkWRAanIs5YInZXz7/GDPxhu+yH4MYzcyowA4LjNw5KAKVhUOp2Yh7nQ10o+zAU+ibyrIOIpYngEvu2sm4X1luhc+X9Kwe90CIxKtj7bHDEMuXlqISFIe8Up7O4l9THbU9wrQEV2ZpBOMA2FvLNxjvWWt9M8hamUZrM93/GITCXFyP17vV6Ufo/zf4bMgp7EGwlBF67fTjz63GkdJ7dcLezeTPiZ5VP6fKcEQQVoVWVQG9sMFTdP2uqjhVPanfHDGFDnmRNsY1jlG7eSEVNHKOO7D1o62rGNsXxfY538RzdL62rnMFR/Kpu8fu/mqoLvLxHDcSiGtrBSAHAlYy4Ac3cpuGX/0RckgyzlHNbPN1P4j8448DDPgdQruhrR3CdBSJoIfU5Z59EGUcXXWt8aEwxUe8SxjZkBfUGCWIUVyc07Yc+H7SJgBOlc2+48ZdM7luTDobuxn9/ybsSbHKnE1LvKMbfnDmYRkWEro4u2pptUPoOnWrnuC5sDhTt/FJL6U+C0OlOCu2RgQAwJhTcRW6x9qng6jA8zTcrm4gNLZPlj8+EZb3YZOSXW7pRjvP/kckZ6kR+SbMl6R0el+CYH2rJW9rRkMJHEQLyZLBor7nY6wX8i3VZRWOXRKRWL3wkUDvLO+GEF2cdkHWpESV4oFQeXI0HFaKyQwGxwZXjDq/6MYRmr7cbKFaPQvMe4o9FaBarzVTfM4t7ngdFqcPbgBjyHyFVvc0RVMwy1aqC0a8Pbule08hROZper/2Irm54nG1f5ppQaIM7gtaDC5ttREsNtiagVNbKNJgrSRbHAXE38KT2D6B8tktS0EXc4XubjCBDejPPs3WEqHkvYO3cysje8aha1+E3INQPkC0eWb+DvGoKf0fK/7UMQMgHnaoWHktpbjZO6SshHkNWUcbFo/f8ZnjHlfkb22JJkcWtVXngNV+4X8GneY1G2RQXxT+TLbu39ImjGudC5Z987pKLoJqPH3X3U3RRE5OdDQiO0DYIg1O2tmE03siVcWktRAeeEUtsWsYcLoAay1qgL7Udz0kNXZx/Sd1I10LuJIZue3XcFSeGH/SWOhk9zLeHcZnHFdVJVVeE/+Api+FVWiclLMv6s2v9ZMcUGAg4zBHFGZz/5eo/9N5ocgFNYb0C20yItkMifN/Yu8r8JrSLUshKgwK7J49u2TZoYLrADwzon5vde6k4VWQBlU1iSIsXnv7z79TrocD5BcuIrAeWUM7W68vUMhtdgFTszqO7nGcQQ8NPJJC4OD0lSGkDqMQbhmjTyoYCmO7farZecqk/eP9PwhDvFQZtLXrlFjn2GvcdbcWaGMm41Zu+JmyGUs73eB46w/96PjjdWboyyb1sioXJoXyoPfv7jNcHXjAi3r0ypndwM+ZZY2x5QCEpD8K+O3rEhmQeVsWQ30U5upvYc8jOaUw3hVY5rHfjGR2cHFf7V9ryNsbKgLn3ONkXF7jkhhtttxx/BobtFId6hA8ciJ/YWtFyFqXhmyfwl/KYcv84d0ayq/wW+8CeT5c/NZA1o/O7e8a4ZiuKjR5lI7hagANWWtn4+ukiji5p0sZ3TuOvxCfKAA5huYrtH8qxjROSVRCFhBtohfNErxx/4paS9mOTVOtbhAMeQIQazNHzzyeSsJleQRif3ygixJmsP/dNO9MGDXysC18swBbGYfPflXlygdP3RHrqiZHBEg1mJotyTuBudQu40BxJCgZP4EEAjx+bzlWRqd4zbTXQsjrIeCREwmjHVlpzaiq15e5FLSR/S5aBn1V2IsSK9bMIFrXlPNAWjY9u2MhZqAEklVxXCjwRAgM00G04lIBU/zvkVczStZS5tMvCO/sYLLF4qS8MHZIyoM+/YM9hlZdf2WoGCT7n9oTP5gJ6uJoJDJikyE5SNnaiLOkaj3d/wvHAiz8LGXDiDerY+1KGEqJF13suAMfWDZLWUu/Rc3KZO4nzR32lNopydjahS1/F30aGCLxFzlDB7jylJfkXhupnFu61WiNceKSyzAakfJHP72kcaBXxUrAnwLvFPhs1BaWmjD/3bd4bvgx23q/+zBG7UufK70qQLQM0xA8e43dt8r4jDKhkUssJwIf9nQjvG+ywM6xk3SrwKpdkEErOAeiW0+9Oz6HrKPjLUB83Q4XDIfph9d0zYv0Oph2umyz5Rj1olVKlaR3ZYEbBz9tiEW/Rw3Wwxc1FLHaTsW/E2NkxO36EeoJc8wVQIRS+fLqevh6UIDy5HdvCYy9x8CHKJrVCBVoLRzu6gAL0mvci/y+pCOnQeuMZO/G9vZEIbkXPv/xtrE3ITA14vOebkcucjIkmxReLkfvC3MTRCkc1q7QLPRFC64/hXWKSbOb7su3jFiWpKlpadA7hcI63XsT39Shhonuo1MrYsH9E2sxzN5UVWKs34UazanQYz0aRZ7KyKftCsYMV/+pidi5HSFGUj9nrp44TB8bS9B1MLCO9TM46w5u8TUjCXa1Md+UllaSUP1xIfSY33F/zVBA+IH5IfkyvPx3YgR+WxZ9srxWn0F8XpA8wqurqRzLDSNP8vVOHrQV26T6hFIF/MhlWHPMhIK/2p4LfPzFbTOzEy99M4lXqM2w2cQgN+4qrkyBk4MPJdM57ubVtAliTdqPbTO1NlenCBb11B53dMGewiLx2kyFTgToJSuPJKWegYTvuYgtgb4z8ypWS1pqJzY0bmrY8UAAmSXhy1WBG2H3uT4Ce9lCx68wfyGL+CBNWVWsFGJNgE/b3syBpPK3yBZ17aag/CMWGTqa/LvOqQjcy31Zq0JBf8FqyX42pWWzwEdJxXhbh7w6DVMxyQX3X0tvZwpLwFxlThuq0fMIT4tQF8UTJ1zO7RUXdXApi2e4v547Qz7CMsptOEJKBQ5s0Vtp9yC1e1c8YiroKwe8LaKbBTwpBEaIqPZcewrWcEQB8BZanExsnIkeKJSX9cF8dd/OI7pPCWJJXcYYYJDJPeJfdfViNlTXTva+6QJom1XGAUYL1184v7kXqWW/zA7D+mWYKLd7aftMm8tGhJBzDVhOhffOh2H997SUJbeH9jxNb4l90+kFbaKjWxvDnYlvTAfcM+K/VuPnKiUvVfWRel17yZaDlS8iNY69GlAYwzC+uCuqVXpYBe2i3V+7IenoJkcVHnrbzxdTb6MM8wN8ibeDvFhNFsynmdMzP01nRgJKM8OrxV8lpmujaAtQnUMyvOuWxCEpdMf3G9KGoovspDkuUbHrtK7LgHcou7P1iGD++rD/R5SK43tNvKPQKLuC83GxSFGDp9gVuoxCwsxQpsD32iJtN5H4a9LobHQ6X8o7fYyCBXu+vqzb/0jgSSoBRvWVtiStDGn7fSXmjn+ubylm8GpDIUAGlSpC9hze/5JXVyKxnbkU6wOuJ86dHXesxahi9g7QfgC0Z4U2IzZXWWgKkyKX0dmux5VAgx5NnRTd9CiBDklwKCWS5mLIe2mp5636W+/V+rQpljNGisKmqlJ63GXCQOFdtdgIUNDxnVM99jgJ/uZY62gDpjdUPuMYiRX3G/moKGIQR0JbXwzcRDY/FxB6HAmVL2yRdywsnSglMqi6PQIL5JYQBeOZwbrC1yp+HFa15ti0dBI8+Id0HrveOQbH4blq2aq0NBLv39Uxer+pJi9BW3CmSGZ8jioEZcn0LzaXGbiRVnhnWjSjkr/nsVurMsE9qG8OlS01QdV/ni7vQaZGSXN5QcQHKYNMEPWLOO0dnPrrsHHCr3g3RXVlp0QGyP6Yc8+Z7+hEif+7RXNhjmtHdrXMI38tPkODJk8kxzyLCMGCrG/EBjAK/xazi87/qxxC8nmC2gA5KVxBBgOTty1YvPCqN/8rCiDOStt/sp2Eq+IUTXYUi8DMaAZlTh8dSmSBkFsc52894oGw9ZYYUp08sn4SbwIudfc7wZ+zsUO/WvUxhuiaKEjOarXy6NSPnImgNcpnvzwnOC2wROn6Epd1PvUml8XeabrFXfdq/Y8/H2dPTP22Qs9E8gttTDR+IpNodyDGqa96hkVBW5vu30FkzsvT8XlUTuhAfzMt2TwEUgvebTDx3eW+91F/ZSxhOD/agcKoPp/e0S5HjkGNTesR+ptviiFWOUBm21ufBjIlFroFIAGfP8YxcgKuF8R2mdsmTc2Wj1n6AjMSFoObkkjTp4I26rDADC/6baBBGDOOJO5YumRh+gOPyCciIBkHkYzvaz627iAp0I/wxi5fzbqtakUtMp1WCwCuQAY7NlAeE9kcCOmqC9anPcSWp2jf78iIexiQ7ZUpTXitKwGnEWYnhUtS80+EVc6segjQJi1Eov45rXPf49IpcnnQkTGB/+W4W4gS6gfc+iaf+gBHENKYwrxDqef7Vdnig2TrmaUcAv7wZnOXT6l1pwXuXM5W+EKa7S4EOX/lUjQEiUfRWky8LoC9ihzxmoi+RqTmEfxcXCGFi7UWOCe+O6O7JTcsShA+VMc4Iul1nMGLvJ/ajkNhgWqHlypoanYamt73T8UZ9jfLG/R4QO9EiclAci5dxHTgUsYRbfPJbZdlPlAUdXGPxIfpArgJStXdF1EFRI7M5TWR6AHg+zxzJgXai8BjVFlOxsT0Ce8Wtb37cm5ryZ0sb959qSXHNfP52Y5QmXC1vGr2QqZteL/O2ikxGVkNbruR94F+iEHm3SBFy5HidZFV1PXgiuUsb5qdfrXp/a7rV+WHJT/b04+fM7UAMj+r66rn/Iggk/yqRrgxfUgqe2g+ezSMN3jEjjwXdpcKDDyXClkHDpWewAlYb1hk0yDB6CPZj/SRoH1DBUDmUUmxoBVtHt1roKj/bd1XJgiy074ho7qVeutyzpRs/guSlJNn/k2G+919Qi7a7J1cu5LH9bqc86UCKG0Cyc9JGDpDZZVrDA1++RigiIquHUQ3uY1TGIfz01Rs/Dj2XAhkOIcIFcnwO82OsvjHt7N/R7MtRXMAcB/16GnikDp6eqXMp/3YOa9fpaonvOu0xUkZR2p2EW6eM+GEAYYHjca4NOfJNJMNmGlXnogGTbhcUx9/BiLdiA1uz54e2gyiIYpW5us2CMK+T+5Lne3mhocwLehd6SqoQXfnM3FOY5xeR1hfdmORkBVN9hkqV/k6UhrGERUeR9XuIi6sgB4RDcZMNBB6DfnQvP3c7ad3OZm6RUMzow82zsTzQ+Oe+S8111OmYJqZb/5mc6wjnbaMK0Z9wOB+xtoXND5D2HXJ1nihJQ0ynwXls48OkJelGZ1pflPM+olP//N5o1DCvBvFG70gnpSMjnawEfV6yGdUqmATE5aRzdI15JLlAfPZ2Si1yUNUt4ZEDkHDYEiGKUUD+rR2LzUpQAvWgXX0+e5B5M3fi/KKchHd7vlc0m5g2YvVypPv8aFPne2JpRiSgk2lxJjh47cFBPwlMUMxo1RrLRMKXgivzZQFEO9X+vv1TZ5QHRRxM6oVDhZXx5vDjRwm1QkM1KbQz+IO7NqC6R8IxQPFMcqLJHQGITPJZX77DdMFJ8/HEL3ZA1dvffRNnp0GkIjHMSBWK8i/GsB8Pf1YWNxFkuCBjEoolbfcL1TNcBMBMMLp7+4K6v2HrcjHOCpeMso/1T/aJYPYI8fSO8GlVz8E6XdZR7BUiwReTAiFxtosUwRrLNNcNVkzgE/1ZxlPfZR7+Go8+5+lESaNUNa58Z2hL9rUwFBtBW5DOgee+P3LGX9i43KXE0XEmZutmXlWCoC0TuGxaXPfBx/p/xvGYXng9DqBarYYyRqNk4CECrAUa+ZwyEI4s2C5RbvFGoiXdZ+JtDaoXcD3W9KafJ9YAogZK1PNjcVJqEtrvjS1zl28JjJ9SIsZKNf64hFYfU+EXMbzdtDjSNHFRwty0IqID8MrEWQ1TuNZwW45PwEDB3d5GJ1F1qTJjpciBYp/yeSmD7z2Cq9ptbLWa3wfftb3zIlsdUBaxKWnGsmkDMGbzJPaHBf4WvstDanYuqPASqNhf4uLGz1tSnjd1tVYu0+vQmJfpz+2zf727nu5Qb9PVmE1G+qc05RzfOCDNAcHROSoU/EIXjlYOhGGobOtwc98oW/sd3WErJ64d5y0clY/zZ8ow32k0jUJl62KAFACK8klOx5x7vj0aHWz0aaIWdXeUe5BJAjJsV8Csbno7fu3pcF1PV83s9kk5bud6gc/u17fwTpg6TzhxiCiiYqlrOLXkLDkM93GcnAGTsNnHe/S6g1siSQOp0WOA3rXTGQbkv5Mph01u7AcIoilWVgvBNE/IL+N1wr5XsWLjCCpPiuRDT+7UMrfXEr5W3rEm/ihQFjU+tLCLVlnu20X0ihiDq/4KEGn/Fp5eF13I5fcyTLw1RZyoy2/rhhH5RE1rBquQpftH5CQf0ihCZMf/KesmwY84EhBTsu1TK6qAUE5WybCDwbdTk50EdNKNvhpoWL7KsOTmGDTvtJYRjS4CGk4pWFfArXYyHh3yb1oLgZRPiXFJki1RiUqR3kvcgOLcObef1W9Q+9VNbjSoYlaOKEzrPPn7jUgtLFBMtDq6j+K2frCuNIRThT5lFeH24R8t7XaZPMKd7CpcgZYZqLEChdrlTkBOQPZz4HunosplTArKimIlSARTu8wkl5gyMXr1FasWsfisGIwDKvQ4szPOfhODZxzZOSehBF0WMZHZYngUFEZkdNFwwcaB37ViPV5pUZwfjwkvo4dxelxZT4h2cks18h0groPT7/QlOh0iNmWVEvw8NU/XEx8U2TqDupRngqOJNPJeNjG8+O3Qx+ASmnyRHpGcEH+45HuSqjomY75T5kgr5dW/SlCFP4eVjvX6zLnE+WjKHyQG7saJzapZh28O6mEN7YOyoqUd9UNvSJ/Cky+WpeVVUt+sv2GuS6iW83csMYlDdnmCED1MMstvMAF4BBH3XCs0HaA73aoGX0kjyxVAQPaNHBrl4YgaJYqKiDkktis91FOe1uDxn2xVUUtdYWiSv781fHtSAvpjc32D4ZjCoLwXKTUDVyYAYrl4lJ1Jqdx8qvqvPsGb5qxgD+sQ4duq/4w1aZvHqhoaRSOoFnL7ZfvHHTWhZr5h4aEu3zlvBHSh51hLJlW/ZvAbvvPs9GPUMsvwaLmfrVoTVS+is80iBnGGC+Ce/j1ZXpOgwrGAbq7KaysVtACBWguUn17/863+PME1gnWAqggaNs7uETHkik8Rmnq3kWJgTSPCnGU8cRimBkQJUd1ek2zJfgm3V9lHbBjJrg3KlqrXG63uI4ztXc5hbRR/vdsq5TKxF/ZgUMJ8JRgGBhWwSa/Tr3U0lC+mQXCja6ch6pb2sP3ILQUrYHQJSy+M9lyarp21k2phWMAD8kuc5aBo/ElnsnqnJ6MuqmEUR+HivfieY7Y23wMFUsWJ8APDoa6nGITHFsKfyZxqYyZfKJeJ8VtA//B/B3/mwTvdiQT9hJdEAtpCOtMBR/cZdgnRnIZehKPxKm1JOP5cDDGDgV8fQMxrvy4C1WZAmAJeilM/4qWTuddtkw9nhXuXhMBHcOkFeFKdN0IjrCsdGXsfc+g+29c0BDvA6ykwvNkJGEH+Qrjdq+8BAoP542wao1qBKK0mshI0OPsLuu+b0bxNkKq1r8ml5aYN9fH8E4Eou2mhdu4ZWhNcDb6N3uefZRAT9FASSBE79MbQj6N9/XgORrvWzT5YxkFZYbCIDyrLdVE6o61vFSrnhhIw7AmZvaC4Ok63EMZAHWP+eEMpC/Q0cgtkCLhelEa1W17iaGBoEDS23TH2RjXsmKvuirGjmJREr+HxFoXS3nxC+xwIgbY0featKcKA4wzRxaB+mkxhiTdUI2Xz1G6SgfuZVjj+jlZoAWhVADai/TlR8Zqh0hzcf77nMHSh65FXDzjDXkgrtrQZ73pUtzGxfxfFnrqHi4bbfwKlBdke2DEoyIbaH6h/T9rGYGZe7CeeKk+e18wmDjr0XRzR1Mmn0emFI7prbfB0gIGFheM8RAdNmA+dsopvCmF8GGrA2MTQnMTatG66IazAg3ZDBj893xa8FssvjkftNw44IlGN5TmQeNXQ3jvoIHPp0UTRAw8v27NNT4XTF3jQkXu/LpJ7SgIrBBNXdg+q5lIPP0+n/jaVlawGbwH+mE9k9bHB+mOd1soAxinjjO5lea7ZvPLiVYWvrxy5iNVt3GWjB2OgP1491eQ2MANixwrnQeeRlDygHSaqtRdD1+Y8J7jQlEl3nJUUak5lmuBJkYGkSNSKp6dMlB7CWhAqLXoCUv0vBoms0jhjj9agDSNnbZgZ0AjEdbULG16SMoJAvm7rzBL2zuOOZ0uZgwQzoPGOT7B/1S2TR1xj8FCjaipbaeuaDf4+AyjISfo5pRBvRjHnXHZiP5IfSOtlfcbhh41zpPaWaCgfn/+5/84zotcMpT/9feXhiJwjQZOeysnBz9rQ+jaF4PbgcNBmRZnuInJ9lwJVdx34LqRzbYV7jt/iLxH8xRD82yKmaUVyIGju/34py9YEhQ3snFJh1mQDYCPCJhP9UxFov90Pevvar1mHM1O8wfDNY7dGTOBBP9lmbvb/G7xqJt9Ja5lSkiXGd4CUE7ZlEtR+cs0hcUgBWE1Yma83rW1Veew/hlN6EOiI0S9D9q9wgXPzEDc/Nf3Nok05o8zRK7AgyTyWkHwcNUTwZOAnqSoAaQxu9frGTiY3XgDl94xjCCmhwaMT3hjzxgMTCiDIkC7nku/KHPdL7y9aih0JWDkBo+x7PrNb8p1rOzJmyR3Ir1co1nEnJNlrRwr0z2UCCXyT28AOAGI92dTrfhN8hZsnVUlO7tL4LkkgoxOmwGtZaMPDTLOr8l6cQHQNootQ+S0wsq666iUwQLohs32b15n9hgOUaAoxfh/4EojwfM3Mhw/mlS92eiZQw2VFck7WMZj/B7nfxtZ5h+6bi5A4xjVcx/WVy7m7L5thjkZGIVT21jcZUcVp+4vbSy+VFFIqS4rOVdka+cu7hKVZy4el8H0AJofDO/FEZZGN4eVCbVK3mvQNWcsFcm5rRoroNKfAat3gIaRxxYJ2JX9ys9Agx+KInPVF+4eQY9Vbw/ZPB99KNnONF2kxsOqbCanViHtKKWCyk19dni++Yx4QzOvvEzd57T9srKOybZCFwqF3w9MgalZ7gRdpXHY5OCN7ftMkCjSBjJA26hebdDylqRuevZ9Iuqkz+H6muuz3c9ojuHemwgMj/Hv61+5bfVB/6za7yi6ZDMReen8C122Xg40X8iJ+hCn8LeWAyHBH0aTEQOdyMVsD7bXVSJ7vQUns4VareUlImCF1NHYLsFXpAOja/hM/RM9PTqDKRiSvOrhO5VV2BejI1JtW6QCcs6jjTqvVrQpA3K4+Oga+vKO0t+KUPuXa1+Nm4WOU6Dgr5BU2Dl0zwyfqPQ7aYxx4aXNyZ5D4nfd1OTobi+iHpsffyVj4lYlocNJr+uETFcjH8M17R7rUxH8yr/20qvuArHCFUZxWnnC8TT3bqnUTk3++bQimqzy76gyBhzqRduEr2cYo6CvWypYWRMEh5oQjH4Gm4K5P3d4NDlFbAQcLlhfLdpuriQ7f17ms1TacZ7afAX1oVc9Ls58/Yh/rst3ZC8cfAKE/7+TEEvBRr54+AeCGjQPSmPmHn9q/4KVPZEJuVJjEZJZhc3HeOHm8NlYbxXUGwX5KsOMyA1sL5nee0bzBx7xGJhDff/KbSvDEfjJnzItmDekcv1NVR/AjbYGBzFlTFnE8XTYQi8qqLBmfOdIdeOVly4hWQOrPgn2RsPBY4QS2heMJaCwUuObJ/5qxSM3udRyxGoRxE7c1vzbFyamHQVUh8oPD+JqobxkU3og0ZfPyzyS7MiZDV1rxsqUkw7WImBJL/QSy4R4DLMxYKDfjM4UJjRNnv2f/bM4MaUY92nh06+o1LjtoUwHfKbGzA3JfvOZ+H/ZMaBDOc62NstoEK1U1mmFZYCih7Mejka0MmtZgAAAA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webp;base64,UklGRhZJAABXRUJQVlA4IApJAADQAgGdASrzAFoBPrE+lEQmIyGYTVYMZAsE4OvWzZGSvxrvWsvqCkN5L7ivX0rF7Z0n52v+V65Nvt5n/2w9Un1Bf371Dv7J/dOuM9FXy6P26+Gb+4f9n0yMwo9BXhX+S/JH92fV/zMfG/cf4pvxjG38j/Uf8L0L+un6L/I/t//e/3L+7P9t36/Hz/L/NP4CPZX+c/Mb83fsz+77lyc71DvdH7B/sv73+7P+R/cz67fof+z6P/wX+a/5PuBf03+t/6r84/8L///fA8Qnzv9mfgE/qP9x/6P+V/J/5Qv/D/bf7L/y/9D3bfVH/u/03wH/0D+6f87/G/vd/pv///8/vw9mH7u//b3eP2///7ZbXMAuhXQqlZA6DPqgLQpC4AmKeq7GniX59+gC2CuhXQTPpWIUjsZl6kl8uUK8B5M9oS/gCP+SJHH9wlMxvPEZ7ZmG+YWunOXrJAgDPcKIohJ4clzzWuWgcxiZjIZl/nhLJzIIzaYFQFizZ+X2JuYek0JGtX5/EIYWXtnXYx3DdwHn2Ai4JmE/6NHYslXpjSc099pcmQ0/TkJ54TWHeqAdzxpFotmq7uQNGLRElzlArKzOVc9oVewf+Lv9IoGBOfk15mnlG3jIInlcFcZ5d5NxK5oMtVZbWheMsrH2wZuIa+f+1L3rht+LkQAD9P6whCh9XBACd9eHg5DpIXmuE48miTYt/uDVPYIgZauShOAL1nxfpK38UZk8EL6uLHp4tfe9mX0Miw39nGXRS8MyiZGSlkzsrnEiTTFK2cdvzZkjjjMalE8zoNCqKfQnMA1M5jyF2aE2Vv/jhE2HvWzLYMs7ys0UGbw+dA/OUfy3J2d6lGZNvMqPz24o2fJPiFa0lM1IsBfCZpUc8xxC9Fw1YPxH5z3DHl8UTK+c87UqEw2MZLtgQgoq1MjzsNVHdhXLUqPEHiWNydVCSf4jnfXZscg0sySSkd2SC+OQSPAe/DPHxWPLiCfgg75qYQ3hQboLpW5eeWZsSGL1B9LqzXOBgtJbgR7/XdoJ03TpN+W2PIJHDz6JtVNTDk8mDzAMKkThILETUCZ5e2RjGmFHvPDE1PuH8Q3kjfUJ5J48rTSjy1i9pn74MogHRxHp0mi31x/rgixDD1vlBkBepzhs9XdZoaW8+k4bXzE6UrfwNEjre+Gd4UE0VHLfksYGPKZm4MPRFeY/SmkaQnEVffUEikDpu/ol/L2qp+dpwnt805m0wLG/wQfoscTZ1Ea/jjaeyO1F0z4utuZp6vM1+CMlBRZB8TjHmI0fVoSwD42g0YBYu+H+D0jHjtxNrcn6IsWbmYTZ3XrWfPoa/AxvLi2KB8h5jIZjhxSrfzkqxtrTLdPOgOHhSv0VnRHAxJH/0cHiDjPyVstkOtMoI9zKVYAx5axW83sTn378PbzACSI3vu/z9hAChnQBBlEWy8UdJzPX6Yw1f5iDkwZ6UZPk2zK1ttUxQd+4NOHjzSdm6I2TWrBKFGOpJFqXhvRZQyu2a/0lbx50YEMPt7ST00PKEoB8r4Zk9CaNgwvqg/nmP5YQsgO0zTS1nFcJgMNI4xY4G5EhQDpAxP0CJaO7TgOKF8YLZkiq2Pp5UCFLR5Ncp1wIVNkAmDJFW06FSvY/nuPCJA7+cxMVydhg9gmHE426JUQYbrcoOYUitE77mCxdMjO1HP2XangsWRnWi4zNbWeoJ+pf+jOGr+KSFU79dlO8bq5P2QAk7EzTX5isP3lVvOHeGpsEVEtovZHKvcyFxZhi4VKUhd9h+hkv74e0Xr4NBcowl1WjO7fit3W11v1rmdwg5aXtdF8k0GVUepcj320eXuGYsN/emR8RrG/jLW4yQx6Xhl6EuKydmzYaKTRw9rkySaCo97BqdvS59PNgq0bccThZ8Y3RRxMrNrd/Gy7cHQctrMf4/vZJpaxtaNz6dQ1BKsZmE+N7aWpaHXIdmVGhNQje09vdLu5LUkVZ4X41k5cWAJPirZ/fXwfXbO7T7wlz+t0wi/0j0GYAxH1kAIgRFV/57HQbRvPp0l8bdM5uzTXK3ILXazTWXwU+tyAEnfS3ZlSjC9Np5fv3+hVBiYvxlZeBNvYbwbaT5NULUWKYS3HqClWrh3KFe1w7M/18te9eVqYHT7EsEYXg5kOxjViNoItDPnoxM7CR1vxY3hOaLN61axHfnVOQr2cplizBTzYRyhinhOhuINdhkw/MkD2n+KKIEYKTJWB6e5t20HRhB4mf2nuK/HFn4ZpWRCmmtxFnjO3dUxW781kBwS5k7aTpjaBoQy+Cr5rkuY3clE58TlKW6x1rqt2bNAFcAM6bn4ToTGCNBZey42WEvuUw64zW31/W/ipqLLyI5x/Y1Xnv+mtzHWFLtlL8f5NtQBv258dtIaXTuXE0ZIlGHhCUVhz4Db6Z1nnnnXwrzd+Y8EcYnsgnzEKfPKCvp2CnzZsry3m+fRAVIzaN43A4FZueH2URR79fwNW3e8nGw7elSEaEdeJZ7ws64owvxJZybRC9V6+qO3p55USWKqQsxcuH9w8r0ON7WcW9OJs05SQZ2sXw/CTee9yGTRArTcBD1fLir4pX17E1rcJaKcKsRTPMVbnEFh5bjKAcEoX805HvV2YFymtTc5phTl2kKwiM9V574eoZAL1svrg7yAjUXXwo9G6b/oblwZ4iUno+d5FRAUp6Df1G4ei5TM9XHzrVIhW7+tW9IN9gcB5ntmWwV2Yf5hGlVjxIO6UrereKjzOnkShEogT51woMoTXHSOKzoEMMUeoKqsEA9NhTlFhmhmAA/tf+0rMrKlNNoXxMSh5XW7wrUkFzKAACYtqajgNrkqa5d6N31rVr1FcOzlEd+0leLq2Ff09TL11h30HU75wUrhlvf6XjmGGiE3UxKy1H5jKd/PAKgmRmC6ZYNBIIPVZV7hW1A65v8/PLhinMegn3UFpE6le321loxIf63rXRoCna96ijqCIx1b2SVnAlUwbR16AvJ790zotFni7eLfp0UbFiF8vkRq9CSO5utBCatsHgeWaNMTM6m2EfYMIFSew0152SggFF/+NA/Siym8uP85Cg4XioPPVwKZgBo+uIxSrHvVH0k4YFSn5dAFFfk/dglNt/Ss12fEABVD55u1CHiK9YKYS+GUB/XSwL4HDIc/bK1ER6h1OqUlYso9zkG4xuQpte2vpYLL07cfrfWcEIQkGYc50Bu3aIGTwrC4yxmVN1wex+sNnMww0V4BNFPvhsSyBqzoqPmXRUWVpXZvRLBaaq0Od5WDE4Ks7P0LQXfYZQ7mznzbVS9BE+uboaOOfunnmskGr7QAtngerN9X8TEgxSWL7pF0eOoy2fucMaPAtTANO35iPQOrEntPEYTx+ePMdFk7h5OaVRzU+6XcmcTHS89CcP7PdjiI/Gcet+IWS6qioig44KD+iXlFII5VXR4HG0GN6LLhGBtnXvQFuLK934iXul5Q9rO4tIiqXdiMwWgOEzUrumbTWKrkIT4IFT1kywZ4ZYD6TdgnxN8QbLXpMrCu2i/0O61nCvR2Qjo4U2bLQIwJV8Y53QzZJnoa3bNz8oFu81c3oJVJcPjVc5moAZ2FxSZd6/9ZH3gV1m9rChua4TWIqYeYig+GNT2lcX07hAWeU2lduI+Div2Srcv668KauCkfGXot7myIFY1bk34J4c6/0OL1rQfoYzSk8BrJIxlRkkUIMJwDxKwut/w+2STfb09Ev5okQicggjoAzmnOUmc3j8fw4Bb1IWWbz1q/+Ctw8FWfcN5/u0IKiyLOh13OILXr1fwQZMEHLXVzC7+vzRe/srfYWDk/oNfeSO1T2VEv6Kj59GXIpt08n9X/i4YoB+JMFLit6wVEwsGfh6x0XGugmx0R1AW+P3XUnW1BLEz3W3VXJCB2ZXKTgQht9DBbqpttTbJ4UcNuxis66ouREgTf8rGsbBk3GRrJlfcR1TlDcp9jqMa0HG1VKCaZ0L+Nlc56N9oPVE7LwKuBmWTRpyXGPGBhvHdhpVr55BrL/VFMrF8j7sYh3uPVfBaRw3AbdD+PoUjsh/I9e7QIFqhM4Bn/Fy/Fuz8SCfD8x8iHcKxl8fN/B0YuU95iw2yHqHeEeYGuI4X/g9WpYwD80u6bPWj4fCn+FuxyLMpg/vSjbz35aCs+T/qZksqxkjDsWa3eL1h4SpcVpTEuasUU3YgqwFlHLLejjzGLn2/rc4MPI2oZW0kqYosxFyQasf186xDwIHhZkD4YZ3fFm1mLmHjeb56E3j/Gt//C9PTlqvEhMs+4+BUJ5nlkFO0qmX2pzXgC2V4yd/zrlwAVhcOZK1vzV3nQz1iy+/hx48W2t3gHqtcTgfFizq9pgSDTB8oONvY0RfbGOsThih5+hzbWZIpHZJ6r3AzxSGcMsw28kHompdg33U2b9+bliAasAVN4V3/sgbpunIk7qMUKy4Amn7pV09VeANphT8wgwIPwhOJrW0xOZ+bC7sl/Obsnw9VZVKky3F9DUUqw5UhoDzNzc87NZOLpVeuQuf/bP+OIwz1JT+56P5xujdh10N7arMgVVHaQbwfItbRK124bOMsDkGg5Zly/DlVS2U9a+TAdLoTHdDq3tYTgHs9k3tCHxLBBa0Oj1/57tddhjca6GQaZhMEl9cEbz8MAc743GFHLdWAgbPKeb8t0g2S9fvF1lmIXMAhSQIkxXqFPZP1UTYxqfDjHi6RbI6pRvYdwnJgca53d/tZb5NbWbqBVumqWDt1HezFKAV/IlWuh5E2Yylcbfib9nO0hudiSe+QDDTY+IUKbZHbHNEGPL7g1Red9iIIwMgvrXU//n4hfu+opUskHERd/5VNCVd/wyXsjPjIhCk17LyKZPpk34fk95ifPd6TQH4yTs2q1mxueCrSOVVQ2xXoo6g+qHu3KP9e+xnlehxyzoN6DUVdK0tyAo7ez9D8ryoDWYCQORCjF+Ij41yWUWfPvlK/WgiF0sBvRE4IJncZ5vltI3vBNtKjIujK8Y5su3/s3i0msagtUYlywrCPEq5HisP/X4BN/zJF8u05ssGx9naA9f/Lov/y0lhn3yJaWkAXUhWc30CjpVNINDfG7/+gVm0Q+f8c/9cpM1rJzT6Fr/tQ3fFUqMus0+1A4W7nMXOsTfx08qTIFA0xPCYhhdBk/XjdmamMizMTX63gRk4V/Ijon+Ztry6Imnj3wvw4HnurbccUWRqXFJqFuMhX8LZ5b8OQ6eHvfljERSKjqduIXwCtOcq49P7rDj3jfmqm5M1TsYOPscRzWktkNN5B+f9vKJYZd70G0JHKVglSBG0WFa4hrIlLKqMvmkVpq21nNaJ2Tais+dbAjmWoqASC4Resl8jnrViLe8fq0/3CxLgv59PQAfey6Vy3aE1uA0zd3Bo8Zd+VTLbsCY1oFauowSDDCOAtSBGaUH/rH4dHgMeURoXVEoUYEoGsRfv04iS5DGd9QCKVk4FO0QG2GT66HGklU6inttViQj6+7gqCDz9OtCxPCJC9JUYCohlm6DiCFtoHf8qD54tWuTXHrl4miuoielzYGlZl9U9gUylaEcv6ba6vmMk14D9vQB2Pml/yXc16c9cGDevDMjRM9jULeVSxGbxBb14kMUj+HXLB0ur9162y1cigzFp9nUedo/5m7ZNizBn8tnjW+ZECpwt+RwsSMvHgED0UbdDiFpZFqi8wSWwtH1W0tFugKGMj9c8Asx0lj+hlxHrT+XLLE/curFWGCXv/Nz9L7CZUqNXg1Pl1TnHq3zm0XZOZzQZZxZP7AkNp0aKtH39wlf8jOM4DAqr6hQXpAuArIxa/w1XtKBfbrQbOdWuIOo0c1AZ1Ra3fw5qPMcveqlay00faV4fNfuPdyQIkv6zJLzIppYvkBM/0UNQdbTdpRujS5myeCx5VtcKeWB8iIWLA/ko+/HZ/6wPaKxhUw0ys+xdDeaJHTetW6ZTIA0G6JquH2wmsdN4T16vxro96I4VtZsSoazAHv8IiPMijFXyHRP4jbdcVhwUnHIGy8eLM/iT4SMcwHvMGoAIr/8fZa5trJYK50mz9gB0qACNYk5BgsEpHiTmu7FtaIMLE78I96oRla3tuyY9v1zBea26613knOn0lpFQJpSuz3UpDBqn/lMxdhVqDECkyJ2xIVEdB8nf7XB+qJKGXn9vFHLxip1mlzAP1iqQmuuObNSD+cOedrfyfwfdMVgEgGbBXPfg+NWBh/C/LkfU0wl7DUU2FXZR3UUMzj+4fFT0Gv0SFEUtNHdrc/6vAfaamyzLJnv389eC02wLPrMvWV2KRyrdQXyOBnZZqdbD1yF1cUbQeB46S2KdDPy6tDXG7H2qV8MkLQssaFQQ9VWoeJ2yEc+GNXABRjb5FfKqVlZKc27IusCnuotBV/ytJJugQA9z+dBfbHp7zjrIm75Wuy2YwnugWzHcRbSvO1ZffnfVl+fTDmixZm4drlkgP9u/+HfS0ACn9/noXYN29JLYu//mbxSDWKXzGHsMh7SAVz6oigmiw40EE4z2JuifJAn66mpg9rN+gF7gLdouhuJ7BpA/8wespuePC7IXNFckx0DZXy7TC6fPwC/+2+MJY0SKu5X4jIpKI/Hm5bFVP6PEmVbrFi9Z9TiIxdpvhTfJ1RgZg0iSlHSvD314u7erVq5IJyNtZ3Ol1y5wdnnNxvFraHOF96BWhP0KrcAHm3SAOK0fMACEEI/e9kmkgcu95b+8OjPHIFhDzEGvuKIttbu6v/S+i0Zj1IdD52gli8M7pYHi2KenclWSlMBVFKwseFVKLKAPHpLHx9nAByq76YTPHD9yCxbevrD6I1+vSLHfe68B20uY9HuvwxRcEJFmWO/jmBcS/EkNRT1zr0/feKikj9aDbSnfAnnUQYIdwh68P6QyXfEX40Csot5TMZWBY4PPnH4VqvQnRkp7ojKtZhjMqlIue2ZwOf5QOegiUqZbr4frwpoh023XzgEq/G3q4eyEqedaEnx5XEvIiztYUkJP9WAxOC2Q3iyw50UvQQpmt6PYltMpFMsig068PCH7VEZJO9pQtzaiEISHvFElUkQzS6Mj5d25PgsHLAuy0683BFOlpEl4FtLqy4tJHsYQYXtyDoBZVWwP6rOZ3r2ENCI0iZC8fo6WA+W3SGFzhEdZBu9E+lMPt0mV2wpVNRA7UYq20Rd/dA92E8RDcs4IpAJ0cPlbXzpk1PQ95WLqyCc68Q8f2OY3O210ovVrHN+Avbk1wMvppMzw9yHnFp53ByPOsZC7qrmJripHWwq7uXOGKTlDMWsE0miKS+OOl5eC4XX9gZYErqpgAvTqpqo2TpUPSdwcxhEzruLne7ZEb01nbK1PH1CEm35/WP9XC3WCSt1TEi9F2wnI7iz1e/Lq0k5g8rcaTdirt3xlerej0At1z6RZZsX38EFvsqkpivNh+zYlBm6xy1NBMr6jmXLQa0jHL6z3SALR4VgsCKKE3bZ8n6XDpL02qRyz7gLieF+TN+zSvwlmHlpNWhry/AdKzOS9ui7CO0fPHvtA0HNm7Gg75vGLoDgqrqgyKVeQOVIAHG+HRvkoSa9UIX6ftj7nwGsWKn3cGtmPcjyHsZKhUDSgp2B45wA/YHHPOKZP8l/3vwjlw/deAirXSlNl+lrRYvle4k5vZ3QcJZgfGV6OqCVNj37pjxCS8zjPGgRRE48lRpAQg6hhvqasrah5rD1PwnqBMjk5wpAHzsyxwhRYSBp/s78vWuL7kkqGu21+SXBACnaZj+ERNN0oe7IRyf/cAiCO7BzPDFVeKUoP+VCXZYvZY8jPIqRSMWJnmrwggneNsBB47mjsmf9a6O7sXLzQk7tZlN3p99/alDtHlzHxf9xtDySbpRXz+nN0cD40I31hLc4Xkw4zrHpBe8YLEh2YmNUyyYb2UCzXg8ZM1Rd7ZDqhO1eUFRH7vSHP+zr5VLL4bd/si2NsvP3ZXT1fI/xcBtwef9pfW3FqzmBJP78F8haKvTOgWO1+5aSNk6BApJBImXootM7M/Y3vNBmtldS81zUJAaBqBhcpmBy2LX5Zkzf7EFT6Np2FgJG+EMVWb4f/ReglXBMuOYU2gfJaWCkxSHlA6106x2ivf7SVyuCiCIgIvjdhnndIeP/WVeJyhnsZKcD+Dk2Qs1Ik4yDe+QLdv3lA4OKbXV+iBJvt5RdwLyPN9PXf6x9UlZjVixolLIh2HfrgD5mgCx9Z3q/1qcwdIdrODFZFU+/zQJNf7Cvx6X6YnVfkSa5zuMLvilNXjw9Txs8V3zkh9YA41b1zMh1VG8zpZbQ+t9iW6iCYV7ghN98RgZumdsTEDcGCsJJun0IzK0HzM0SatCYgCH3W7WXmcoVcbQTH22ozgI9vGj5xaZPLLjotkBc0RCm9nR+IxmRH47rlzs5QhXV0kgPpJoncJzwZ35ixXmJO8wUaiEZjib9ZQvRXjzCECdAdv0NMOz4sXNXrmJrs5mBGblBof7HQIm7u5TixPwiMH422I86vArkOEMOLyIU0Of1HkOJ6Ci7QfuX17c5/4mW70yQ6vp6w3rvoe/qOpD5YjVPmdTxZJIY41F7HFuyCpoTzCEQBgVEJyy1Mr+FAb5VGTbMziFBHCVdMO8mVX0HTzbvgumN5yT6FDgeqlpxX9r/Fy9mVQIZceNfn+XPnONqlQ5r2W8y6OPggbyv7M18Qs8WaN2VRDDW6h6slW8zGJJ0slca+XpOdaV5P/S5cCP5V9rxYx3i+DdrvFkBarJBqrwhzUvN6QU7QjmRcZ9vKi6tJKHLkou2G3SVzU1SaXCWiwSixIbILSjU8iJ7O4GQps073WvqDAq6PDAAOr3t8X47tIYJmf1HfAMi8Njab0+3CmxYC99Rd1EuXc8hHeeQTRYy0+o8K1mbu82vUpGbrmqEaBOnTKmmkWf2tn8VdSA0XKDKbfhHH+U92I4T5usGNJlvtfCJj3bxiwmEvxT+AiWZ/AbEWD90qMXslOQYSRcG6y+Upx9CUPc7mJvgjxPnn5jm36g9hx+ngVnvwc/YULGd/aTvkknkFo6SiW4IcY254xo7Ntxf8qi/hIioJaIjJ8xQ2I+VKzrNOTqol+d6/2G0Npu/pxUlUwfVsrh9oCbeVgh3a15r7Riz08mHa4cq2BVaSv7x99ce4XWDZhkvVtAcKyfKdrzBrlZBj5SbUacnP/600BViN+q5LjqlQNKZU8pdIvOuWcqtBO4O28a4P/5dp8feKVNfhURO2eUjUXgvg1HAQzAiK8PXhde7NtOts8knRfARxb5uxyVWt9qfYi5gYjUMfPxznMaC8u1wEcPO7ZeO85OCE5/mOljXy83zc7qk4rlo+4N+c5UcCvAPGFJEYBgVTRTg3l57b08L/fhtzGDaDLWlyPTbNppvH69v7rOMRYCjDRPSlJ1sHDTOK1E5RHjpN1856Ylz7oob8tKmHnG/3DbQ9cr6M1H9aVzi0zQfhg5Hg+pK/3KhjkgkX+8It8W0za8WbgSUQTFeD1Jm/Ju5IitcXrgQFNDyXED1p//By2q7+b5iCU79CPKmVjPkhIeveLVYICsXJNTtUwVv3OIJPILpTssPBicn0qUgVnnqScoQVeUEONggqh5WPhm7AiZRJdtTzYzjmS+WlhiIT96EYauledOb34eCl9LDf7KgWyDv52ZW1qw8Yt7tzp3zzFS6WbmvUuihUzwvDSz0HXMFvLg39vCgkSWdJ6iAQ5/lShobmwh6p5vAmfyFBekIaFmVGQT5TnKoAP/2vbNxe56D7f85HFzDgQovkz8tFtd4EFKFpCB5m7z+Hl6YT6p187RE8aEckjRS9aO/oXui+5GFJygJR4QUhAUY2R44wpYT8HSl0dUS+kxWdxBPqIE4ASEJryLPK4B9bfsnwerJa12IVlexz8bRlWX/MWJSq8diMZrMpeY6PxKmvEi5ct4rXCkwpEEjxkVa8dUblt06aw6vbzB8lSEewC8Dq2Xc9x+VYdQeiQeOmwpRFO1zzLaRBlPWN1XcpLL6q3IXdmSvfFzIVfSm5R9gBBcSkp1qD30C+fnL5+phIiW5+5v3n3v49XSFsItFK7gtPukCz7l36c5X3FtGVaZx/dQv9EisfGgQSTdGCZ8cF7CHuTy5hbTcD2pM9rSMZZ0VUNCfDJziiz5QMyj4saFjMBMvX9CLi4hxmp+DLWHf24wsz8O9wvi78uTMdRW3tW2hX7M4TWFGiqNYVdiS5KdNELGPgl6hJZgI0zObKCSEgi8fBKCEE5E9Dx1YPTHNQgLwuvNp6lKlgEV6uXs+YVq+6L48qXw+ryQqm/VZIgl+LVKTmUGZf7mHIyDO9q+bMZoEH9Y2itLCFZ9Tce9r6XMHu/uHTpD64+r9nmlGi/rsZZFUvGb/oMPW3vw4vQaAbpegi+yEoXxUT6DK6TGBfNlXAEVAFEcGQB/571RvzDY6p8UxRhV0ygsS26vUumCpAbaA8VCEdsfFPeeCytPjtYSsFSW0/IVl5U4Ps2DXa0YrTB6hTy+MAkKWNgxUSWqpR0gD0ebKR1mnNZZyVR/u5aEOK9+45MN2MlZAq81cGJtXAd4CEiuGZ+Hevo9kXAgJjZiNgj3Y8Xa2wvBMrvpQr9csRjDj64r6lnc+nGrhe9SRj2Oa0/3USR7oU4MrNClH60WfmdnvGvSi41Mjntmq97Bd/oOuOzRrpv4K0xFlfyY+ltFo6DuHZqNxL0aHGf6MnlECe/I5a3NerBriDmK1Q+Hbis0KXux+ON906RxQ0NLiLGGxk4cQhXF3s4t1ZE432g1S3g7nKvmMQRzpu+vtN2/Jnf9HUhCelt8ocBD9qyiLLHiRBwmugGxHg51jYDOMQhsIcUI/Fc65/LOX01xV1dFvgdaoiQ+PjWzuYjLhoYdW/Yp20z+CplRTNTBs6rfcXoHXLBsxF8OQhFFQYW+soOZA1ctzvmTfo8AfqOfYbrH6Sj3spqwkdlCdxejve5R1C+m2xJZxGBysBbGaW5QNlEZYctevF8rCtgrl3ZxI1OBHX0kzNZsmmLCwtlSvMLFjrCq6fxc87iNEoO40T9sM/qdYAYqSGKg4b24XeSpoCznxq2homX9/CjKkouu8Xrm0liH8q7Zdr6CFweaW8v9cCB1izoa0KLw+AeU6+cF3PV6VKu+Yi4UHieljgH/gizu0uVgjy9M7FXsXteuw0N+OyqlviX8b9ZGQG59Kn6pziU9Odo2f1S3u91C36ZAvcJZQ6+K/7AbT3Pdoa/599DEJ4ahC2ZawvXIDYUT4BqDfJVjzggHlfQZ8oWvKqqKhh++R3dTp5Q81WqM8JkzI+ej88s73OvTzLTV5GUkpnY8a4RpK8z1eIbi869+HPchqODb5CK0NQVO81LxIS6iyf+w1CchzvbJ5lISnK7qpEvxRvgfx35RyqXWC/Pan8m1xNTeQ/axyPPjVNjyAVoTsPAcjfYQ1W7tk0uCa4TJmqik5MskxKJ+LoxD3TppumJ4+eZNk8jz9XDJgyErRkMn/mJfgu5IAtOA7iSKyk2TrPeN7AM3ua2AV+fA0CxTl6OIuDVXNSr22FMZa4AlLKarEKVj0Q3uyOvgwcI//IN1ZR6EGzM2nJ7tjCC+NmqzD4TdT3bzMR+cIPCX0DyyL+0iVWPcQG3GPU2La8+qgJfrRW33pkgAa7xeieFQwNeNBXBuuZ/rExql5ZaCuq+sAuLSJNeRS69Tt54jIZqn6TKFRVXLWnZWqwvEUMEh6iKYsJs0ievkJqUHJ4WdVfGBaHxDbp0OdHMkFmE74UTUzQSDo0HGp56XbwprDTPuplKzkltPwYMKswm5NiD9KEKIxkhTZn89jCmM1RzFFx4abHRj5zEvGrHmfs2NBNGWhgIgIPVMVuKDtgrSKTrhgzwYnfCRiMmaLsPQh8ZCzc+flrjj7VbGoZCNBXMSLhmpicm/m5wJA/UY5It73elQp/exWaJuzejj3yEujrSPFGbLyoHm0X7VGrofiohn5QWkUwRrWlxlaKnTTtYFKNmX22dyCPiMqdvoL0Sz+jcKuIVFyu+F5Udb37UhlzgY3utxWPZ53RlzPLfPrlOJfIjFhjJ32a9xx2WL5HgZ5ElLejbWDLTKAMGH2nhYUIKHs7WvbJzG3nCMeou4b+QiefMl4k9NH46PFaKllLGdpdpPgZ2zMfAIDPW4fBjdBQjhYqkT+qcljyG7K2AQSzD5tmmeA3bvyrkLUbhaSA7Sgvx42AnCl8UhZQiXHkiUeWZo0YcQWOWS7S34LSzJbGizS02OVGTeiyP8zJF/D4SFuzOoadhc5RrbD6SEPEgOmCEziDDg48TupQb+hxPtCvDgEZ0WOCjWa+rANG6FHotRUDOL+yrKNtIJ8BCWm3C5K1ADE1mlC8fWj8/Qqi8a+l6mA6i5Nzp2eQAccLLdZQ3oZlvVEtdMogPLuZ1Ui1MFfdEtO1J2NFz8ttcTfGWakoQ84DBBL9DOOQL2cmTFZLjagPQqSEP2Z5xxYFL+OrTbDqFSJwL166RWXXUNYHEMWZbCeQaj97szlg3m7JBX4lrXbaSG/r7MRBzZtVkbW0oIcHLNX4KkefJZHJPCmSQjJ13tqdxpU7HMCxQQP5Bk4bdkb+27WFsu+soz13df2lb6TKOySVdX6HOtVeFOnaPu5RrE0dFKiJ+0B1Hcz+wVm7wzKOBUVXGt9ujjz1yCibkD9cbPrFLQ4wzwRWSQdp+xROgJ1ZRM/MaAocJiRMPHNzid4oLcTESJaa07+adCnjTYfo1CbmcDXwS3kr7l6mxcsGszn4DD/Fqpg+nOnXMexa8PCmMLj321UXXgPN+yiWcMq3wgpAbfB5+IwlN/+i4/C/QkJseJdlpUmp9UMyLY8sFyUQMm5O6unC77Y/Me9ZI2DmFWmhVicb7WZIXGXkriLZONyypIMjh9SqblzPNhRVaASiDQARAd8lzj/f8eLZJlLmlkd9xlbP8ui2tQY3ANoDWQ0laVcxSUWKGrmxu2TgQBDMoNDn5+QV7JSm8CdipZolY8IZuhbtl+4S11xLG7A40HHnIjS9Hq7AGvn104Tx4DJ9OtBI/5Ktzkb/T5JJqHyffw2qIewPxwHqVlMoBbMk6i/aBd9xhhxvbiXDLCaL7YRnP7pZrNMXOae15940DnYitwsyb+5neDCAhWINgHHpN2sctr+kEmOEOU0RPJbo5iIBx85+F02iKqE88SE8VW2ZMPvXVwlLvHZHpnUGlSdpa/+e1mKPjJt3bqCQYIZ2hbNucIOpsCY0j0g+JXAu+ziRD0TqiZtk86k/Hto54vbS5E5K1o2tUDZa0gyrfAEj1oxBs89MvwbK1SiWS9Bod47aEcIzM0jmfx2bw/gin7FytPvmd/hOUliq/b4QbNbmSYERfhnf6HWjmaVS1j0SsdZEdZjMF2ib7fjvmcvph4FCeeH3809wyKFb8PIftG93zycuLJVcpHlB8X0GEnEFMjcczDXDasJH+Lx7Q664zdcwhkRGva50pS7NTR/AbPsTshUTDEAzigC21Qxk0yJPfdOaff27zqrB5Xjmxe+vOwyKbOYWLlazvb/iducseliEQin1RAxFUp9fIJoO7m/j/vxHfXpEmSrthVO4ac3vNI1kr1xkmiDRfbyt6WJkNWzlyj6yl3mp6Pqg74YaJGnQn6lJS29t7c1FJkLJC1pze6tb0toseE+vUwftYOlAz8Vb21OWNwJkRqRT/nUdLBOjrmf6Kp5N3WcuwIu9UNjtApPkfk3U5FviXP0zixDuiQOnE0OHdm41AX9RYxs7190ZYqXrODH+L1V7VOnq4BicbII9sG2aWD6RCkW9LUFRUTYKj+6pGDDNYd2aVCIp6D7D3NPW/D6Pd2kn9I3MbbazIJ2SLAlRckhHOMclWxku3qpXYv03pqE8CVmboXsHar1iKRrggCwbVmvG1+nC8qZqmY1PYSUrUp3Zu70n7aZy95RTEFqj4j/E6rBBgU6QDhw1tY15p14DdZdbPJodoIjUzSiTLCEzK1DhtzrjbqARdbvcssuzLd1dmSCPFBGxuhirPn9JhBUDbI3ORiiSAx0bp6QmLDGFx8Abo6sKoJ9uKrXOhLG0Kxd4niePY+gR2N7CvfGn+dJT3u15JxOzTEFVw2viBfzZ0cSgAwHmjzthDncCgCR5cGlRduNzdyf/R6qQtnkkD0jf4yw4A5RwpmQNLuyJQuvA9MODjCe4jnrWrbtJ47tL89YVAH5X1cfAFuXPiR9HCzOooeMRXSRtlEQUwlGE82SCkeYDx74Oq08WF7PVS5ZjarWvrnyfOrDfFahBecYjhaKRNQKmUsBgVTh5VOLWz6NCzWL7RWm7oRH7dUtWrh9MDzGE5PYckfOszqOoZQ7qzLZ9rf9gmbcRhD6KBpCgi2tR/krqIwGZQFjvAvUc6fmxsNp34rzrLaVEAB3c6k2zmiB8a0jUbVFUFmsXm1wzgvfgKMzjHuS8vaT31N+MAJqFxhYca85CFNJN8Z905txclIHdvDefwmjwHOakO+JxhLQFeLmoXFQDFgqFfBhY4JKTPnJCdFE6iiID6KnNQkL3LuiXESCGa0vtEFN6I4tdPt053YlX6pgUe154ao71WRrpQqegFkBE1Da5CvmBIXI0LArV0TP+BKuDpQt8F3LERKicW6ojD6RpNYM3FsVPtbTCcuzreNiqQ/ijYiTRjxWSpVMZClE9t6Db5aNpwdbeaTPdKUmjLLB2MSHEy7hcnHYk4fDNJJRarb/pbCd27oLpn8o28wPjBga8OMj+wzx675k9x5DZWWlhEUKWEk4MiX1YNskrAwTZdkJWYYcomRyHBWnZ+flZNSAHXY243vC9vgy6UND+HDaxszNFEWMuiwTV5dOjl4nD9xreLShy/eDsNXE3TiihfoTrE1lVdki/y4xxvKkHExLOeDiVbLLVV35HY8RtjO90w7xQEgq1WXoxu3A274o2lEevK2dx0OmtE57tpptR5ZryaS1V5m+Cxe6XEnCGrFI+m4hlALmRlKlCQa+GpF6y8on0UxH2QktPY2ww5bG5qZMD6Uw7Pxgzc7qv+DKKy2l9zaJtvYPE4zLxVAtPxFFhzLviM2k6cNRFsIsyullK2ebkMnZ2clPjzkZ90W6sjRwEkWRAanIs5YInZXz7/GDPxhu+yH4MYzcyowA4LjNw5KAKVhUOp2Yh7nQ10o+zAU+ibyrIOIpYngEvu2sm4X1luhc+X9Kwe90CIxKtj7bHDEMuXlqISFIe8Up7O4l9THbU9wrQEV2ZpBOMA2FvLNxjvWWt9M8hamUZrM93/GITCXFyP17vV6Ufo/zf4bMgp7EGwlBF67fTjz63GkdJ7dcLezeTPiZ5VP6fKcEQQVoVWVQG9sMFTdP2uqjhVPanfHDGFDnmRNsY1jlG7eSEVNHKOO7D1o62rGNsXxfY538RzdL62rnMFR/Kpu8fu/mqoLvLxHDcSiGtrBSAHAlYy4Ac3cpuGX/0RckgyzlHNbPN1P4j8448DDPgdQruhrR3CdBSJoIfU5Z59EGUcXXWt8aEwxUe8SxjZkBfUGCWIUVyc07Yc+H7SJgBOlc2+48ZdM7luTDobuxn9/ybsSbHKnE1LvKMbfnDmYRkWEro4u2pptUPoOnWrnuC5sDhTt/FJL6U+C0OlOCu2RgQAwJhTcRW6x9qng6jA8zTcrm4gNLZPlj8+EZb3YZOSXW7pRjvP/kckZ6kR+SbMl6R0el+CYH2rJW9rRkMJHEQLyZLBor7nY6wX8i3VZRWOXRKRWL3wkUDvLO+GEF2cdkHWpESV4oFQeXI0HFaKyQwGxwZXjDq/6MYRmr7cbKFaPQvMe4o9FaBarzVTfM4t7ngdFqcPbgBjyHyFVvc0RVMwy1aqC0a8Pbule08hROZper/2Irm54nG1f5ppQaIM7gtaDC5ttREsNtiagVNbKNJgrSRbHAXE38KT2D6B8tktS0EXc4XubjCBDejPPs3WEqHkvYO3cysje8aha1+E3INQPkC0eWb+DvGoKf0fK/7UMQMgHnaoWHktpbjZO6SshHkNWUcbFo/f8ZnjHlfkb22JJkcWtVXngNV+4X8GneY1G2RQXxT+TLbu39ImjGudC5Z987pKLoJqPH3X3U3RRE5OdDQiO0DYIg1O2tmE03siVcWktRAeeEUtsWsYcLoAay1qgL7Udz0kNXZx/Sd1I10LuJIZue3XcFSeGH/SWOhk9zLeHcZnHFdVJVVeE/+Api+FVWiclLMv6s2v9ZMcUGAg4zBHFGZz/5eo/9N5ocgFNYb0C20yItkMifN/Yu8r8JrSLUshKgwK7J49u2TZoYLrADwzon5vde6k4VWQBlU1iSIsXnv7z79TrocD5BcuIrAeWUM7W68vUMhtdgFTszqO7nGcQQ8NPJJC4OD0lSGkDqMQbhmjTyoYCmO7farZecqk/eP9PwhDvFQZtLXrlFjn2GvcdbcWaGMm41Zu+JmyGUs73eB46w/96PjjdWboyyb1sioXJoXyoPfv7jNcHXjAi3r0ypndwM+ZZY2x5QCEpD8K+O3rEhmQeVsWQ30U5upvYc8jOaUw3hVY5rHfjGR2cHFf7V9ryNsbKgLn3ONkXF7jkhhtttxx/BobtFId6hA8ciJ/YWtFyFqXhmyfwl/KYcv84d0ayq/wW+8CeT5c/NZA1o/O7e8a4ZiuKjR5lI7hagANWWtn4+ukiji5p0sZ3TuOvxCfKAA5huYrtH8qxjROSVRCFhBtohfNErxx/4paS9mOTVOtbhAMeQIQazNHzzyeSsJleQRif3ygixJmsP/dNO9MGDXysC18swBbGYfPflXlygdP3RHrqiZHBEg1mJotyTuBudQu40BxJCgZP4EEAjx+bzlWRqd4zbTXQsjrIeCREwmjHVlpzaiq15e5FLSR/S5aBn1V2IsSK9bMIFrXlPNAWjY9u2MhZqAEklVxXCjwRAgM00G04lIBU/zvkVczStZS5tMvCO/sYLLF4qS8MHZIyoM+/YM9hlZdf2WoGCT7n9oTP5gJ6uJoJDJikyE5SNnaiLOkaj3d/wvHAiz8LGXDiDerY+1KGEqJF13suAMfWDZLWUu/Rc3KZO4nzR32lNopydjahS1/F30aGCLxFzlDB7jylJfkXhupnFu61WiNceKSyzAakfJHP72kcaBXxUrAnwLvFPhs1BaWmjD/3bd4bvgx23q/+zBG7UufK70qQLQM0xA8e43dt8r4jDKhkUssJwIf9nQjvG+ywM6xk3SrwKpdkEErOAeiW0+9Oz6HrKPjLUB83Q4XDIfph9d0zYv0Oph2umyz5Rj1olVKlaR3ZYEbBz9tiEW/Rw3Wwxc1FLHaTsW/E2NkxO36EeoJc8wVQIRS+fLqevh6UIDy5HdvCYy9x8CHKJrVCBVoLRzu6gAL0mvci/y+pCOnQeuMZO/G9vZEIbkXPv/xtrE3ITA14vOebkcucjIkmxReLkfvC3MTRCkc1q7QLPRFC64/hXWKSbOb7su3jFiWpKlpadA7hcI63XsT39Shhonuo1MrYsH9E2sxzN5UVWKs34UazanQYz0aRZ7KyKftCsYMV/+pidi5HSFGUj9nrp44TB8bS9B1MLCO9TM46w5u8TUjCXa1Md+UllaSUP1xIfSY33F/zVBA+IH5IfkyvPx3YgR+WxZ9srxWn0F8XpA8wqurqRzLDSNP8vVOHrQV26T6hFIF/MhlWHPMhIK/2p4LfPzFbTOzEy99M4lXqM2w2cQgN+4qrkyBk4MPJdM57ubVtAliTdqPbTO1NlenCBb11B53dMGewiLx2kyFTgToJSuPJKWegYTvuYgtgb4z8ypWS1pqJzY0bmrY8UAAmSXhy1WBG2H3uT4Ce9lCx68wfyGL+CBNWVWsFGJNgE/b3syBpPK3yBZ17aag/CMWGTqa/LvOqQjcy31Zq0JBf8FqyX42pWWzwEdJxXhbh7w6DVMxyQX3X0tvZwpLwFxlThuq0fMIT4tQF8UTJ1zO7RUXdXApi2e4v547Qz7CMsptOEJKBQ5s0Vtp9yC1e1c8YiroKwe8LaKbBTwpBEaIqPZcewrWcEQB8BZanExsnIkeKJSX9cF8dd/OI7pPCWJJXcYYYJDJPeJfdfViNlTXTva+6QJom1XGAUYL1184v7kXqWW/zA7D+mWYKLd7aftMm8tGhJBzDVhOhffOh2H997SUJbeH9jxNb4l90+kFbaKjWxvDnYlvTAfcM+K/VuPnKiUvVfWRel17yZaDlS8iNY69GlAYwzC+uCuqVXpYBe2i3V+7IenoJkcVHnrbzxdTb6MM8wN8ibeDvFhNFsynmdMzP01nRgJKM8OrxV8lpmujaAtQnUMyvOuWxCEpdMf3G9KGoovspDkuUbHrtK7LgHcou7P1iGD++rD/R5SK43tNvKPQKLuC83GxSFGDp9gVuoxCwsxQpsD32iJtN5H4a9LobHQ6X8o7fYyCBXu+vqzb/0jgSSoBRvWVtiStDGn7fSXmjn+ubylm8GpDIUAGlSpC9hze/5JXVyKxnbkU6wOuJ86dHXesxahi9g7QfgC0Z4U2IzZXWWgKkyKX0dmux5VAgx5NnRTd9CiBDklwKCWS5mLIe2mp5636W+/V+rQpljNGisKmqlJ63GXCQOFdtdgIUNDxnVM99jgJ/uZY62gDpjdUPuMYiRX3G/moKGIQR0JbXwzcRDY/FxB6HAmVL2yRdywsnSglMqi6PQIL5JYQBeOZwbrC1yp+HFa15ti0dBI8+Id0HrveOQbH4blq2aq0NBLv39Uxer+pJi9BW3CmSGZ8jioEZcn0LzaXGbiRVnhnWjSjkr/nsVurMsE9qG8OlS01QdV/ni7vQaZGSXN5QcQHKYNMEPWLOO0dnPrrsHHCr3g3RXVlp0QGyP6Yc8+Z7+hEif+7RXNhjmtHdrXMI38tPkODJk8kxzyLCMGCrG/EBjAK/xazi87/qxxC8nmC2gA5KVxBBgOTty1YvPCqN/8rCiDOStt/sp2Eq+IUTXYUi8DMaAZlTh8dSmSBkFsc52894oGw9ZYYUp08sn4SbwIudfc7wZ+zsUO/WvUxhuiaKEjOarXy6NSPnImgNcpnvzwnOC2wROn6Epd1PvUml8XeabrFXfdq/Y8/H2dPTP22Qs9E8gttTDR+IpNodyDGqa96hkVBW5vu30FkzsvT8XlUTuhAfzMt2TwEUgvebTDx3eW+91F/ZSxhOD/agcKoPp/e0S5HjkGNTesR+ptviiFWOUBm21ufBjIlFroFIAGfP8YxcgKuF8R2mdsmTc2Wj1n6AjMSFoObkkjTp4I26rDADC/6baBBGDOOJO5YumRh+gOPyCciIBkHkYzvaz627iAp0I/wxi5fzbqtakUtMp1WCwCuQAY7NlAeE9kcCOmqC9anPcSWp2jf78iIexiQ7ZUpTXitKwGnEWYnhUtS80+EVc6segjQJi1Eov45rXPf49IpcnnQkTGB/+W4W4gS6gfc+iaf+gBHENKYwrxDqef7Vdnig2TrmaUcAv7wZnOXT6l1pwXuXM5W+EKa7S4EOX/lUjQEiUfRWky8LoC9ihzxmoi+RqTmEfxcXCGFi7UWOCe+O6O7JTcsShA+VMc4Iul1nMGLvJ/ajkNhgWqHlypoanYamt73T8UZ9jfLG/R4QO9EiclAci5dxHTgUsYRbfPJbZdlPlAUdXGPxIfpArgJStXdF1EFRI7M5TWR6AHg+zxzJgXai8BjVFlOxsT0Ce8Wtb37cm5ryZ0sb959qSXHNfP52Y5QmXC1vGr2QqZteL/O2ikxGVkNbruR94F+iEHm3SBFy5HidZFV1PXgiuUsb5qdfrXp/a7rV+WHJT/b04+fM7UAMj+r66rn/Iggk/yqRrgxfUgqe2g+ezSMN3jEjjwXdpcKDDyXClkHDpWewAlYb1hk0yDB6CPZj/SRoH1DBUDmUUmxoBVtHt1roKj/bd1XJgiy074ho7qVeutyzpRs/guSlJNn/k2G+919Qi7a7J1cu5LH9bqc86UCKG0Cyc9JGDpDZZVrDA1++RigiIquHUQ3uY1TGIfz01Rs/Dj2XAhkOIcIFcnwO82OsvjHt7N/R7MtRXMAcB/16GnikDp6eqXMp/3YOa9fpaonvOu0xUkZR2p2EW6eM+GEAYYHjca4NOfJNJMNmGlXnogGTbhcUx9/BiLdiA1uz54e2gyiIYpW5us2CMK+T+5Lne3mhocwLehd6SqoQXfnM3FOY5xeR1hfdmORkBVN9hkqV/k6UhrGERUeR9XuIi6sgB4RDcZMNBB6DfnQvP3c7ad3OZm6RUMzow82zsTzQ+Oe+S8111OmYJqZb/5mc6wjnbaMK0Z9wOB+xtoXND5D2HXJ1nihJQ0ynwXls48OkJelGZ1pflPM+olP//N5o1DCvBvFG70gnpSMjnawEfV6yGdUqmATE5aRzdI15JLlAfPZ2Si1yUNUt4ZEDkHDYEiGKUUD+rR2LzUpQAvWgXX0+e5B5M3fi/KKchHd7vlc0m5g2YvVypPv8aFPne2JpRiSgk2lxJjh47cFBPwlMUMxo1RrLRMKXgivzZQFEO9X+vv1TZ5QHRRxM6oVDhZXx5vDjRwm1QkM1KbQz+IO7NqC6R8IxQPFMcqLJHQGITPJZX77DdMFJ8/HEL3ZA1dvffRNnp0GkIjHMSBWK8i/GsB8Pf1YWNxFkuCBjEoolbfcL1TNcBMBMMLp7+4K6v2HrcjHOCpeMso/1T/aJYPYI8fSO8GlVz8E6XdZR7BUiwReTAiFxtosUwRrLNNcNVkzgE/1ZxlPfZR7+Go8+5+lESaNUNa58Z2hL9rUwFBtBW5DOgee+P3LGX9i43KXE0XEmZutmXlWCoC0TuGxaXPfBx/p/xvGYXng9DqBarYYyRqNk4CECrAUa+ZwyEI4s2C5RbvFGoiXdZ+JtDaoXcD3W9KafJ9YAogZK1PNjcVJqEtrvjS1zl28JjJ9SIsZKNf64hFYfU+EXMbzdtDjSNHFRwty0IqID8MrEWQ1TuNZwW45PwEDB3d5GJ1F1qTJjpciBYp/yeSmD7z2Cq9ptbLWa3wfftb3zIlsdUBaxKWnGsmkDMGbzJPaHBf4WvstDanYuqPASqNhf4uLGz1tSnjd1tVYu0+vQmJfpz+2zf727nu5Qb9PVmE1G+qc05RzfOCDNAcHROSoU/EIXjlYOhGGobOtwc98oW/sd3WErJ64d5y0clY/zZ8ow32k0jUJl62KAFACK8klOx5x7vj0aHWz0aaIWdXeUe5BJAjJsV8Csbno7fu3pcF1PV83s9kk5bud6gc/u17fwTpg6TzhxiCiiYqlrOLXkLDkM93GcnAGTsNnHe/S6g1siSQOp0WOA3rXTGQbkv5Mph01u7AcIoilWVgvBNE/IL+N1wr5XsWLjCCpPiuRDT+7UMrfXEr5W3rEm/ihQFjU+tLCLVlnu20X0ihiDq/4KEGn/Fp5eF13I5fcyTLw1RZyoy2/rhhH5RE1rBquQpftH5CQf0ihCZMf/KesmwY84EhBTsu1TK6qAUE5WybCDwbdTk50EdNKNvhpoWL7KsOTmGDTvtJYRjS4CGk4pWFfArXYyHh3yb1oLgZRPiXFJki1RiUqR3kvcgOLcObef1W9Q+9VNbjSoYlaOKEzrPPn7jUgtLFBMtDq6j+K2frCuNIRThT5lFeH24R8t7XaZPMKd7CpcgZYZqLEChdrlTkBOQPZz4HunosplTArKimIlSARTu8wkl5gyMXr1FasWsfisGIwDKvQ4szPOfhODZxzZOSehBF0WMZHZYngUFEZkdNFwwcaB37ViPV5pUZwfjwkvo4dxelxZT4h2cks18h0groPT7/QlOh0iNmWVEvw8NU/XEx8U2TqDupRngqOJNPJeNjG8+O3Qx+ASmnyRHpGcEH+45HuSqjomY75T5kgr5dW/SlCFP4eVjvX6zLnE+WjKHyQG7saJzapZh28O6mEN7YOyoqUd9UNvSJ/Cky+WpeVVUt+sv2GuS6iW83csMYlDdnmCED1MMstvMAF4BBH3XCs0HaA73aoGX0kjyxVAQPaNHBrl4YgaJYqKiDkktis91FOe1uDxn2xVUUtdYWiSv781fHtSAvpjc32D4ZjCoLwXKTUDVyYAYrl4lJ1Jqdx8qvqvPsGb5qxgD+sQ4duq/4w1aZvHqhoaRSOoFnL7ZfvHHTWhZr5h4aEu3zlvBHSh51hLJlW/ZvAbvvPs9GPUMsvwaLmfrVoTVS+is80iBnGGC+Ce/j1ZXpOgwrGAbq7KaysVtACBWguUn17/863+PME1gnWAqggaNs7uETHkik8Rmnq3kWJgTSPCnGU8cRimBkQJUd1ek2zJfgm3V9lHbBjJrg3KlqrXG63uI4ztXc5hbRR/vdsq5TKxF/ZgUMJ8JRgGBhWwSa/Tr3U0lC+mQXCja6ch6pb2sP3ILQUrYHQJSy+M9lyarp21k2phWMAD8kuc5aBo/ElnsnqnJ6MuqmEUR+HivfieY7Y23wMFUsWJ8APDoa6nGITHFsKfyZxqYyZfKJeJ8VtA//B/B3/mwTvdiQT9hJdEAtpCOtMBR/cZdgnRnIZehKPxKm1JOP5cDDGDgV8fQMxrvy4C1WZAmAJeilM/4qWTuddtkw9nhXuXhMBHcOkFeFKdN0IjrCsdGXsfc+g+29c0BDvA6ykwvNkJGEH+Qrjdq+8BAoP542wao1qBKK0mshI0OPsLuu+b0bxNkKq1r8ml5aYN9fH8E4Eou2mhdu4ZWhNcDb6N3uefZRAT9FASSBE79MbQj6N9/XgORrvWzT5YxkFZYbCIDyrLdVE6o61vFSrnhhIw7AmZvaC4Ok63EMZAHWP+eEMpC/Q0cgtkCLhelEa1W17iaGBoEDS23TH2RjXsmKvuirGjmJREr+HxFoXS3nxC+xwIgbY0featKcKA4wzRxaB+mkxhiTdUI2Xz1G6SgfuZVjj+jlZoAWhVADai/TlR8Zqh0hzcf77nMHSh65FXDzjDXkgrtrQZ73pUtzGxfxfFnrqHi4bbfwKlBdke2DEoyIbaH6h/T9rGYGZe7CeeKk+e18wmDjr0XRzR1Mmn0emFI7prbfB0gIGFheM8RAdNmA+dsopvCmF8GGrA2MTQnMTatG66IazAg3ZDBj893xa8FssvjkftNw44IlGN5TmQeNXQ3jvoIHPp0UTRAw8v27NNT4XTF3jQkXu/LpJ7SgIrBBNXdg+q5lIPP0+n/jaVlawGbwH+mE9k9bHB+mOd1soAxinjjO5lea7ZvPLiVYWvrxy5iNVt3GWjB2OgP1491eQ2MANixwrnQeeRlDygHSaqtRdD1+Y8J7jQlEl3nJUUak5lmuBJkYGkSNSKp6dMlB7CWhAqLXoCUv0vBoms0jhjj9agDSNnbZgZ0AjEdbULG16SMoJAvm7rzBL2zuOOZ0uZgwQzoPGOT7B/1S2TR1xj8FCjaipbaeuaDf4+AyjISfo5pRBvRjHnXHZiP5IfSOtlfcbhh41zpPaWaCgfn/+5/84zotcMpT/9feXhiJwjQZOeysnBz9rQ+jaF4PbgcNBmRZnuInJ9lwJVdx34LqRzbYV7jt/iLxH8xRD82yKmaUVyIGju/34py9YEhQ3snFJh1mQDYCPCJhP9UxFov90Pevvar1mHM1O8wfDNY7dGTOBBP9lmbvb/G7xqJt9Ja5lSkiXGd4CUE7ZlEtR+cs0hcUgBWE1Yma83rW1Veew/hlN6EOiI0S9D9q9wgXPzEDc/Nf3Nok05o8zRK7AgyTyWkHwcNUTwZOAnqSoAaQxu9frGTiY3XgDl94xjCCmhwaMT3hjzxgMTCiDIkC7nku/KHPdL7y9aih0JWDkBo+x7PrNb8p1rOzJmyR3Ir1co1nEnJNlrRwr0z2UCCXyT28AOAGI92dTrfhN8hZsnVUlO7tL4LkkgoxOmwGtZaMPDTLOr8l6cQHQNootQ+S0wsq666iUwQLohs32b15n9hgOUaAoxfh/4EojwfM3Mhw/mlS92eiZQw2VFck7WMZj/B7nfxtZ5h+6bi5A4xjVcx/WVy7m7L5thjkZGIVT21jcZUcVp+4vbSy+VFFIqS4rOVdka+cu7hKVZy4el8H0AJofDO/FEZZGN4eVCbVK3mvQNWcsFcm5rRoroNKfAat3gIaRxxYJ2JX9ys9Agx+KInPVF+4eQY9Vbw/ZPB99KNnONF2kxsOqbCanViHtKKWCyk19dni++Yx4QzOvvEzd57T9srKOybZCFwqF3w9MgalZ7gRdpXHY5OCN7ftMkCjSBjJA26hebdDylqRuevZ9Iuqkz+H6muuz3c9ojuHemwgMj/Hv61+5bfVB/6za7yi6ZDMReen8C122Xg40X8iJ+hCn8LeWAyHBH0aTEQOdyMVsD7bXVSJ7vQUns4VareUlImCF1NHYLsFXpAOja/hM/RM9PTqDKRiSvOrhO5VV2BejI1JtW6QCcs6jjTqvVrQpA3K4+Oga+vKO0t+KUPuXa1+Nm4WOU6Dgr5BU2Dl0zwyfqPQ7aYxx4aXNyZ5D4nfd1OTobi+iHpsffyVj4lYlocNJr+uETFcjH8M17R7rUxH8yr/20qvuArHCFUZxWnnC8TT3bqnUTk3++bQimqzy76gyBhzqRduEr2cYo6CvWypYWRMEh5oQjH4Gm4K5P3d4NDlFbAQcLlhfLdpuriQ7f17ms1TacZ7afAX1oVc9Ls58/Yh/rst3ZC8cfAKE/7+TEEvBRr54+AeCGjQPSmPmHn9q/4KVPZEJuVJjEZJZhc3HeOHm8NlYbxXUGwX5KsOMyA1sL5nee0bzBx7xGJhDff/KbSvDEfjJnzItmDekcv1NVR/AjbYGBzFlTFnE8XTYQi8qqLBmfOdIdeOVly4hWQOrPgn2RsPBY4QS2heMJaCwUuObJ/5qxSM3udRyxGoRxE7c1vzbFyamHQVUh8oPD+JqobxkU3og0ZfPyzyS7MiZDV1rxsqUkw7WImBJL/QSy4R4DLMxYKDfjM4UJjRNnv2f/bM4MaUY92nh06+o1LjtoUwHfKbGzA3JfvOZ+H/ZMaBDOc62NstoEK1U1mmFZYCih7Mejka0MmtZgAAAA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1633">
            <a:off x="2367907" y="1870416"/>
            <a:ext cx="3005943" cy="436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3326" y="5866241"/>
            <a:ext cx="360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37869518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8221" y="2535085"/>
            <a:ext cx="582755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50"/>
                </a:solidFill>
              </a:rPr>
              <a:t>REVOLUTIONAL </a:t>
            </a:r>
          </a:p>
          <a:p>
            <a:pPr algn="ctr"/>
            <a:r>
              <a:rPr lang="en-US" altLang="zh-CN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50"/>
                </a:solidFill>
              </a:rPr>
              <a:t>THINKING </a:t>
            </a:r>
          </a:p>
          <a:p>
            <a:pPr algn="ctr"/>
            <a:r>
              <a:rPr lang="en-US" altLang="zh-CN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50"/>
                </a:solidFill>
              </a:rPr>
              <a:t>AHEAD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138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02670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139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711200" y="2191657"/>
            <a:ext cx="71410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Dr. Guocong Song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provide slides related to utility-based centralized scheduling. </a:t>
            </a:r>
          </a:p>
        </p:txBody>
      </p:sp>
    </p:spTree>
    <p:extLst>
      <p:ext uri="{BB962C8B-B14F-4D97-AF65-F5344CB8AC3E}">
        <p14:creationId xmlns:p14="http://schemas.microsoft.com/office/powerpoint/2010/main" val="206105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ea typeface="宋体" pitchFamily="2" charset="-122"/>
              </a:rPr>
              <a:t>Propagation and Mobility</a:t>
            </a:r>
            <a:endParaRPr lang="zh-CN" altLang="en-US" b="1" dirty="0">
              <a:ea typeface="宋体" pitchFamily="2" charset="-122"/>
            </a:endParaRPr>
          </a:p>
        </p:txBody>
      </p:sp>
      <p:sp>
        <p:nvSpPr>
          <p:cNvPr id="30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3050" y="1806144"/>
            <a:ext cx="8636000" cy="27797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Propagation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Fading, shadowing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Reflection at large obstacles, refraction, scattering at small obstacles, diffraction at edges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Signal takes several paths to the receiver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Mobility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Variation of channel characteristics</a:t>
            </a:r>
            <a:endParaRPr lang="zh-CN" altLang="en-US" sz="2000" dirty="0"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3081" name="Group 64"/>
          <p:cNvGrpSpPr>
            <a:grpSpLocks/>
          </p:cNvGrpSpPr>
          <p:nvPr/>
        </p:nvGrpSpPr>
        <p:grpSpPr bwMode="auto">
          <a:xfrm>
            <a:off x="138113" y="4433888"/>
            <a:ext cx="8480425" cy="1917700"/>
            <a:chOff x="-49428" y="4042673"/>
            <a:chExt cx="9144000" cy="2133600"/>
          </a:xfrm>
        </p:grpSpPr>
        <p:grpSp>
          <p:nvGrpSpPr>
            <p:cNvPr id="3082" name="Group 27"/>
            <p:cNvGrpSpPr>
              <a:grpSpLocks/>
            </p:cNvGrpSpPr>
            <p:nvPr/>
          </p:nvGrpSpPr>
          <p:grpSpPr bwMode="auto">
            <a:xfrm>
              <a:off x="1715872" y="4341123"/>
              <a:ext cx="895350" cy="168275"/>
              <a:chOff x="1358" y="1340"/>
              <a:chExt cx="564" cy="106"/>
            </a:xfrm>
          </p:grpSpPr>
          <p:sp>
            <p:nvSpPr>
              <p:cNvPr id="3132" name="Freeform 28"/>
              <p:cNvSpPr>
                <a:spLocks/>
              </p:cNvSpPr>
              <p:nvPr/>
            </p:nvSpPr>
            <p:spPr bwMode="auto">
              <a:xfrm>
                <a:off x="1747" y="1384"/>
                <a:ext cx="175" cy="62"/>
              </a:xfrm>
              <a:custGeom>
                <a:avLst/>
                <a:gdLst>
                  <a:gd name="T0" fmla="*/ 0 w 701"/>
                  <a:gd name="T1" fmla="*/ 0 h 368"/>
                  <a:gd name="T2" fmla="*/ 0 w 701"/>
                  <a:gd name="T3" fmla="*/ 0 h 368"/>
                  <a:gd name="T4" fmla="*/ 0 w 701"/>
                  <a:gd name="T5" fmla="*/ 0 h 368"/>
                  <a:gd name="T6" fmla="*/ 0 w 701"/>
                  <a:gd name="T7" fmla="*/ 0 h 368"/>
                  <a:gd name="T8" fmla="*/ 0 w 701"/>
                  <a:gd name="T9" fmla="*/ 0 h 368"/>
                  <a:gd name="T10" fmla="*/ 0 w 701"/>
                  <a:gd name="T11" fmla="*/ 0 h 3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01"/>
                  <a:gd name="T19" fmla="*/ 0 h 368"/>
                  <a:gd name="T20" fmla="*/ 701 w 701"/>
                  <a:gd name="T21" fmla="*/ 368 h 3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01" h="368">
                    <a:moveTo>
                      <a:pt x="0" y="368"/>
                    </a:moveTo>
                    <a:lnTo>
                      <a:pt x="185" y="242"/>
                    </a:lnTo>
                    <a:lnTo>
                      <a:pt x="197" y="303"/>
                    </a:lnTo>
                    <a:lnTo>
                      <a:pt x="483" y="99"/>
                    </a:lnTo>
                    <a:lnTo>
                      <a:pt x="495" y="134"/>
                    </a:lnTo>
                    <a:lnTo>
                      <a:pt x="701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33" name="Freeform 29"/>
              <p:cNvSpPr>
                <a:spLocks/>
              </p:cNvSpPr>
              <p:nvPr/>
            </p:nvSpPr>
            <p:spPr bwMode="auto">
              <a:xfrm>
                <a:off x="1669" y="1340"/>
                <a:ext cx="122" cy="93"/>
              </a:xfrm>
              <a:custGeom>
                <a:avLst/>
                <a:gdLst>
                  <a:gd name="T0" fmla="*/ 0 w 488"/>
                  <a:gd name="T1" fmla="*/ 0 h 559"/>
                  <a:gd name="T2" fmla="*/ 0 w 488"/>
                  <a:gd name="T3" fmla="*/ 0 h 559"/>
                  <a:gd name="T4" fmla="*/ 0 w 488"/>
                  <a:gd name="T5" fmla="*/ 0 h 559"/>
                  <a:gd name="T6" fmla="*/ 0 w 488"/>
                  <a:gd name="T7" fmla="*/ 0 h 559"/>
                  <a:gd name="T8" fmla="*/ 0 w 488"/>
                  <a:gd name="T9" fmla="*/ 0 h 559"/>
                  <a:gd name="T10" fmla="*/ 0 w 488"/>
                  <a:gd name="T11" fmla="*/ 0 h 5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8"/>
                  <a:gd name="T19" fmla="*/ 0 h 559"/>
                  <a:gd name="T20" fmla="*/ 488 w 488"/>
                  <a:gd name="T21" fmla="*/ 559 h 5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8" h="559">
                    <a:moveTo>
                      <a:pt x="0" y="559"/>
                    </a:moveTo>
                    <a:lnTo>
                      <a:pt x="69" y="398"/>
                    </a:lnTo>
                    <a:lnTo>
                      <a:pt x="152" y="449"/>
                    </a:lnTo>
                    <a:lnTo>
                      <a:pt x="308" y="158"/>
                    </a:lnTo>
                    <a:lnTo>
                      <a:pt x="373" y="197"/>
                    </a:lnTo>
                    <a:lnTo>
                      <a:pt x="488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34" name="Freeform 30"/>
              <p:cNvSpPr>
                <a:spLocks/>
              </p:cNvSpPr>
              <p:nvPr/>
            </p:nvSpPr>
            <p:spPr bwMode="auto">
              <a:xfrm>
                <a:off x="1487" y="1340"/>
                <a:ext cx="123" cy="93"/>
              </a:xfrm>
              <a:custGeom>
                <a:avLst/>
                <a:gdLst>
                  <a:gd name="T0" fmla="*/ 0 w 492"/>
                  <a:gd name="T1" fmla="*/ 0 h 559"/>
                  <a:gd name="T2" fmla="*/ 0 w 492"/>
                  <a:gd name="T3" fmla="*/ 0 h 559"/>
                  <a:gd name="T4" fmla="*/ 0 w 492"/>
                  <a:gd name="T5" fmla="*/ 0 h 559"/>
                  <a:gd name="T6" fmla="*/ 0 w 492"/>
                  <a:gd name="T7" fmla="*/ 0 h 559"/>
                  <a:gd name="T8" fmla="*/ 0 w 492"/>
                  <a:gd name="T9" fmla="*/ 0 h 559"/>
                  <a:gd name="T10" fmla="*/ 0 w 492"/>
                  <a:gd name="T11" fmla="*/ 0 h 5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92"/>
                  <a:gd name="T19" fmla="*/ 0 h 559"/>
                  <a:gd name="T20" fmla="*/ 492 w 492"/>
                  <a:gd name="T21" fmla="*/ 559 h 5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92" h="559">
                    <a:moveTo>
                      <a:pt x="492" y="559"/>
                    </a:moveTo>
                    <a:lnTo>
                      <a:pt x="418" y="404"/>
                    </a:lnTo>
                    <a:lnTo>
                      <a:pt x="330" y="451"/>
                    </a:lnTo>
                    <a:lnTo>
                      <a:pt x="170" y="158"/>
                    </a:lnTo>
                    <a:lnTo>
                      <a:pt x="109" y="203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135" name="Freeform 31"/>
              <p:cNvSpPr>
                <a:spLocks/>
              </p:cNvSpPr>
              <p:nvPr/>
            </p:nvSpPr>
            <p:spPr bwMode="auto">
              <a:xfrm>
                <a:off x="1358" y="1385"/>
                <a:ext cx="173" cy="61"/>
              </a:xfrm>
              <a:custGeom>
                <a:avLst/>
                <a:gdLst>
                  <a:gd name="T0" fmla="*/ 0 w 690"/>
                  <a:gd name="T1" fmla="*/ 0 h 367"/>
                  <a:gd name="T2" fmla="*/ 0 w 690"/>
                  <a:gd name="T3" fmla="*/ 0 h 367"/>
                  <a:gd name="T4" fmla="*/ 0 w 690"/>
                  <a:gd name="T5" fmla="*/ 0 h 367"/>
                  <a:gd name="T6" fmla="*/ 0 w 690"/>
                  <a:gd name="T7" fmla="*/ 0 h 367"/>
                  <a:gd name="T8" fmla="*/ 0 w 690"/>
                  <a:gd name="T9" fmla="*/ 0 h 367"/>
                  <a:gd name="T10" fmla="*/ 0 w 690"/>
                  <a:gd name="T11" fmla="*/ 0 h 3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90"/>
                  <a:gd name="T19" fmla="*/ 0 h 367"/>
                  <a:gd name="T20" fmla="*/ 690 w 690"/>
                  <a:gd name="T21" fmla="*/ 367 h 3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90" h="367">
                    <a:moveTo>
                      <a:pt x="690" y="367"/>
                    </a:moveTo>
                    <a:lnTo>
                      <a:pt x="504" y="232"/>
                    </a:lnTo>
                    <a:lnTo>
                      <a:pt x="500" y="293"/>
                    </a:lnTo>
                    <a:lnTo>
                      <a:pt x="218" y="86"/>
                    </a:lnTo>
                    <a:lnTo>
                      <a:pt x="200" y="13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083" name="Group 32"/>
            <p:cNvGrpSpPr>
              <a:grpSpLocks/>
            </p:cNvGrpSpPr>
            <p:nvPr/>
          </p:nvGrpSpPr>
          <p:grpSpPr bwMode="auto">
            <a:xfrm>
              <a:off x="2079410" y="4526861"/>
              <a:ext cx="177800" cy="796925"/>
              <a:chOff x="1587" y="1457"/>
              <a:chExt cx="112" cy="502"/>
            </a:xfrm>
          </p:grpSpPr>
          <p:sp>
            <p:nvSpPr>
              <p:cNvPr id="3116" name="Line 33"/>
              <p:cNvSpPr>
                <a:spLocks noChangeShapeType="1"/>
              </p:cNvSpPr>
              <p:nvPr/>
            </p:nvSpPr>
            <p:spPr bwMode="auto">
              <a:xfrm>
                <a:off x="1627" y="1637"/>
                <a:ext cx="36" cy="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117" name="Group 34"/>
              <p:cNvGrpSpPr>
                <a:grpSpLocks/>
              </p:cNvGrpSpPr>
              <p:nvPr/>
            </p:nvGrpSpPr>
            <p:grpSpPr bwMode="auto">
              <a:xfrm>
                <a:off x="1587" y="1457"/>
                <a:ext cx="112" cy="502"/>
                <a:chOff x="1587" y="1457"/>
                <a:chExt cx="112" cy="502"/>
              </a:xfrm>
            </p:grpSpPr>
            <p:sp>
              <p:nvSpPr>
                <p:cNvPr id="3118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643" y="1464"/>
                  <a:ext cx="1" cy="10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9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587" y="1562"/>
                  <a:ext cx="45" cy="397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0" name="Line 37"/>
                <p:cNvSpPr>
                  <a:spLocks noChangeShapeType="1"/>
                </p:cNvSpPr>
                <p:nvPr/>
              </p:nvSpPr>
              <p:spPr bwMode="auto">
                <a:xfrm>
                  <a:off x="1654" y="1563"/>
                  <a:ext cx="45" cy="396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1" name="Line 38"/>
                <p:cNvSpPr>
                  <a:spLocks noChangeShapeType="1"/>
                </p:cNvSpPr>
                <p:nvPr/>
              </p:nvSpPr>
              <p:spPr bwMode="auto">
                <a:xfrm>
                  <a:off x="1590" y="1948"/>
                  <a:ext cx="108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2" name="Line 39"/>
                <p:cNvSpPr>
                  <a:spLocks noChangeShapeType="1"/>
                </p:cNvSpPr>
                <p:nvPr/>
              </p:nvSpPr>
              <p:spPr bwMode="auto">
                <a:xfrm>
                  <a:off x="1603" y="1840"/>
                  <a:ext cx="85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3" name="Line 40"/>
                <p:cNvSpPr>
                  <a:spLocks noChangeShapeType="1"/>
                </p:cNvSpPr>
                <p:nvPr/>
              </p:nvSpPr>
              <p:spPr bwMode="auto">
                <a:xfrm>
                  <a:off x="1602" y="1841"/>
                  <a:ext cx="93" cy="110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4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592" y="1840"/>
                  <a:ext cx="94" cy="109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5" name="Line 42"/>
                <p:cNvSpPr>
                  <a:spLocks noChangeShapeType="1"/>
                </p:cNvSpPr>
                <p:nvPr/>
              </p:nvSpPr>
              <p:spPr bwMode="auto">
                <a:xfrm>
                  <a:off x="1615" y="1735"/>
                  <a:ext cx="59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6" name="Line 43"/>
                <p:cNvSpPr>
                  <a:spLocks noChangeShapeType="1"/>
                </p:cNvSpPr>
                <p:nvPr/>
              </p:nvSpPr>
              <p:spPr bwMode="auto">
                <a:xfrm>
                  <a:off x="1614" y="1734"/>
                  <a:ext cx="69" cy="106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7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1599" y="1734"/>
                  <a:ext cx="72" cy="105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8" name="Line 45"/>
                <p:cNvSpPr>
                  <a:spLocks noChangeShapeType="1"/>
                </p:cNvSpPr>
                <p:nvPr/>
              </p:nvSpPr>
              <p:spPr bwMode="auto">
                <a:xfrm>
                  <a:off x="1622" y="1637"/>
                  <a:ext cx="53" cy="99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29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1611" y="1636"/>
                  <a:ext cx="50" cy="100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0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1620" y="1563"/>
                  <a:ext cx="35" cy="77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31" name="Oval 48"/>
                <p:cNvSpPr>
                  <a:spLocks noChangeArrowheads="1"/>
                </p:cNvSpPr>
                <p:nvPr/>
              </p:nvSpPr>
              <p:spPr bwMode="auto">
                <a:xfrm>
                  <a:off x="1629" y="1457"/>
                  <a:ext cx="29" cy="12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3084" name="Line 49"/>
            <p:cNvSpPr>
              <a:spLocks noChangeShapeType="1"/>
            </p:cNvSpPr>
            <p:nvPr/>
          </p:nvSpPr>
          <p:spPr bwMode="auto">
            <a:xfrm>
              <a:off x="5459197" y="4957073"/>
              <a:ext cx="15240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74" name="Object 5"/>
            <p:cNvGraphicFramePr>
              <a:graphicFrameLocks noChangeAspect="1"/>
            </p:cNvGraphicFramePr>
            <p:nvPr/>
          </p:nvGraphicFramePr>
          <p:xfrm>
            <a:off x="4868647" y="4042673"/>
            <a:ext cx="590550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15" name="Clip" r:id="rId3" imgW="2849563" imgH="3902075" progId="MS_ClipArt_Gallery.2">
                    <p:embed/>
                  </p:oleObj>
                </mc:Choice>
                <mc:Fallback>
                  <p:oleObj name="Clip" r:id="rId3" imgW="2849563" imgH="3902075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8647" y="4042673"/>
                          <a:ext cx="590550" cy="808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" name="Object 6"/>
            <p:cNvGraphicFramePr>
              <a:graphicFrameLocks noChangeAspect="1"/>
            </p:cNvGraphicFramePr>
            <p:nvPr/>
          </p:nvGraphicFramePr>
          <p:xfrm>
            <a:off x="3947897" y="5185673"/>
            <a:ext cx="376238" cy="628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16" name="Clip" r:id="rId5" imgW="2033588" imgH="3390900" progId="MS_ClipArt_Gallery.2">
                    <p:embed/>
                  </p:oleObj>
                </mc:Choice>
                <mc:Fallback>
                  <p:oleObj name="Clip" r:id="rId5" imgW="2033588" imgH="33909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7897" y="5185673"/>
                          <a:ext cx="376238" cy="628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5" name="Freeform 52"/>
            <p:cNvSpPr>
              <a:spLocks/>
            </p:cNvSpPr>
            <p:nvPr/>
          </p:nvSpPr>
          <p:spPr bwMode="auto">
            <a:xfrm>
              <a:off x="2147672" y="4528448"/>
              <a:ext cx="3311525" cy="657225"/>
            </a:xfrm>
            <a:custGeom>
              <a:avLst/>
              <a:gdLst>
                <a:gd name="T0" fmla="*/ 0 w 2976"/>
                <a:gd name="T1" fmla="*/ 0 h 414"/>
                <a:gd name="T2" fmla="*/ 2147483647 w 2976"/>
                <a:gd name="T3" fmla="*/ 2147483647 h 414"/>
                <a:gd name="T4" fmla="*/ 2147483647 w 2976"/>
                <a:gd name="T5" fmla="*/ 2147483647 h 414"/>
                <a:gd name="T6" fmla="*/ 0 60000 65536"/>
                <a:gd name="T7" fmla="*/ 0 60000 65536"/>
                <a:gd name="T8" fmla="*/ 0 60000 65536"/>
                <a:gd name="T9" fmla="*/ 0 w 2976"/>
                <a:gd name="T10" fmla="*/ 0 h 414"/>
                <a:gd name="T11" fmla="*/ 2976 w 2976"/>
                <a:gd name="T12" fmla="*/ 414 h 4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6" h="414">
                  <a:moveTo>
                    <a:pt x="0" y="0"/>
                  </a:moveTo>
                  <a:lnTo>
                    <a:pt x="1854" y="414"/>
                  </a:lnTo>
                  <a:lnTo>
                    <a:pt x="2976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86" name="Freeform 53"/>
            <p:cNvSpPr>
              <a:spLocks/>
            </p:cNvSpPr>
            <p:nvPr/>
          </p:nvSpPr>
          <p:spPr bwMode="auto">
            <a:xfrm>
              <a:off x="2147672" y="4528448"/>
              <a:ext cx="3311525" cy="428625"/>
            </a:xfrm>
            <a:custGeom>
              <a:avLst/>
              <a:gdLst>
                <a:gd name="T0" fmla="*/ 0 w 2976"/>
                <a:gd name="T1" fmla="*/ 0 h 270"/>
                <a:gd name="T2" fmla="*/ 2147483647 w 2976"/>
                <a:gd name="T3" fmla="*/ 2147483647 h 270"/>
                <a:gd name="T4" fmla="*/ 2147483647 w 2976"/>
                <a:gd name="T5" fmla="*/ 2147483647 h 270"/>
                <a:gd name="T6" fmla="*/ 0 60000 65536"/>
                <a:gd name="T7" fmla="*/ 0 60000 65536"/>
                <a:gd name="T8" fmla="*/ 0 60000 65536"/>
                <a:gd name="T9" fmla="*/ 0 w 2976"/>
                <a:gd name="T10" fmla="*/ 0 h 270"/>
                <a:gd name="T11" fmla="*/ 2976 w 2976"/>
                <a:gd name="T12" fmla="*/ 270 h 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6" h="270">
                  <a:moveTo>
                    <a:pt x="0" y="0"/>
                  </a:moveTo>
                  <a:lnTo>
                    <a:pt x="2592" y="102"/>
                  </a:lnTo>
                  <a:lnTo>
                    <a:pt x="2976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87" name="Freeform 54"/>
            <p:cNvSpPr>
              <a:spLocks/>
            </p:cNvSpPr>
            <p:nvPr/>
          </p:nvSpPr>
          <p:spPr bwMode="auto">
            <a:xfrm>
              <a:off x="2147672" y="4537973"/>
              <a:ext cx="3311525" cy="419100"/>
            </a:xfrm>
            <a:custGeom>
              <a:avLst/>
              <a:gdLst>
                <a:gd name="T0" fmla="*/ 0 w 2982"/>
                <a:gd name="T1" fmla="*/ 0 h 264"/>
                <a:gd name="T2" fmla="*/ 2147483647 w 2982"/>
                <a:gd name="T3" fmla="*/ 2147483647 h 264"/>
                <a:gd name="T4" fmla="*/ 0 60000 65536"/>
                <a:gd name="T5" fmla="*/ 0 60000 65536"/>
                <a:gd name="T6" fmla="*/ 0 w 2982"/>
                <a:gd name="T7" fmla="*/ 0 h 264"/>
                <a:gd name="T8" fmla="*/ 2982 w 2982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82" h="264">
                  <a:moveTo>
                    <a:pt x="0" y="0"/>
                  </a:moveTo>
                  <a:lnTo>
                    <a:pt x="2982" y="26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graphicFrame>
          <p:nvGraphicFramePr>
            <p:cNvPr id="3076" name="Object 7"/>
            <p:cNvGraphicFramePr>
              <a:graphicFrameLocks noChangeAspect="1"/>
            </p:cNvGraphicFramePr>
            <p:nvPr/>
          </p:nvGraphicFramePr>
          <p:xfrm>
            <a:off x="5459197" y="5033273"/>
            <a:ext cx="1119188" cy="604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17" name="Clip" r:id="rId7" imgW="2239366" imgH="1209751" progId="MS_ClipArt_Gallery.2">
                    <p:embed/>
                  </p:oleObj>
                </mc:Choice>
                <mc:Fallback>
                  <p:oleObj name="Clip" r:id="rId7" imgW="2239366" imgH="120975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9197" y="5033273"/>
                          <a:ext cx="1119188" cy="604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8" name="Text Box 56"/>
            <p:cNvSpPr txBox="1">
              <a:spLocks noChangeArrowheads="1"/>
            </p:cNvSpPr>
            <p:nvPr/>
          </p:nvSpPr>
          <p:spPr bwMode="auto">
            <a:xfrm>
              <a:off x="922122" y="5815911"/>
              <a:ext cx="14351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400">
                  <a:ea typeface="宋体" pitchFamily="2" charset="-122"/>
                </a:rPr>
                <a:t>signal at sender</a:t>
              </a:r>
            </a:p>
          </p:txBody>
        </p:sp>
        <p:sp>
          <p:nvSpPr>
            <p:cNvPr id="3089" name="Text Box 57"/>
            <p:cNvSpPr txBox="1">
              <a:spLocks noChangeArrowheads="1"/>
            </p:cNvSpPr>
            <p:nvPr/>
          </p:nvSpPr>
          <p:spPr bwMode="auto">
            <a:xfrm>
              <a:off x="6602197" y="5871473"/>
              <a:ext cx="1524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400">
                  <a:ea typeface="宋体" pitchFamily="2" charset="-122"/>
                </a:rPr>
                <a:t>signal at receiver</a:t>
              </a:r>
            </a:p>
          </p:txBody>
        </p:sp>
        <p:grpSp>
          <p:nvGrpSpPr>
            <p:cNvPr id="3090" name="Group 58"/>
            <p:cNvGrpSpPr>
              <a:grpSpLocks/>
            </p:cNvGrpSpPr>
            <p:nvPr/>
          </p:nvGrpSpPr>
          <p:grpSpPr bwMode="auto">
            <a:xfrm>
              <a:off x="1018960" y="4566548"/>
              <a:ext cx="1127125" cy="989013"/>
              <a:chOff x="538" y="1769"/>
              <a:chExt cx="432" cy="288"/>
            </a:xfrm>
          </p:grpSpPr>
          <p:grpSp>
            <p:nvGrpSpPr>
              <p:cNvPr id="3111" name="Group 59"/>
              <p:cNvGrpSpPr>
                <a:grpSpLocks/>
              </p:cNvGrpSpPr>
              <p:nvPr/>
            </p:nvGrpSpPr>
            <p:grpSpPr bwMode="auto">
              <a:xfrm>
                <a:off x="538" y="1769"/>
                <a:ext cx="432" cy="288"/>
                <a:chOff x="480" y="1680"/>
                <a:chExt cx="432" cy="288"/>
              </a:xfrm>
            </p:grpSpPr>
            <p:sp>
              <p:nvSpPr>
                <p:cNvPr id="3113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80" y="1680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4" name="Line 61"/>
                <p:cNvSpPr>
                  <a:spLocks noChangeShapeType="1"/>
                </p:cNvSpPr>
                <p:nvPr/>
              </p:nvSpPr>
              <p:spPr bwMode="auto">
                <a:xfrm>
                  <a:off x="480" y="196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5" name="Freeform 62"/>
                <p:cNvSpPr>
                  <a:spLocks/>
                </p:cNvSpPr>
                <p:nvPr/>
              </p:nvSpPr>
              <p:spPr bwMode="auto">
                <a:xfrm>
                  <a:off x="528" y="1680"/>
                  <a:ext cx="48" cy="288"/>
                </a:xfrm>
                <a:custGeom>
                  <a:avLst/>
                  <a:gdLst>
                    <a:gd name="T0" fmla="*/ 48 w 48"/>
                    <a:gd name="T1" fmla="*/ 288 h 288"/>
                    <a:gd name="T2" fmla="*/ 48 w 48"/>
                    <a:gd name="T3" fmla="*/ 96 h 288"/>
                    <a:gd name="T4" fmla="*/ 48 w 48"/>
                    <a:gd name="T5" fmla="*/ 0 h 288"/>
                    <a:gd name="T6" fmla="*/ 0 w 48"/>
                    <a:gd name="T7" fmla="*/ 0 h 288"/>
                    <a:gd name="T8" fmla="*/ 0 w 48"/>
                    <a:gd name="T9" fmla="*/ 288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288"/>
                    <a:gd name="T17" fmla="*/ 48 w 4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288">
                      <a:moveTo>
                        <a:pt x="48" y="288"/>
                      </a:moveTo>
                      <a:lnTo>
                        <a:pt x="48" y="96"/>
                      </a:lnTo>
                      <a:lnTo>
                        <a:pt x="48" y="0"/>
                      </a:lnTo>
                      <a:lnTo>
                        <a:pt x="0" y="0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3112" name="Freeform 63"/>
              <p:cNvSpPr>
                <a:spLocks/>
              </p:cNvSpPr>
              <p:nvPr/>
            </p:nvSpPr>
            <p:spPr bwMode="auto">
              <a:xfrm>
                <a:off x="720" y="1865"/>
                <a:ext cx="48" cy="192"/>
              </a:xfrm>
              <a:custGeom>
                <a:avLst/>
                <a:gdLst>
                  <a:gd name="T0" fmla="*/ 0 w 48"/>
                  <a:gd name="T1" fmla="*/ 192 h 192"/>
                  <a:gd name="T2" fmla="*/ 0 w 48"/>
                  <a:gd name="T3" fmla="*/ 0 h 192"/>
                  <a:gd name="T4" fmla="*/ 48 w 48"/>
                  <a:gd name="T5" fmla="*/ 0 h 192"/>
                  <a:gd name="T6" fmla="*/ 48 w 48"/>
                  <a:gd name="T7" fmla="*/ 192 h 19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192"/>
                  <a:gd name="T14" fmla="*/ 48 w 48"/>
                  <a:gd name="T15" fmla="*/ 192 h 19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192">
                    <a:moveTo>
                      <a:pt x="0" y="192"/>
                    </a:moveTo>
                    <a:lnTo>
                      <a:pt x="0" y="0"/>
                    </a:lnTo>
                    <a:lnTo>
                      <a:pt x="48" y="0"/>
                    </a:lnTo>
                    <a:lnTo>
                      <a:pt x="48" y="192"/>
                    </a:lnTo>
                  </a:path>
                </a:pathLst>
              </a:cu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3091" name="Group 64"/>
            <p:cNvGrpSpPr>
              <a:grpSpLocks/>
            </p:cNvGrpSpPr>
            <p:nvPr/>
          </p:nvGrpSpPr>
          <p:grpSpPr bwMode="auto">
            <a:xfrm>
              <a:off x="6846672" y="4926911"/>
              <a:ext cx="1279525" cy="944562"/>
              <a:chOff x="4570" y="2016"/>
              <a:chExt cx="624" cy="240"/>
            </a:xfrm>
          </p:grpSpPr>
          <p:grpSp>
            <p:nvGrpSpPr>
              <p:cNvPr id="3106" name="Group 65"/>
              <p:cNvGrpSpPr>
                <a:grpSpLocks/>
              </p:cNvGrpSpPr>
              <p:nvPr/>
            </p:nvGrpSpPr>
            <p:grpSpPr bwMode="auto">
              <a:xfrm>
                <a:off x="4570" y="2016"/>
                <a:ext cx="624" cy="240"/>
                <a:chOff x="4896" y="1680"/>
                <a:chExt cx="624" cy="240"/>
              </a:xfrm>
            </p:grpSpPr>
            <p:sp>
              <p:nvSpPr>
                <p:cNvPr id="3108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4896" y="1680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09" name="Line 67"/>
                <p:cNvSpPr>
                  <a:spLocks noChangeShapeType="1"/>
                </p:cNvSpPr>
                <p:nvPr/>
              </p:nvSpPr>
              <p:spPr bwMode="auto">
                <a:xfrm>
                  <a:off x="4896" y="1920"/>
                  <a:ext cx="6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10" name="Freeform 68"/>
                <p:cNvSpPr>
                  <a:spLocks/>
                </p:cNvSpPr>
                <p:nvPr/>
              </p:nvSpPr>
              <p:spPr bwMode="auto">
                <a:xfrm>
                  <a:off x="4992" y="1776"/>
                  <a:ext cx="288" cy="144"/>
                </a:xfrm>
                <a:custGeom>
                  <a:avLst/>
                  <a:gdLst>
                    <a:gd name="T0" fmla="*/ 0 w 288"/>
                    <a:gd name="T1" fmla="*/ 144 h 144"/>
                    <a:gd name="T2" fmla="*/ 48 w 288"/>
                    <a:gd name="T3" fmla="*/ 0 h 144"/>
                    <a:gd name="T4" fmla="*/ 96 w 288"/>
                    <a:gd name="T5" fmla="*/ 144 h 144"/>
                    <a:gd name="T6" fmla="*/ 144 w 288"/>
                    <a:gd name="T7" fmla="*/ 48 h 144"/>
                    <a:gd name="T8" fmla="*/ 192 w 288"/>
                    <a:gd name="T9" fmla="*/ 144 h 144"/>
                    <a:gd name="T10" fmla="*/ 246 w 288"/>
                    <a:gd name="T11" fmla="*/ 90 h 144"/>
                    <a:gd name="T12" fmla="*/ 288 w 288"/>
                    <a:gd name="T13" fmla="*/ 144 h 14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88"/>
                    <a:gd name="T22" fmla="*/ 0 h 144"/>
                    <a:gd name="T23" fmla="*/ 288 w 288"/>
                    <a:gd name="T24" fmla="*/ 144 h 14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88" h="144">
                      <a:moveTo>
                        <a:pt x="0" y="144"/>
                      </a:moveTo>
                      <a:lnTo>
                        <a:pt x="48" y="0"/>
                      </a:lnTo>
                      <a:lnTo>
                        <a:pt x="96" y="144"/>
                      </a:lnTo>
                      <a:lnTo>
                        <a:pt x="144" y="48"/>
                      </a:lnTo>
                      <a:lnTo>
                        <a:pt x="192" y="144"/>
                      </a:lnTo>
                      <a:lnTo>
                        <a:pt x="246" y="9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3107" name="Freeform 69"/>
              <p:cNvSpPr>
                <a:spLocks/>
              </p:cNvSpPr>
              <p:nvPr/>
            </p:nvSpPr>
            <p:spPr bwMode="auto">
              <a:xfrm>
                <a:off x="4848" y="2160"/>
                <a:ext cx="288" cy="96"/>
              </a:xfrm>
              <a:custGeom>
                <a:avLst/>
                <a:gdLst>
                  <a:gd name="T0" fmla="*/ 0 w 288"/>
                  <a:gd name="T1" fmla="*/ 96 h 96"/>
                  <a:gd name="T2" fmla="*/ 48 w 288"/>
                  <a:gd name="T3" fmla="*/ 0 h 96"/>
                  <a:gd name="T4" fmla="*/ 96 w 288"/>
                  <a:gd name="T5" fmla="*/ 96 h 96"/>
                  <a:gd name="T6" fmla="*/ 144 w 288"/>
                  <a:gd name="T7" fmla="*/ 48 h 96"/>
                  <a:gd name="T8" fmla="*/ 192 w 288"/>
                  <a:gd name="T9" fmla="*/ 96 h 96"/>
                  <a:gd name="T10" fmla="*/ 240 w 288"/>
                  <a:gd name="T11" fmla="*/ 48 h 96"/>
                  <a:gd name="T12" fmla="*/ 288 w 288"/>
                  <a:gd name="T13" fmla="*/ 96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8"/>
                  <a:gd name="T22" fmla="*/ 0 h 96"/>
                  <a:gd name="T23" fmla="*/ 288 w 288"/>
                  <a:gd name="T24" fmla="*/ 96 h 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8" h="96">
                    <a:moveTo>
                      <a:pt x="0" y="96"/>
                    </a:moveTo>
                    <a:lnTo>
                      <a:pt x="48" y="0"/>
                    </a:lnTo>
                    <a:lnTo>
                      <a:pt x="96" y="96"/>
                    </a:lnTo>
                    <a:lnTo>
                      <a:pt x="144" y="48"/>
                    </a:lnTo>
                    <a:lnTo>
                      <a:pt x="192" y="96"/>
                    </a:lnTo>
                    <a:lnTo>
                      <a:pt x="240" y="48"/>
                    </a:lnTo>
                    <a:lnTo>
                      <a:pt x="288" y="96"/>
                    </a:lnTo>
                  </a:path>
                </a:pathLst>
              </a:cu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092" name="Text Box 70"/>
            <p:cNvSpPr txBox="1">
              <a:spLocks noChangeArrowheads="1"/>
            </p:cNvSpPr>
            <p:nvPr/>
          </p:nvSpPr>
          <p:spPr bwMode="auto">
            <a:xfrm>
              <a:off x="6324385" y="4423673"/>
              <a:ext cx="1101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zh-CN" sz="1400">
                  <a:ea typeface="宋体" pitchFamily="2" charset="-122"/>
                </a:rPr>
                <a:t>LOS pulses</a:t>
              </a:r>
            </a:p>
          </p:txBody>
        </p:sp>
        <p:cxnSp>
          <p:nvCxnSpPr>
            <p:cNvPr id="3093" name="AutoShape 71"/>
            <p:cNvCxnSpPr>
              <a:cxnSpLocks noChangeShapeType="1"/>
              <a:stCxn id="3092" idx="2"/>
            </p:cNvCxnSpPr>
            <p:nvPr/>
          </p:nvCxnSpPr>
          <p:spPr bwMode="auto">
            <a:xfrm>
              <a:off x="6875247" y="4728473"/>
              <a:ext cx="266700" cy="576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4" name="AutoShape 72"/>
            <p:cNvCxnSpPr>
              <a:cxnSpLocks noChangeShapeType="1"/>
              <a:stCxn id="3092" idx="2"/>
            </p:cNvCxnSpPr>
            <p:nvPr/>
          </p:nvCxnSpPr>
          <p:spPr bwMode="auto">
            <a:xfrm>
              <a:off x="6875247" y="4728473"/>
              <a:ext cx="630238" cy="765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95" name="Text Box 73"/>
            <p:cNvSpPr txBox="1">
              <a:spLocks noChangeArrowheads="1"/>
            </p:cNvSpPr>
            <p:nvPr/>
          </p:nvSpPr>
          <p:spPr bwMode="auto">
            <a:xfrm>
              <a:off x="7403885" y="4279211"/>
              <a:ext cx="903287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zh-CN" sz="1400">
                  <a:ea typeface="宋体" pitchFamily="2" charset="-122"/>
                </a:rPr>
                <a:t>multipath</a:t>
              </a:r>
            </a:p>
            <a:p>
              <a:r>
                <a:rPr lang="de-DE" altLang="zh-CN" sz="1400">
                  <a:ea typeface="宋体" pitchFamily="2" charset="-122"/>
                </a:rPr>
                <a:t>pulses</a:t>
              </a:r>
            </a:p>
          </p:txBody>
        </p:sp>
        <p:cxnSp>
          <p:nvCxnSpPr>
            <p:cNvPr id="3096" name="AutoShape 74"/>
            <p:cNvCxnSpPr>
              <a:cxnSpLocks noChangeShapeType="1"/>
              <a:stCxn id="3095" idx="2"/>
            </p:cNvCxnSpPr>
            <p:nvPr/>
          </p:nvCxnSpPr>
          <p:spPr bwMode="auto">
            <a:xfrm>
              <a:off x="7856322" y="4796736"/>
              <a:ext cx="61913" cy="8858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7" name="AutoShape 75"/>
            <p:cNvCxnSpPr>
              <a:cxnSpLocks noChangeShapeType="1"/>
              <a:stCxn id="3095" idx="2"/>
            </p:cNvCxnSpPr>
            <p:nvPr/>
          </p:nvCxnSpPr>
          <p:spPr bwMode="auto">
            <a:xfrm flipH="1">
              <a:off x="7711860" y="4796736"/>
              <a:ext cx="144462" cy="876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8" name="AutoShape 76"/>
            <p:cNvCxnSpPr>
              <a:cxnSpLocks noChangeShapeType="1"/>
              <a:stCxn id="3095" idx="2"/>
            </p:cNvCxnSpPr>
            <p:nvPr/>
          </p:nvCxnSpPr>
          <p:spPr bwMode="auto">
            <a:xfrm flipH="1">
              <a:off x="7338797" y="4796736"/>
              <a:ext cx="517525" cy="6969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9" name="AutoShape 77"/>
            <p:cNvCxnSpPr>
              <a:cxnSpLocks noChangeShapeType="1"/>
              <a:stCxn id="3095" idx="2"/>
            </p:cNvCxnSpPr>
            <p:nvPr/>
          </p:nvCxnSpPr>
          <p:spPr bwMode="auto">
            <a:xfrm flipH="1">
              <a:off x="7545172" y="4796736"/>
              <a:ext cx="311150" cy="8524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0" name="Rectangle 91"/>
            <p:cNvSpPr>
              <a:spLocks noChangeArrowheads="1"/>
            </p:cNvSpPr>
            <p:nvPr/>
          </p:nvSpPr>
          <p:spPr bwMode="auto">
            <a:xfrm>
              <a:off x="-49428" y="5204723"/>
              <a:ext cx="914400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1" name="Rectangle 98"/>
            <p:cNvSpPr>
              <a:spLocks noChangeArrowheads="1"/>
            </p:cNvSpPr>
            <p:nvPr/>
          </p:nvSpPr>
          <p:spPr bwMode="auto">
            <a:xfrm>
              <a:off x="-49428" y="5238061"/>
              <a:ext cx="914400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2" name="Rectangle 125"/>
            <p:cNvSpPr>
              <a:spLocks noChangeArrowheads="1"/>
            </p:cNvSpPr>
            <p:nvPr/>
          </p:nvSpPr>
          <p:spPr bwMode="auto">
            <a:xfrm>
              <a:off x="-49428" y="4488761"/>
              <a:ext cx="914400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3" name="Rectangle 126"/>
            <p:cNvSpPr>
              <a:spLocks noChangeArrowheads="1"/>
            </p:cNvSpPr>
            <p:nvPr/>
          </p:nvSpPr>
          <p:spPr bwMode="auto">
            <a:xfrm>
              <a:off x="4522572" y="4488761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4" name="Rectangle 128"/>
            <p:cNvSpPr>
              <a:spLocks noChangeArrowheads="1"/>
            </p:cNvSpPr>
            <p:nvPr/>
          </p:nvSpPr>
          <p:spPr bwMode="auto">
            <a:xfrm>
              <a:off x="4522572" y="4717361"/>
              <a:ext cx="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3105" name="Rectangle 130"/>
            <p:cNvSpPr>
              <a:spLocks noChangeArrowheads="1"/>
            </p:cNvSpPr>
            <p:nvPr/>
          </p:nvSpPr>
          <p:spPr bwMode="auto">
            <a:xfrm>
              <a:off x="-49428" y="4945961"/>
              <a:ext cx="9144000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20377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References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754188"/>
            <a:ext cx="8667750" cy="4297362"/>
          </a:xfrm>
        </p:spPr>
        <p:txBody>
          <a:bodyPr/>
          <a:lstStyle/>
          <a:p>
            <a:r>
              <a:rPr lang="en-US" altLang="zh-CN" sz="1400">
                <a:ea typeface="宋体" pitchFamily="2" charset="-122"/>
              </a:rPr>
              <a:t>S. Sampei, S. Komaki, S., and N. Morinaga, “Adaptive modulation/TDMA scheme for personal multimedia communication systems,” in Proc. Of 1994 IEEE Global Telecommun. Conf., Nov. 1994, pp. 989–993.</a:t>
            </a:r>
          </a:p>
          <a:p>
            <a:pPr lvl="3"/>
            <a:endParaRPr lang="en-US" altLang="zh-CN" sz="900">
              <a:ea typeface="宋体" pitchFamily="2" charset="-122"/>
            </a:endParaRPr>
          </a:p>
          <a:p>
            <a:r>
              <a:rPr lang="en-US" altLang="zh-CN" sz="1400">
                <a:ea typeface="宋体" pitchFamily="2" charset="-122"/>
              </a:rPr>
              <a:t>M. Ouchi, H. J. Lee, S. Komaki, and N. Morinaga, “Proposal for modulation level controlled radio system applied to atm networks,” in Proc. of Fourth European Conference on Radio Relay Systems, Oct. 1993, pp. 322–327.</a:t>
            </a:r>
            <a:endParaRPr lang="zh-CN" altLang="en-US" sz="1400">
              <a:ea typeface="宋体" pitchFamily="2" charset="-122"/>
            </a:endParaRPr>
          </a:p>
          <a:p>
            <a:endParaRPr lang="en-US" altLang="zh-CN" sz="1400">
              <a:ea typeface="宋体" pitchFamily="2" charset="-122"/>
            </a:endParaRPr>
          </a:p>
          <a:p>
            <a:r>
              <a:rPr lang="en-US" altLang="zh-CN" sz="1400">
                <a:ea typeface="宋体" pitchFamily="2" charset="-122"/>
              </a:rPr>
              <a:t>G. Song and Y. (G.) Li, "Utility-based resource allocation and scheduling in OFDM-based wireless broadband networks,</a:t>
            </a:r>
            <a:r>
              <a:rPr lang="en-US" altLang="zh-CN" sz="1400">
                <a:latin typeface="Arial" pitchFamily="34" charset="0"/>
                <a:ea typeface="宋体" pitchFamily="2" charset="-122"/>
              </a:rPr>
              <a:t>”</a:t>
            </a:r>
            <a:r>
              <a:rPr lang="en-US" altLang="zh-CN" sz="1400">
                <a:ea typeface="宋体" pitchFamily="2" charset="-122"/>
              </a:rPr>
              <a:t> IEEE</a:t>
            </a:r>
            <a:r>
              <a:rPr lang="en-US" altLang="zh-CN" sz="1400" i="1">
                <a:ea typeface="宋体" pitchFamily="2" charset="-122"/>
              </a:rPr>
              <a:t> Communications Magazine</a:t>
            </a:r>
            <a:r>
              <a:rPr lang="en-US" altLang="zh-CN" sz="1400">
                <a:ea typeface="宋体" pitchFamily="2" charset="-122"/>
              </a:rPr>
              <a:t>, Dec. 2005.</a:t>
            </a:r>
          </a:p>
          <a:p>
            <a:pPr lvl="3"/>
            <a:endParaRPr lang="en-US" altLang="zh-CN" sz="900">
              <a:ea typeface="宋体" pitchFamily="2" charset="-122"/>
            </a:endParaRPr>
          </a:p>
          <a:p>
            <a:r>
              <a:rPr lang="en-US" altLang="zh-CN" sz="1400">
                <a:ea typeface="宋体" pitchFamily="2" charset="-122"/>
              </a:rPr>
              <a:t>G. Song and Y. (G.) Li, "Cross-layer optimization for OFDM wireless networks - part I: Theoretical framework," </a:t>
            </a:r>
            <a:r>
              <a:rPr lang="en-US" altLang="zh-CN" sz="1400" i="1">
                <a:ea typeface="宋体" pitchFamily="2" charset="-122"/>
              </a:rPr>
              <a:t>IEEE Transactions on Wireless Communications</a:t>
            </a:r>
            <a:r>
              <a:rPr lang="en-US" altLang="zh-CN" sz="1400">
                <a:ea typeface="宋体" pitchFamily="2" charset="-122"/>
              </a:rPr>
              <a:t>, March 2005. </a:t>
            </a:r>
          </a:p>
          <a:p>
            <a:pPr lvl="4"/>
            <a:endParaRPr lang="en-US" altLang="zh-CN" sz="800">
              <a:ea typeface="宋体" pitchFamily="2" charset="-122"/>
            </a:endParaRPr>
          </a:p>
          <a:p>
            <a:r>
              <a:rPr lang="en-US" altLang="zh-CN" sz="1400">
                <a:ea typeface="宋体" pitchFamily="2" charset="-122"/>
              </a:rPr>
              <a:t>G. Song and Y. (G.) Li, "Cross-layer optimization for OFDM wireless networks - part II: Algorithm development," </a:t>
            </a:r>
            <a:r>
              <a:rPr lang="en-US" altLang="zh-CN" sz="1400" i="1">
                <a:ea typeface="宋体" pitchFamily="2" charset="-122"/>
              </a:rPr>
              <a:t>IEEE Transactions on Wireless Communications</a:t>
            </a:r>
            <a:r>
              <a:rPr lang="en-US" altLang="zh-CN" sz="1400">
                <a:ea typeface="宋体" pitchFamily="2" charset="-122"/>
              </a:rPr>
              <a:t>, March 2005. </a:t>
            </a:r>
          </a:p>
          <a:p>
            <a:pPr lvl="4"/>
            <a:endParaRPr lang="en-US" altLang="zh-CN" sz="800">
              <a:ea typeface="宋体" pitchFamily="2" charset="-122"/>
            </a:endParaRPr>
          </a:p>
          <a:p>
            <a:r>
              <a:rPr lang="en-US" altLang="zh-CN" sz="1400">
                <a:ea typeface="宋体" pitchFamily="2" charset="-122"/>
              </a:rPr>
              <a:t>G. Song and Y. (G.) Li, "Asymptotic throughput analysis for channel-aware scheduling,"IEEE Transactions on Communications, vol.54, no.10, pp.1827-1834, Oct 2006.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64936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References</a:t>
            </a:r>
          </a:p>
        </p:txBody>
      </p:sp>
      <p:sp>
        <p:nvSpPr>
          <p:cNvPr id="174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831975"/>
            <a:ext cx="8767763" cy="45910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300">
                <a:ea typeface="宋体" pitchFamily="2" charset="-122"/>
              </a:rPr>
              <a:t>G. Song, Y. (G.) Li, and L. J. Cimini, Jr. "Joint channel- and queue-aware scheduling for multiuser diversity in wireless multicarrier networks,"  IEEE Transactions on Communications, vol.57, no.7, pp. 2109-2121, July 2009.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>
                <a:ea typeface="宋体" pitchFamily="2" charset="-122"/>
              </a:rPr>
              <a:t>G. W. Miao, N. Himayat, G. Y. Li, and A. Swami, “Cross-layer optimization for energy-efficient wireless communications: a survey,” Wireless Commun. and Mobile Computing, vol. 9, no.4, pp. 529-542, Apr. 2009.</a:t>
            </a:r>
          </a:p>
          <a:p>
            <a:pPr lvl="4" eaLnBrk="1" hangingPunct="1">
              <a:lnSpc>
                <a:spcPct val="80000"/>
              </a:lnSpc>
            </a:pPr>
            <a:endParaRPr lang="en-US" altLang="zh-CN" sz="13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>
                <a:ea typeface="宋体" pitchFamily="2" charset="-122"/>
              </a:rPr>
              <a:t>X. Qin and R. Berry, “Exploiting multiuser diversity for medium access control in wireless networks,” in Proc. IEEE INFOCOM 2003, San Francisco, CA, Apr. 2003, pp. 1084-1094.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>
                <a:ea typeface="宋体" pitchFamily="2" charset="-122"/>
              </a:rPr>
              <a:t>K. Bai and J. Zhang, “Opportunistic multichannel Aloha: distributed multiaccess control scheme for OFDMA wireless networks,” IEEE Trans. Veh. Tech., vol. 55 no. 3, pp. 848-855, Mar. 2006.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>
                <a:ea typeface="宋体" pitchFamily="2" charset="-122"/>
              </a:rPr>
              <a:t>X. Qin and R. Berry, “Opportunistic splitting algorithms for wireless networks,” in Proc. IEEE INFOCOM 2004, Hong Kong, P.R. China, Apr. 2004, pp. 1662-1672. 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>
                <a:ea typeface="宋体" pitchFamily="2" charset="-122"/>
              </a:rPr>
              <a:t>G. Ganesan, G. Song, and Y. (G.) Li, “Asymptotic throughput analysis of distributed multichannel random access schemes,” in Proc. IEEE Conf. Commun. (ICC’ 2005), Seoul, South Korea, May 2005, pp. 3637-3641.</a:t>
            </a:r>
          </a:p>
          <a:p>
            <a:pPr eaLnBrk="1" hangingPunct="1">
              <a:lnSpc>
                <a:spcPct val="80000"/>
              </a:lnSpc>
            </a:pPr>
            <a:endParaRPr lang="en-US" altLang="zh-CN" sz="130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300">
                <a:ea typeface="宋体" pitchFamily="2" charset="-122"/>
              </a:rPr>
              <a:t>C. Y. Wong, R. S. Cheng, K. B. Letaief, and R. D. Murch, “Multiuser OFDM with adaptive subcarrier, bit, and power allocation," IEEE J. Select. Areas Commun., vol. 17, no. 10, pp. 1747-1758, Oct. 1999.</a:t>
            </a:r>
            <a:endParaRPr lang="zh-CN" altLang="en-US" sz="13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130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862917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References</a:t>
            </a:r>
          </a:p>
        </p:txBody>
      </p:sp>
      <p:sp>
        <p:nvSpPr>
          <p:cNvPr id="175107" name="Content Placeholder 2"/>
          <p:cNvSpPr>
            <a:spLocks noGrp="1"/>
          </p:cNvSpPr>
          <p:nvPr>
            <p:ph idx="1"/>
          </p:nvPr>
        </p:nvSpPr>
        <p:spPr>
          <a:xfrm>
            <a:off x="222250" y="1809750"/>
            <a:ext cx="8637588" cy="4276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400">
                <a:ea typeface="宋体" pitchFamily="2" charset="-122"/>
              </a:rPr>
              <a:t>Okada,T., Aikawa,S., 1992, "The Design of All Digital Multi-Level Modulator and Its Application to Variable Capacity Transmission", IEICE Trans. Japan, J75-B-11, 6, 325-336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>
                <a:ea typeface="宋体" pitchFamily="2" charset="-122"/>
              </a:rPr>
              <a:t>S. Adireddy, and L. Tong, “Exploiting decentralized channel state information for random access,”IEEE Trans. Inf. Theory, vol 51, no. 2, pp. 537-561, Feb. 2005.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>
                <a:ea typeface="宋体" pitchFamily="2" charset="-122"/>
              </a:rPr>
              <a:t>A. Maharshi, L. Tong, and A. Swami, “Cross-layer designs of multichannel reservation MAC under Rayleigh fading,” IEEE Trans. Signal Processing, vol 51, no. 8, pp. 2054-2067, Aug. 2003.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>
                <a:ea typeface="宋体" pitchFamily="2" charset="-122"/>
              </a:rPr>
              <a:t>V. Naware, G. Mergen, and L. Tong, “Stability and delay of finiteuser slotted Aloha with multipacket reception,” IEEE Trans. Inf. Theory, vol 51, no. 7, pp. 2636-2656, July 2005.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>
                <a:ea typeface="宋体" pitchFamily="2" charset="-122"/>
              </a:rPr>
              <a:t>G. W. Miao, G. Y. Li, and A. Swami, “Decentralized optimization for multichannel random access,” to appear in IEEE Trans. Commun., Oct. 2009.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>
              <a:ea typeface="宋体" pitchFamily="2" charset="-122"/>
            </a:endParaRPr>
          </a:p>
          <a:p>
            <a:r>
              <a:rPr lang="en-US" altLang="zh-CN" sz="1400">
                <a:ea typeface="宋体" pitchFamily="2" charset="-122"/>
              </a:rPr>
              <a:t>Y. Yu and G. B. Giannakis, “Opportunistic medium access for wireless networking adapted to decentralized CSI,” IEEE Trans. Wireless Commun., vol. 5, no. 6, pp. 1445–1455, June 2006.</a:t>
            </a:r>
          </a:p>
          <a:p>
            <a:pPr lvl="4" eaLnBrk="1" hangingPunct="1">
              <a:lnSpc>
                <a:spcPct val="80000"/>
              </a:lnSpc>
            </a:pPr>
            <a:endParaRPr lang="en-US" altLang="zh-CN" sz="14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>
                <a:ea typeface="宋体" pitchFamily="2" charset="-122"/>
              </a:rPr>
              <a:t>G. W. Miao, G. Y. Li, N. Himayat, and S. Talwar, “Cochannel interference avoidance MAC in wireless cellular networks,” IEEE Trans. Commun., vol. 57, no. 11, pp. 3397-3405, Nov. 2009.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7654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References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5438" y="1841500"/>
            <a:ext cx="8818562" cy="42989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600">
                <a:ea typeface="宋体" pitchFamily="2" charset="-122"/>
              </a:rPr>
              <a:t>K. Lahiri, A. Raghunathan, S. Dey, and D. Panigrahi, “Battery-driven system design: A new frontier in low power design,” in </a:t>
            </a:r>
            <a:r>
              <a:rPr lang="en-US" altLang="zh-CN" sz="1600" i="1">
                <a:ea typeface="宋体" pitchFamily="2" charset="-122"/>
              </a:rPr>
              <a:t>Proc. Intl. Conf. on VLSI Design</a:t>
            </a:r>
            <a:r>
              <a:rPr lang="en-US" altLang="zh-CN" sz="1600">
                <a:ea typeface="宋体" pitchFamily="2" charset="-122"/>
              </a:rPr>
              <a:t>, Bangalore, India, pp. 261-267, Jan. 2002.</a:t>
            </a:r>
          </a:p>
          <a:p>
            <a:pPr lvl="3">
              <a:lnSpc>
                <a:spcPct val="80000"/>
              </a:lnSpc>
            </a:pPr>
            <a:endParaRPr lang="en-US" altLang="zh-CN" sz="100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>
                <a:ea typeface="宋体" pitchFamily="2" charset="-122"/>
              </a:rPr>
              <a:t>F. Meshkati, H. V. Poor, S. C. Schwartz, and N. B. Mandayam, “An energy-efficient approach to power control and receiver design in wireless networks,” </a:t>
            </a:r>
            <a:r>
              <a:rPr lang="en-US" altLang="zh-CN" sz="1600" i="1">
                <a:ea typeface="宋体" pitchFamily="2" charset="-122"/>
              </a:rPr>
              <a:t>IEEE Trans. Commun.</a:t>
            </a:r>
            <a:r>
              <a:rPr lang="en-US" altLang="zh-CN" sz="1600">
                <a:ea typeface="宋体" pitchFamily="2" charset="-122"/>
              </a:rPr>
              <a:t>, vol. 5, no. 1, pp. 3306-3315, Nov. 2006.</a:t>
            </a:r>
          </a:p>
          <a:p>
            <a:pPr lvl="3">
              <a:lnSpc>
                <a:spcPct val="80000"/>
              </a:lnSpc>
            </a:pPr>
            <a:endParaRPr lang="en-US" altLang="zh-CN" sz="160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>
                <a:ea typeface="宋体" pitchFamily="2" charset="-122"/>
              </a:rPr>
              <a:t>S. Verdu, “Spectral efficiency in the wideband regime,” IEEE Trans. Inf. Theory., vol. 48, no. 6, pp. 1319–1343, June 2002.</a:t>
            </a:r>
          </a:p>
          <a:p>
            <a:pPr>
              <a:lnSpc>
                <a:spcPct val="80000"/>
              </a:lnSpc>
            </a:pPr>
            <a:endParaRPr lang="en-US" altLang="zh-CN" sz="16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600">
                <a:ea typeface="宋体" pitchFamily="2" charset="-122"/>
              </a:rPr>
              <a:t>G.W. Miao, N. Himayat, and G. Y. Li, “Energy-efficient link adaptation in frequency-selective channels,” IEEE Trans. Commun. vol. 58, no.2, pp. 545-554, Feb. 2010. </a:t>
            </a:r>
          </a:p>
          <a:p>
            <a:pPr lvl="4" eaLnBrk="1" hangingPunct="1">
              <a:lnSpc>
                <a:spcPct val="80000"/>
              </a:lnSpc>
            </a:pPr>
            <a:endParaRPr lang="en-US" altLang="zh-CN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>
                <a:ea typeface="宋体" pitchFamily="2" charset="-122"/>
              </a:rPr>
              <a:t>D. Goodman and N. Mandayam, “Power control for wireless data,” </a:t>
            </a:r>
            <a:r>
              <a:rPr lang="en-US" altLang="zh-CN" sz="1600" i="1">
                <a:ea typeface="宋体" pitchFamily="2" charset="-122"/>
              </a:rPr>
              <a:t>IEEE Pers. Commun. Mag.</a:t>
            </a:r>
            <a:r>
              <a:rPr lang="en-US" altLang="zh-CN" sz="1600">
                <a:ea typeface="宋体" pitchFamily="2" charset="-122"/>
              </a:rPr>
              <a:t>, vol. 7, no. 2, pp. 48–54, Apr. 2000.</a:t>
            </a:r>
          </a:p>
          <a:p>
            <a:pPr>
              <a:lnSpc>
                <a:spcPct val="80000"/>
              </a:lnSpc>
            </a:pPr>
            <a:endParaRPr lang="en-US" altLang="zh-CN" sz="160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600">
                <a:ea typeface="宋体" pitchFamily="2" charset="-122"/>
              </a:rPr>
              <a:t>F. Meshkati, H. V. Poor, and S. C. Schwartz, “Energy-efficient resource allocation in wireless networks,” IEEE Commun. Magazine, pp. 58–68, May 2007.</a:t>
            </a:r>
          </a:p>
          <a:p>
            <a:pPr>
              <a:lnSpc>
                <a:spcPct val="80000"/>
              </a:lnSpc>
            </a:pPr>
            <a:endParaRPr lang="en-US" altLang="zh-CN" sz="16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67561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References</a:t>
            </a:r>
          </a:p>
        </p:txBody>
      </p:sp>
      <p:sp>
        <p:nvSpPr>
          <p:cNvPr id="177155" name="Content Placeholder 2"/>
          <p:cNvSpPr>
            <a:spLocks noGrp="1"/>
          </p:cNvSpPr>
          <p:nvPr>
            <p:ph idx="1"/>
          </p:nvPr>
        </p:nvSpPr>
        <p:spPr>
          <a:xfrm>
            <a:off x="166688" y="1728788"/>
            <a:ext cx="8977312" cy="4038600"/>
          </a:xfrm>
        </p:spPr>
        <p:txBody>
          <a:bodyPr/>
          <a:lstStyle/>
          <a:p>
            <a:pPr lvl="4" eaLnBrk="1" hangingPunct="1">
              <a:lnSpc>
                <a:spcPct val="80000"/>
              </a:lnSpc>
              <a:buFontTx/>
              <a:buNone/>
            </a:pPr>
            <a:endParaRPr lang="en-US" altLang="zh-CN" sz="800" dirty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G. W. Miao, N. </a:t>
            </a:r>
            <a:r>
              <a:rPr lang="en-US" altLang="zh-CN" sz="1400" dirty="0" err="1">
                <a:ea typeface="宋体" pitchFamily="2" charset="-122"/>
              </a:rPr>
              <a:t>Himayat</a:t>
            </a:r>
            <a:r>
              <a:rPr lang="en-US" altLang="zh-CN" sz="1400" dirty="0">
                <a:ea typeface="宋体" pitchFamily="2" charset="-122"/>
              </a:rPr>
              <a:t>, G. Y. Li, A. T. </a:t>
            </a:r>
            <a:r>
              <a:rPr lang="en-US" altLang="zh-CN" sz="1400" dirty="0" err="1">
                <a:ea typeface="宋体" pitchFamily="2" charset="-122"/>
              </a:rPr>
              <a:t>Koc</a:t>
            </a:r>
            <a:r>
              <a:rPr lang="en-US" altLang="zh-CN" sz="1400" dirty="0">
                <a:ea typeface="宋体" pitchFamily="2" charset="-122"/>
              </a:rPr>
              <a:t>, and S. </a:t>
            </a:r>
            <a:r>
              <a:rPr lang="en-US" altLang="zh-CN" sz="1400" dirty="0" err="1">
                <a:ea typeface="宋体" pitchFamily="2" charset="-122"/>
              </a:rPr>
              <a:t>Talwar</a:t>
            </a:r>
            <a:r>
              <a:rPr lang="en-US" altLang="zh-CN" sz="1400" dirty="0">
                <a:ea typeface="宋体" pitchFamily="2" charset="-122"/>
              </a:rPr>
              <a:t>, “Interference-aware energy-efficient power optimization,” ICC 2009.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G. W. Miao, N. </a:t>
            </a:r>
            <a:r>
              <a:rPr lang="en-US" altLang="zh-CN" sz="1400" dirty="0" err="1">
                <a:ea typeface="宋体" pitchFamily="2" charset="-122"/>
              </a:rPr>
              <a:t>Himayat</a:t>
            </a:r>
            <a:r>
              <a:rPr lang="en-US" altLang="zh-CN" sz="1400" dirty="0">
                <a:ea typeface="宋体" pitchFamily="2" charset="-122"/>
              </a:rPr>
              <a:t>, G. Y. Li, and S. </a:t>
            </a:r>
            <a:r>
              <a:rPr lang="en-US" altLang="zh-CN" sz="1400" dirty="0" err="1">
                <a:ea typeface="宋体" pitchFamily="2" charset="-122"/>
              </a:rPr>
              <a:t>Talwar</a:t>
            </a:r>
            <a:r>
              <a:rPr lang="en-US" altLang="zh-CN" sz="1400" dirty="0">
                <a:ea typeface="宋体" pitchFamily="2" charset="-122"/>
              </a:rPr>
              <a:t>, “Distributed interference-aware energy-efficient power optimization,” IEEE Trans. on Wireless </a:t>
            </a:r>
            <a:r>
              <a:rPr lang="en-US" altLang="zh-CN" sz="1400" dirty="0" err="1">
                <a:ea typeface="宋体" pitchFamily="2" charset="-122"/>
              </a:rPr>
              <a:t>Commun</a:t>
            </a:r>
            <a:r>
              <a:rPr lang="en-US" altLang="zh-CN" sz="1400" dirty="0">
                <a:ea typeface="宋体" pitchFamily="2" charset="-122"/>
              </a:rPr>
              <a:t>., vol. 10, no. 4, pp. 1323-1333, Apr. 2011.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R. </a:t>
            </a:r>
            <a:r>
              <a:rPr lang="en-US" altLang="zh-CN" sz="1400" dirty="0" err="1">
                <a:ea typeface="宋体" pitchFamily="2" charset="-122"/>
              </a:rPr>
              <a:t>Mangharam</a:t>
            </a:r>
            <a:r>
              <a:rPr lang="en-US" altLang="zh-CN" sz="1400" dirty="0">
                <a:ea typeface="宋体" pitchFamily="2" charset="-122"/>
              </a:rPr>
              <a:t>, R. </a:t>
            </a:r>
            <a:r>
              <a:rPr lang="en-US" altLang="zh-CN" sz="1400" dirty="0" err="1">
                <a:ea typeface="宋体" pitchFamily="2" charset="-122"/>
              </a:rPr>
              <a:t>Rajkumar</a:t>
            </a:r>
            <a:r>
              <a:rPr lang="en-US" altLang="zh-CN" sz="1400" dirty="0">
                <a:ea typeface="宋体" pitchFamily="2" charset="-122"/>
              </a:rPr>
              <a:t>, S. </a:t>
            </a:r>
            <a:r>
              <a:rPr lang="en-US" altLang="zh-CN" sz="1400" dirty="0" err="1">
                <a:ea typeface="宋体" pitchFamily="2" charset="-122"/>
              </a:rPr>
              <a:t>Pollin</a:t>
            </a:r>
            <a:r>
              <a:rPr lang="en-US" altLang="zh-CN" sz="1400" dirty="0">
                <a:ea typeface="宋体" pitchFamily="2" charset="-122"/>
              </a:rPr>
              <a:t>, F. </a:t>
            </a:r>
            <a:r>
              <a:rPr lang="en-US" altLang="zh-CN" sz="1400" dirty="0" err="1">
                <a:ea typeface="宋体" pitchFamily="2" charset="-122"/>
              </a:rPr>
              <a:t>Catthoor</a:t>
            </a:r>
            <a:r>
              <a:rPr lang="en-US" altLang="zh-CN" sz="1400" dirty="0">
                <a:ea typeface="宋体" pitchFamily="2" charset="-122"/>
              </a:rPr>
              <a:t>, B. </a:t>
            </a:r>
            <a:r>
              <a:rPr lang="en-US" altLang="zh-CN" sz="1400" dirty="0" err="1">
                <a:ea typeface="宋体" pitchFamily="2" charset="-122"/>
              </a:rPr>
              <a:t>Bougard</a:t>
            </a:r>
            <a:r>
              <a:rPr lang="en-US" altLang="zh-CN" sz="1400" dirty="0">
                <a:ea typeface="宋体" pitchFamily="2" charset="-122"/>
              </a:rPr>
              <a:t>, L. Van der </a:t>
            </a:r>
            <a:r>
              <a:rPr lang="en-US" altLang="zh-CN" sz="1400" dirty="0" err="1">
                <a:ea typeface="宋体" pitchFamily="2" charset="-122"/>
              </a:rPr>
              <a:t>Perre</a:t>
            </a:r>
            <a:r>
              <a:rPr lang="en-US" altLang="zh-CN" sz="1400" dirty="0">
                <a:ea typeface="宋体" pitchFamily="2" charset="-122"/>
              </a:rPr>
              <a:t>, and I. </a:t>
            </a:r>
            <a:r>
              <a:rPr lang="en-US" altLang="zh-CN" sz="1400" dirty="0" err="1">
                <a:ea typeface="宋体" pitchFamily="2" charset="-122"/>
              </a:rPr>
              <a:t>Moeman</a:t>
            </a:r>
            <a:r>
              <a:rPr lang="en-US" altLang="zh-CN" sz="1400" dirty="0">
                <a:ea typeface="宋体" pitchFamily="2" charset="-122"/>
              </a:rPr>
              <a:t>, “Optimal fixed and scalable energy management for wireless networks,” in Proc. IEEE INFOCOM 2005, vol. 1, Mar. 2005, pp. 114–125.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r>
              <a:rPr lang="en-US" altLang="zh-CN" sz="1400" dirty="0">
                <a:ea typeface="宋体" pitchFamily="2" charset="-122"/>
              </a:rPr>
              <a:t>P. </a:t>
            </a:r>
            <a:r>
              <a:rPr lang="en-US" altLang="zh-CN" sz="1400" dirty="0" err="1">
                <a:ea typeface="宋体" pitchFamily="2" charset="-122"/>
              </a:rPr>
              <a:t>Venkitasubramaniam</a:t>
            </a:r>
            <a:r>
              <a:rPr lang="en-US" altLang="zh-CN" sz="1400" dirty="0">
                <a:ea typeface="宋体" pitchFamily="2" charset="-122"/>
              </a:rPr>
              <a:t>, S. </a:t>
            </a:r>
            <a:r>
              <a:rPr lang="en-US" altLang="zh-CN" sz="1400" dirty="0" err="1">
                <a:ea typeface="宋体" pitchFamily="2" charset="-122"/>
              </a:rPr>
              <a:t>Adireddy</a:t>
            </a:r>
            <a:r>
              <a:rPr lang="en-US" altLang="zh-CN" sz="1400" dirty="0">
                <a:ea typeface="宋体" pitchFamily="2" charset="-122"/>
              </a:rPr>
              <a:t>, and L. Tong, “Opportunistic Aloha and Cross-layer Design for Sensor Networks,” Proc. of IEEE MILCOM, Oct. 2003, Boston, MA.</a:t>
            </a:r>
          </a:p>
          <a:p>
            <a:endParaRPr lang="en-US" altLang="zh-CN" sz="1400" dirty="0">
              <a:ea typeface="宋体" pitchFamily="2" charset="-122"/>
            </a:endParaRPr>
          </a:p>
          <a:p>
            <a:r>
              <a:rPr lang="en-US" altLang="zh-CN" sz="1400" dirty="0">
                <a:ea typeface="宋体" pitchFamily="2" charset="-122"/>
              </a:rPr>
              <a:t>A. Y. Wang, S. Chao, C. G. </a:t>
            </a:r>
            <a:r>
              <a:rPr lang="en-US" altLang="zh-CN" sz="1400" dirty="0" err="1">
                <a:ea typeface="宋体" pitchFamily="2" charset="-122"/>
              </a:rPr>
              <a:t>Sodini</a:t>
            </a:r>
            <a:r>
              <a:rPr lang="en-US" altLang="zh-CN" sz="1400" dirty="0">
                <a:ea typeface="宋体" pitchFamily="2" charset="-122"/>
              </a:rPr>
              <a:t>, and A. P. </a:t>
            </a:r>
            <a:r>
              <a:rPr lang="en-US" altLang="zh-CN" sz="1400" dirty="0" err="1">
                <a:ea typeface="宋体" pitchFamily="2" charset="-122"/>
              </a:rPr>
              <a:t>Chandrakasan</a:t>
            </a:r>
            <a:r>
              <a:rPr lang="en-US" altLang="zh-CN" sz="1400" dirty="0">
                <a:ea typeface="宋体" pitchFamily="2" charset="-122"/>
              </a:rPr>
              <a:t>, “Energy efficient modulation and MAC for asymmetric RF </a:t>
            </a:r>
            <a:r>
              <a:rPr lang="en-US" altLang="zh-CN" sz="1400" dirty="0" err="1">
                <a:ea typeface="宋体" pitchFamily="2" charset="-122"/>
              </a:rPr>
              <a:t>microsensor</a:t>
            </a:r>
            <a:r>
              <a:rPr lang="en-US" altLang="zh-CN" sz="1400" dirty="0">
                <a:ea typeface="宋体" pitchFamily="2" charset="-122"/>
              </a:rPr>
              <a:t> system,” in Int. </a:t>
            </a:r>
            <a:r>
              <a:rPr lang="en-US" altLang="zh-CN" sz="1400" dirty="0" err="1">
                <a:ea typeface="宋体" pitchFamily="2" charset="-122"/>
              </a:rPr>
              <a:t>Symp</a:t>
            </a:r>
            <a:r>
              <a:rPr lang="en-US" altLang="zh-CN" sz="1400" dirty="0">
                <a:ea typeface="宋体" pitchFamily="2" charset="-122"/>
              </a:rPr>
              <a:t>. Low Power Electronics and Design, Huntington Beach, CA, 2001, pp. 106–111.</a:t>
            </a:r>
          </a:p>
          <a:p>
            <a:endParaRPr lang="en-US" altLang="zh-CN" sz="1400" dirty="0">
              <a:ea typeface="宋体" pitchFamily="2" charset="-122"/>
            </a:endParaRPr>
          </a:p>
          <a:p>
            <a:r>
              <a:rPr lang="en-US" altLang="zh-CN" sz="1400" dirty="0">
                <a:ea typeface="宋体" pitchFamily="2" charset="-122"/>
              </a:rPr>
              <a:t>S. Cui, A. J. Goldsmith, and A. </a:t>
            </a:r>
            <a:r>
              <a:rPr lang="en-US" altLang="zh-CN" sz="1400" dirty="0" err="1">
                <a:ea typeface="宋体" pitchFamily="2" charset="-122"/>
              </a:rPr>
              <a:t>Bahai</a:t>
            </a:r>
            <a:r>
              <a:rPr lang="en-US" altLang="zh-CN" sz="1400" dirty="0">
                <a:ea typeface="宋体" pitchFamily="2" charset="-122"/>
              </a:rPr>
              <a:t>, “Energy-constrained modulation optimization,” IEEE Trans. Wireless </a:t>
            </a:r>
            <a:r>
              <a:rPr lang="en-US" altLang="zh-CN" sz="1400" dirty="0" err="1">
                <a:ea typeface="宋体" pitchFamily="2" charset="-122"/>
              </a:rPr>
              <a:t>Commun</a:t>
            </a:r>
            <a:r>
              <a:rPr lang="en-US" altLang="zh-CN" sz="1400" dirty="0">
                <a:ea typeface="宋体" pitchFamily="2" charset="-122"/>
              </a:rPr>
              <a:t>., vol. 4, no. 5, pp. 2349–2360, Sept. 2005.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06412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References</a:t>
            </a:r>
          </a:p>
        </p:txBody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763" y="1885950"/>
            <a:ext cx="8813800" cy="46672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CN" sz="1600" dirty="0">
                <a:ea typeface="宋体" pitchFamily="2" charset="-122"/>
              </a:rPr>
              <a:t>G. W. Miao, G. Y. Li, A. Swami, and N. Himayat, “Cross-layer optimization based on partial local knowledge,” in Proc. IEEE WCNC 2008, pp. 1513-1518, Mar. 2008.</a:t>
            </a:r>
            <a:endParaRPr lang="en-US" altLang="zh-CN" dirty="0">
              <a:ea typeface="宋体" pitchFamily="2" charset="-122"/>
            </a:endParaRPr>
          </a:p>
          <a:p>
            <a:pPr lvl="4" eaLnBrk="1" hangingPunct="1">
              <a:lnSpc>
                <a:spcPct val="80000"/>
              </a:lnSpc>
              <a:defRPr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1600" dirty="0">
                <a:ea typeface="宋体" pitchFamily="2" charset="-122"/>
              </a:rPr>
              <a:t>G.W. Miao, N. Himayat, G. Y. Li, and D. Bormann, “Energy-efficient design in wireless OFDMA,” in Proc. IEEE ICC 2008, pp. 3307-3312, May 2008.</a:t>
            </a:r>
          </a:p>
          <a:p>
            <a:pPr lvl="3" eaLnBrk="1" hangingPunct="1">
              <a:lnSpc>
                <a:spcPct val="80000"/>
              </a:lnSpc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en-US" altLang="zh-CN" sz="1600" dirty="0">
              <a:ea typeface="宋体" pitchFamily="2" charset="-122"/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CN" sz="1600" dirty="0">
                <a:ea typeface="宋体" pitchFamily="2" charset="-122"/>
              </a:rPr>
              <a:t>A. </a:t>
            </a:r>
            <a:r>
              <a:rPr lang="en-US" altLang="zh-CN" sz="1600" dirty="0" err="1">
                <a:ea typeface="宋体" pitchFamily="2" charset="-122"/>
              </a:rPr>
              <a:t>Anand</a:t>
            </a:r>
            <a:r>
              <a:rPr lang="en-US" altLang="zh-CN" sz="1600" dirty="0">
                <a:ea typeface="宋体" pitchFamily="2" charset="-122"/>
              </a:rPr>
              <a:t>, C. </a:t>
            </a:r>
            <a:r>
              <a:rPr lang="en-US" altLang="zh-CN" sz="1600" dirty="0" err="1">
                <a:ea typeface="宋体" pitchFamily="2" charset="-122"/>
              </a:rPr>
              <a:t>Manikopoulos</a:t>
            </a:r>
            <a:r>
              <a:rPr lang="en-US" altLang="zh-CN" sz="1600" dirty="0">
                <a:ea typeface="宋体" pitchFamily="2" charset="-122"/>
              </a:rPr>
              <a:t>, Q. Jones, and C. </a:t>
            </a:r>
            <a:r>
              <a:rPr lang="en-US" altLang="zh-CN" sz="1600" dirty="0" err="1">
                <a:ea typeface="宋体" pitchFamily="2" charset="-122"/>
              </a:rPr>
              <a:t>Borcea</a:t>
            </a:r>
            <a:r>
              <a:rPr lang="en-US" altLang="zh-CN" sz="1600" dirty="0">
                <a:ea typeface="宋体" pitchFamily="2" charset="-122"/>
              </a:rPr>
              <a:t>, “A quantitative analysis of power consumption for location-aware applications on smart phones,” in Proc. IEEE ISIE 2007, June 2007, pp. 1986–1991.</a:t>
            </a:r>
          </a:p>
          <a:p>
            <a:pPr lvl="3" eaLnBrk="1" hangingPunct="1">
              <a:lnSpc>
                <a:spcPct val="80000"/>
              </a:lnSpc>
              <a:defRPr/>
            </a:pPr>
            <a:endParaRPr lang="en-US" altLang="zh-CN" sz="700" dirty="0"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sz="1600" dirty="0">
                <a:ea typeface="宋体" pitchFamily="2" charset="-122"/>
              </a:rPr>
              <a:t>G. W. Miao, G. Y. Li, A. Swami, and N. Himayat, ``Channel aware distributed random access,’’ in Proc. IEEE </a:t>
            </a:r>
            <a:r>
              <a:rPr lang="en-US" altLang="zh-CN" sz="1600" dirty="0" err="1">
                <a:ea typeface="宋体" pitchFamily="2" charset="-122"/>
              </a:rPr>
              <a:t>Globecom</a:t>
            </a:r>
            <a:r>
              <a:rPr lang="en-US" altLang="zh-CN" sz="1600" dirty="0">
                <a:ea typeface="宋体" pitchFamily="2" charset="-122"/>
              </a:rPr>
              <a:t> 2009, Honolulu, HI, USA, Nov. 2009.</a:t>
            </a:r>
          </a:p>
          <a:p>
            <a:pPr lvl="4" eaLnBrk="1" hangingPunct="1">
              <a:defRPr/>
            </a:pPr>
            <a:endParaRPr lang="en-US" altLang="zh-CN" sz="500" dirty="0"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sz="1600" dirty="0" err="1">
                <a:ea typeface="宋体" pitchFamily="2" charset="-122"/>
              </a:rPr>
              <a:t>Jochen</a:t>
            </a:r>
            <a:r>
              <a:rPr lang="en-US" altLang="zh-CN" sz="1600" dirty="0">
                <a:ea typeface="宋体" pitchFamily="2" charset="-122"/>
              </a:rPr>
              <a:t> Schiller, Mobile Communications, 2nd edition, Addison Wesley, August 2003</a:t>
            </a:r>
          </a:p>
          <a:p>
            <a:pPr lvl="4" eaLnBrk="1" hangingPunct="1">
              <a:defRPr/>
            </a:pPr>
            <a:endParaRPr lang="en-US" altLang="zh-CN" sz="500" dirty="0"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sz="1600" dirty="0">
                <a:ea typeface="宋体" pitchFamily="2" charset="-122"/>
              </a:rPr>
              <a:t>William Stallings, Wireless Communications and Networks, 2nd edition, Prentice Hall, November 2004</a:t>
            </a:r>
          </a:p>
          <a:p>
            <a:pPr eaLnBrk="1" hangingPunct="1">
              <a:defRPr/>
            </a:pPr>
            <a:endParaRPr lang="en-US" altLang="zh-CN" sz="1600" dirty="0">
              <a:ea typeface="宋体" pitchFamily="2" charset="-122"/>
            </a:endParaRPr>
          </a:p>
          <a:p>
            <a:pPr marL="342900" lvl="1" indent="-342900" eaLnBrk="1" hangingPunct="1"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altLang="zh-CN" sz="1600" dirty="0">
                <a:ea typeface="宋体" pitchFamily="2" charset="-122"/>
                <a:cs typeface="+mn-cs"/>
              </a:rPr>
              <a:t>C. </a:t>
            </a:r>
            <a:r>
              <a:rPr lang="en-US" altLang="zh-CN" sz="1600" dirty="0" err="1">
                <a:ea typeface="宋体" pitchFamily="2" charset="-122"/>
                <a:cs typeface="+mn-cs"/>
              </a:rPr>
              <a:t>Isheden</a:t>
            </a:r>
            <a:r>
              <a:rPr lang="en-US" altLang="zh-CN" sz="1600" dirty="0">
                <a:ea typeface="宋体" pitchFamily="2" charset="-122"/>
                <a:cs typeface="+mn-cs"/>
              </a:rPr>
              <a:t> and G. P. </a:t>
            </a:r>
            <a:r>
              <a:rPr lang="en-US" altLang="zh-CN" sz="1600" dirty="0" err="1">
                <a:ea typeface="宋体" pitchFamily="2" charset="-122"/>
                <a:cs typeface="+mn-cs"/>
              </a:rPr>
              <a:t>Fettweis</a:t>
            </a:r>
            <a:r>
              <a:rPr lang="en-US" altLang="zh-CN" sz="1600" dirty="0">
                <a:ea typeface="宋体" pitchFamily="2" charset="-122"/>
                <a:cs typeface="+mn-cs"/>
              </a:rPr>
              <a:t>. 2011 (Mar.). Energy-Efficient Link Adaptation with Transmitter CSI. Pages 1381 – 1386 of: Proc. IEEE WCNC 2011.</a:t>
            </a:r>
            <a:endParaRPr lang="zh-CN" altLang="en-US" sz="1600" dirty="0">
              <a:ea typeface="宋体" pitchFamily="2" charset="-122"/>
              <a:cs typeface="+mn-cs"/>
            </a:endParaRPr>
          </a:p>
          <a:p>
            <a:pPr eaLnBrk="1" hangingPunct="1">
              <a:defRPr/>
            </a:pP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2646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References</a:t>
            </a:r>
          </a:p>
        </p:txBody>
      </p:sp>
      <p:sp>
        <p:nvSpPr>
          <p:cNvPr id="179203" name="Content Placeholder 2"/>
          <p:cNvSpPr>
            <a:spLocks noGrp="1"/>
          </p:cNvSpPr>
          <p:nvPr>
            <p:ph idx="1"/>
          </p:nvPr>
        </p:nvSpPr>
        <p:spPr>
          <a:xfrm>
            <a:off x="393700" y="1741488"/>
            <a:ext cx="8750300" cy="4605337"/>
          </a:xfrm>
        </p:spPr>
        <p:txBody>
          <a:bodyPr/>
          <a:lstStyle/>
          <a:p>
            <a:r>
              <a:rPr lang="en-US" altLang="zh-CN" sz="1400" dirty="0">
                <a:ea typeface="宋体" pitchFamily="2" charset="-122"/>
              </a:rPr>
              <a:t>Y. Li, B. </a:t>
            </a:r>
            <a:r>
              <a:rPr lang="en-US" altLang="zh-CN" sz="1400" dirty="0" err="1">
                <a:ea typeface="宋体" pitchFamily="2" charset="-122"/>
              </a:rPr>
              <a:t>Bakkaloglu</a:t>
            </a:r>
            <a:r>
              <a:rPr lang="en-US" altLang="zh-CN" sz="1400" dirty="0">
                <a:ea typeface="宋体" pitchFamily="2" charset="-122"/>
              </a:rPr>
              <a:t>, and C. </a:t>
            </a:r>
            <a:r>
              <a:rPr lang="en-US" altLang="zh-CN" sz="1400" dirty="0" err="1">
                <a:ea typeface="宋体" pitchFamily="2" charset="-122"/>
              </a:rPr>
              <a:t>Chakrabarti</a:t>
            </a:r>
            <a:r>
              <a:rPr lang="en-US" altLang="zh-CN" sz="1400" dirty="0">
                <a:ea typeface="宋体" pitchFamily="2" charset="-122"/>
              </a:rPr>
              <a:t>, “A system-level energy model and energy-quality evaluation for integrated transceiver front ends,” IEEE Trans. Very Large Scale </a:t>
            </a:r>
            <a:r>
              <a:rPr lang="en-US" altLang="zh-CN" sz="1400" dirty="0" err="1">
                <a:ea typeface="宋体" pitchFamily="2" charset="-122"/>
              </a:rPr>
              <a:t>Integr</a:t>
            </a:r>
            <a:r>
              <a:rPr lang="en-US" altLang="zh-CN" sz="1400" dirty="0">
                <a:ea typeface="宋体" pitchFamily="2" charset="-122"/>
              </a:rPr>
              <a:t>. (VLSI) Syst., vol. 15, no. 1, pp. 90–103, Jan. 2007.</a:t>
            </a:r>
          </a:p>
          <a:p>
            <a:pPr lvl="2"/>
            <a:endParaRPr lang="en-US" altLang="zh-CN" sz="1100" dirty="0">
              <a:ea typeface="宋体" pitchFamily="2" charset="-122"/>
            </a:endParaRPr>
          </a:p>
          <a:p>
            <a:r>
              <a:rPr lang="en-US" altLang="zh-CN" sz="1400" dirty="0">
                <a:ea typeface="宋体" pitchFamily="2" charset="-122"/>
              </a:rPr>
              <a:t>Y. Chen, S.-Q. Zhang, S.-G. Xu, and G. Y. Li, “Fundamental tradeoffs on green wireless networks,” to appear in IEEE Communications Magazine. </a:t>
            </a:r>
          </a:p>
          <a:p>
            <a:pPr lvl="3"/>
            <a:endParaRPr lang="en-US" altLang="zh-CN" sz="900" dirty="0">
              <a:ea typeface="宋体" pitchFamily="2" charset="-122"/>
            </a:endParaRPr>
          </a:p>
          <a:p>
            <a:r>
              <a:rPr lang="en-US" altLang="zh-CN" sz="1400" dirty="0">
                <a:ea typeface="宋体" pitchFamily="2" charset="-122"/>
              </a:rPr>
              <a:t>G. Y. Li, Z.-K. Xu, C. </a:t>
            </a:r>
            <a:r>
              <a:rPr lang="en-US" altLang="zh-CN" sz="1400" dirty="0" err="1">
                <a:ea typeface="宋体" pitchFamily="2" charset="-122"/>
              </a:rPr>
              <a:t>Xiong</a:t>
            </a:r>
            <a:r>
              <a:rPr lang="en-US" altLang="zh-CN" sz="1400" dirty="0">
                <a:ea typeface="宋体" pitchFamily="2" charset="-122"/>
              </a:rPr>
              <a:t>, C.-Y. Yang, S.-Q. Zhang, Y. Chen, and S.-G. Xu, “Energy-efficient wireless communications: tutorial, survey, and open issues,” to appear in IEEE Wireless Communications Magazine.</a:t>
            </a:r>
          </a:p>
          <a:p>
            <a:pPr lvl="3"/>
            <a:endParaRPr lang="en-US" altLang="zh-CN" sz="900" dirty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Theodore Rappaport, Wireless Communications: Principles and Practice, 2nd edition, Prentice Hall, December 2001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Andrea Goldsmith, Wireless Communications, Cambridge University Press, 2005</a:t>
            </a:r>
          </a:p>
          <a:p>
            <a:pPr eaLnBrk="1" hangingPunct="1"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r>
              <a:rPr lang="en-US" altLang="zh-CN" sz="1400" dirty="0">
                <a:ea typeface="宋体" pitchFamily="2" charset="-122"/>
              </a:rPr>
              <a:t>R. D. Yates, “A framework for uplink power control in cellular radio systems,” IEEE J. Sel. Areas </a:t>
            </a:r>
            <a:r>
              <a:rPr lang="en-US" altLang="zh-CN" sz="1400" dirty="0" err="1">
                <a:ea typeface="宋体" pitchFamily="2" charset="-122"/>
              </a:rPr>
              <a:t>Commun</a:t>
            </a:r>
            <a:r>
              <a:rPr lang="en-US" altLang="zh-CN" sz="1400" dirty="0">
                <a:ea typeface="宋体" pitchFamily="2" charset="-122"/>
              </a:rPr>
              <a:t>., pp. 1341–1347, Sep. 1995.</a:t>
            </a:r>
          </a:p>
          <a:p>
            <a:endParaRPr lang="en-US" sz="1400" dirty="0"/>
          </a:p>
          <a:p>
            <a:r>
              <a:rPr lang="en-US" sz="1400" dirty="0"/>
              <a:t>C. </a:t>
            </a:r>
            <a:r>
              <a:rPr lang="en-US" sz="1400" dirty="0" err="1"/>
              <a:t>Xiong</a:t>
            </a:r>
            <a:r>
              <a:rPr lang="en-US" sz="1400" dirty="0"/>
              <a:t>, G. Li, S. Zhang, Y. Chen, and S. Xu. 2011. Energy- and Spectral-Efficiency Tradeoff in Downlink OFDMA Networks. IEEE </a:t>
            </a:r>
            <a:r>
              <a:rPr lang="en-US" sz="1400" dirty="0" err="1"/>
              <a:t>Trans.Wireless</a:t>
            </a:r>
            <a:r>
              <a:rPr lang="en-US" sz="1400" dirty="0"/>
              <a:t> </a:t>
            </a:r>
            <a:r>
              <a:rPr lang="en-US" sz="1400" dirty="0" err="1"/>
              <a:t>Commun</a:t>
            </a:r>
            <a:r>
              <a:rPr lang="en-US" sz="1400" dirty="0"/>
              <a:t>., 10(11), 3874–3886.</a:t>
            </a:r>
          </a:p>
          <a:p>
            <a:endParaRPr lang="en-US" altLang="zh-CN" sz="1400" dirty="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76551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References</a:t>
            </a:r>
          </a:p>
        </p:txBody>
      </p:sp>
      <p:sp>
        <p:nvSpPr>
          <p:cNvPr id="180227" name="Content Placeholder 2"/>
          <p:cNvSpPr>
            <a:spLocks noGrp="1"/>
          </p:cNvSpPr>
          <p:nvPr>
            <p:ph idx="1"/>
          </p:nvPr>
        </p:nvSpPr>
        <p:spPr>
          <a:xfrm>
            <a:off x="123825" y="1625600"/>
            <a:ext cx="9020175" cy="4384675"/>
          </a:xfrm>
        </p:spPr>
        <p:txBody>
          <a:bodyPr/>
          <a:lstStyle/>
          <a:p>
            <a:r>
              <a:rPr lang="en-US" altLang="zh-CN" sz="1300">
                <a:ea typeface="宋体" pitchFamily="2" charset="-122"/>
              </a:rPr>
              <a:t>Y. Xue, T. Kaiser, and A. B. Gershman, “Channel-Aware Aloha-Based OFDM Subcarrier Assignment in Single-Cell Wireless Communications,” IEEE Trans. Commun., vol. 55, no. 5, pp. 953-962, May 2007.</a:t>
            </a:r>
          </a:p>
          <a:p>
            <a:pPr lvl="4"/>
            <a:endParaRPr lang="en-US" altLang="zh-CN" sz="130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300">
                <a:ea typeface="宋体" pitchFamily="2" charset="-122"/>
              </a:rPr>
              <a:t>G. W. Miao, N. Himayat, G. Y. Li, and S. Talwar, “Low-complexity energy-efficient scheduling for uplink OFDMA,” to appear in IEEE Trans. Commun. </a:t>
            </a:r>
          </a:p>
          <a:p>
            <a:endParaRPr lang="en-US" altLang="zh-CN" sz="1300">
              <a:ea typeface="宋体" pitchFamily="2" charset="-122"/>
            </a:endParaRPr>
          </a:p>
          <a:p>
            <a:r>
              <a:rPr lang="en-US" altLang="zh-CN" sz="1300">
                <a:ea typeface="宋体" pitchFamily="2" charset="-122"/>
              </a:rPr>
              <a:t>A. Maharshi, L. Tong, and A. Swami, “Cross-layer designs of multichannel reservation MAC under Rayleigh fading,” IEEE Trans. Signal Processing, vol 51, no. 8, pp. 2054-2067, Aug. 2003.</a:t>
            </a:r>
          </a:p>
          <a:p>
            <a:endParaRPr lang="en-US" altLang="zh-CN" sz="1300">
              <a:ea typeface="宋体" pitchFamily="2" charset="-122"/>
            </a:endParaRPr>
          </a:p>
          <a:p>
            <a:r>
              <a:rPr lang="en-US" altLang="zh-CN" sz="1300">
                <a:ea typeface="宋体" pitchFamily="2" charset="-122"/>
              </a:rPr>
              <a:t>A.J.Goldsmith and S. G. Chua “Variable-rate variable-power MQAM for fading channels,” IEEE Trans. Commun., vol. 45, no. 10, pp. 1218-1230, Oct. 1997.</a:t>
            </a:r>
          </a:p>
          <a:p>
            <a:endParaRPr lang="en-US" altLang="zh-CN" sz="1300">
              <a:ea typeface="宋体" pitchFamily="2" charset="-122"/>
            </a:endParaRPr>
          </a:p>
          <a:p>
            <a:r>
              <a:rPr lang="en-US" altLang="zh-CN" sz="1300">
                <a:ea typeface="宋体" pitchFamily="2" charset="-122"/>
              </a:rPr>
              <a:t>A. GjendemsjÂ, D. Gesbert, G. E. Âien, and S. G. Kiani, “Optimal power allocation and scheduling for two-cell capacity maximization,” in Proc. RAWNET (WiOpt), Apr. 2006.</a:t>
            </a:r>
          </a:p>
          <a:p>
            <a:endParaRPr lang="en-US" altLang="zh-CN" sz="1300">
              <a:ea typeface="宋体" pitchFamily="2" charset="-122"/>
            </a:endParaRPr>
          </a:p>
          <a:p>
            <a:r>
              <a:rPr lang="en-US" altLang="zh-CN" sz="1300">
                <a:ea typeface="宋体" pitchFamily="2" charset="-122"/>
              </a:rPr>
              <a:t>A. Gjendemsjo, G.E. Oien, and D. Gesbert, “Binary power control for multi-cell capacity maximization, ” SPAWC 2007. </a:t>
            </a:r>
          </a:p>
          <a:p>
            <a:pPr lvl="3"/>
            <a:endParaRPr lang="en-US" altLang="zh-CN" sz="1300">
              <a:ea typeface="宋体" pitchFamily="2" charset="-122"/>
            </a:endParaRPr>
          </a:p>
          <a:p>
            <a:r>
              <a:rPr lang="en-US" altLang="zh-CN" sz="1300">
                <a:ea typeface="宋体" pitchFamily="2" charset="-122"/>
              </a:rPr>
              <a:t>S. Nanda, K. Balachandran, and S. Kumar, “Adaptation techniques in wireless packet data services,” IEEE Commun. Mag., vol. 38, no. 1, pp. 54–64, Jan. 2000.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43826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References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463" y="1762125"/>
            <a:ext cx="8999537" cy="4487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200" dirty="0">
                <a:ea typeface="宋体" pitchFamily="2" charset="-122"/>
              </a:rPr>
              <a:t>K. </a:t>
            </a:r>
            <a:r>
              <a:rPr lang="en-US" altLang="zh-CN" sz="1200" dirty="0" err="1">
                <a:ea typeface="宋体" pitchFamily="2" charset="-122"/>
              </a:rPr>
              <a:t>Kar</a:t>
            </a:r>
            <a:r>
              <a:rPr lang="en-US" altLang="zh-CN" sz="1200" dirty="0">
                <a:ea typeface="宋体" pitchFamily="2" charset="-122"/>
              </a:rPr>
              <a:t>, S. Sarkar, and L. </a:t>
            </a:r>
            <a:r>
              <a:rPr lang="en-US" altLang="zh-CN" sz="1200" dirty="0" err="1">
                <a:ea typeface="宋体" pitchFamily="2" charset="-122"/>
              </a:rPr>
              <a:t>Tassiulas</a:t>
            </a:r>
            <a:r>
              <a:rPr lang="en-US" altLang="zh-CN" sz="1200" dirty="0">
                <a:ea typeface="宋体" pitchFamily="2" charset="-122"/>
              </a:rPr>
              <a:t>, “Achieving proportional fairness using local information in Aloha networks,” IEEE Trans. </a:t>
            </a:r>
            <a:r>
              <a:rPr lang="en-US" altLang="zh-CN" sz="1200" dirty="0" err="1">
                <a:ea typeface="宋体" pitchFamily="2" charset="-122"/>
              </a:rPr>
              <a:t>Autom</a:t>
            </a:r>
            <a:r>
              <a:rPr lang="en-US" altLang="zh-CN" sz="1200" dirty="0">
                <a:ea typeface="宋体" pitchFamily="2" charset="-122"/>
              </a:rPr>
              <a:t>. Control, vol. 49, no. 10, pp. 1858-1863, Oct. 2004.</a:t>
            </a:r>
          </a:p>
          <a:p>
            <a:pPr>
              <a:lnSpc>
                <a:spcPct val="90000"/>
              </a:lnSpc>
            </a:pPr>
            <a:endParaRPr lang="zh-CN" alt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200" dirty="0">
                <a:ea typeface="宋体" pitchFamily="2" charset="-122"/>
              </a:rPr>
              <a:t>C. </a:t>
            </a:r>
            <a:r>
              <a:rPr lang="en-US" altLang="zh-CN" sz="1200" dirty="0" err="1">
                <a:ea typeface="宋体" pitchFamily="2" charset="-122"/>
              </a:rPr>
              <a:t>Schurgers</a:t>
            </a:r>
            <a:r>
              <a:rPr lang="en-US" altLang="zh-CN" sz="1200" dirty="0">
                <a:ea typeface="宋体" pitchFamily="2" charset="-122"/>
              </a:rPr>
              <a:t>, O. </a:t>
            </a:r>
            <a:r>
              <a:rPr lang="en-US" altLang="zh-CN" sz="1200" dirty="0" err="1">
                <a:ea typeface="宋体" pitchFamily="2" charset="-122"/>
              </a:rPr>
              <a:t>Aberthorne</a:t>
            </a:r>
            <a:r>
              <a:rPr lang="en-US" altLang="zh-CN" sz="1200" dirty="0">
                <a:ea typeface="宋体" pitchFamily="2" charset="-122"/>
              </a:rPr>
              <a:t>, and M. B. Srivastava, “Modulation scaling for energy aware communication systems,” International Symposium on Low Power Electronics and Design, pp. 96-99, 2001.</a:t>
            </a:r>
          </a:p>
          <a:p>
            <a:pPr>
              <a:lnSpc>
                <a:spcPct val="90000"/>
              </a:lnSpc>
            </a:pPr>
            <a:endParaRPr lang="zh-CN" altLang="en-US" sz="12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en-US" sz="1200" dirty="0">
                <a:ea typeface="宋体" pitchFamily="2" charset="-122"/>
              </a:rPr>
              <a:t>S. Cui, A. J. Goldsmith, an A. </a:t>
            </a:r>
            <a:r>
              <a:rPr lang="en-US" altLang="en-US" sz="1200" dirty="0" err="1">
                <a:ea typeface="宋体" pitchFamily="2" charset="-122"/>
              </a:rPr>
              <a:t>Bahai</a:t>
            </a:r>
            <a:r>
              <a:rPr lang="en-US" altLang="en-US" sz="1200" dirty="0">
                <a:ea typeface="宋体" pitchFamily="2" charset="-122"/>
              </a:rPr>
              <a:t>, “</a:t>
            </a:r>
            <a:r>
              <a:rPr lang="en-US" altLang="zh-CN" sz="1200" dirty="0">
                <a:ea typeface="宋体" pitchFamily="2" charset="-122"/>
              </a:rPr>
              <a:t>Energy-efficiency of MIMO and cooperative MIMO techniques in sensor </a:t>
            </a:r>
            <a:r>
              <a:rPr lang="en-US" altLang="zh-CN" sz="1200" dirty="0" err="1">
                <a:ea typeface="宋体" pitchFamily="2" charset="-122"/>
              </a:rPr>
              <a:t>networks,”IEEE</a:t>
            </a:r>
            <a:r>
              <a:rPr lang="en-US" altLang="zh-CN" sz="1200" dirty="0">
                <a:ea typeface="宋体" pitchFamily="2" charset="-122"/>
              </a:rPr>
              <a:t> JSAC, </a:t>
            </a:r>
            <a:r>
              <a:rPr lang="en-US" altLang="zh-CN" sz="1200" dirty="0" err="1">
                <a:ea typeface="宋体" pitchFamily="2" charset="-122"/>
              </a:rPr>
              <a:t>vol</a:t>
            </a:r>
            <a:r>
              <a:rPr lang="en-US" altLang="zh-CN" sz="1200" dirty="0">
                <a:ea typeface="宋体" pitchFamily="2" charset="-122"/>
              </a:rPr>
              <a:t> 22 no. 6, Aug. 2004.</a:t>
            </a:r>
          </a:p>
          <a:p>
            <a:pPr>
              <a:lnSpc>
                <a:spcPct val="90000"/>
              </a:lnSpc>
            </a:pPr>
            <a:endParaRPr lang="zh-CN" altLang="en-US" sz="12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1200" dirty="0">
                <a:ea typeface="宋体" pitchFamily="2" charset="-122"/>
              </a:rPr>
              <a:t>J. F. Kiang, “Something You Should Know about Electromagnetic Applications,” online at </a:t>
            </a:r>
            <a:r>
              <a:rPr lang="en-US" altLang="zh-CN" sz="1200" dirty="0">
                <a:ea typeface="宋体" pitchFamily="2" charset="-122"/>
                <a:hlinkClick r:id="rId2"/>
              </a:rPr>
              <a:t>http://cc.ee.ntu.edu.tw/~jfkiang/electromagnetic%20wave/electromagnetic%20applications(v1).pdf</a:t>
            </a:r>
            <a:r>
              <a:rPr lang="en-US" altLang="zh-CN" sz="1200" dirty="0">
                <a:ea typeface="宋体" pitchFamily="2" charset="-122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endParaRPr lang="en-US" altLang="zh-CN" sz="12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200" dirty="0">
                <a:ea typeface="宋体" pitchFamily="2" charset="-122"/>
              </a:rPr>
              <a:t>G. Y. Li, Z.-K. Xu, C. </a:t>
            </a:r>
            <a:r>
              <a:rPr lang="en-US" altLang="zh-CN" sz="1200" dirty="0" err="1">
                <a:ea typeface="宋体" pitchFamily="2" charset="-122"/>
              </a:rPr>
              <a:t>Xiong</a:t>
            </a:r>
            <a:r>
              <a:rPr lang="en-US" altLang="zh-CN" sz="1200" dirty="0">
                <a:ea typeface="宋体" pitchFamily="2" charset="-122"/>
              </a:rPr>
              <a:t>, C.-Y. Yang, S.-Q. Zhang, Y. Chen, and S.-G. Xu, “Energy-efficient wireless communications: tutorial, survey, and open issues,” to appear in IEEE Wireless Communications Magazine.</a:t>
            </a:r>
          </a:p>
          <a:p>
            <a:pPr>
              <a:lnSpc>
                <a:spcPct val="90000"/>
              </a:lnSpc>
            </a:pPr>
            <a:endParaRPr lang="zh-CN" altLang="en-US" sz="12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200" dirty="0">
                <a:ea typeface="宋体" pitchFamily="2" charset="-122"/>
              </a:rPr>
              <a:t>B. </a:t>
            </a:r>
            <a:r>
              <a:rPr lang="en-US" altLang="zh-CN" sz="1200" dirty="0" err="1">
                <a:ea typeface="宋体" pitchFamily="2" charset="-122"/>
              </a:rPr>
              <a:t>Badic</a:t>
            </a:r>
            <a:r>
              <a:rPr lang="en-US" altLang="zh-CN" sz="1200" dirty="0">
                <a:ea typeface="宋体" pitchFamily="2" charset="-122"/>
              </a:rPr>
              <a:t>, T. </a:t>
            </a:r>
            <a:r>
              <a:rPr lang="en-US" altLang="zh-CN" sz="1200" dirty="0" err="1">
                <a:ea typeface="宋体" pitchFamily="2" charset="-122"/>
              </a:rPr>
              <a:t>O’Farrel</a:t>
            </a:r>
            <a:r>
              <a:rPr lang="en-US" altLang="zh-CN" sz="1200" dirty="0">
                <a:ea typeface="宋体" pitchFamily="2" charset="-122"/>
              </a:rPr>
              <a:t>, P. </a:t>
            </a:r>
            <a:r>
              <a:rPr lang="en-US" altLang="zh-CN" sz="1200" dirty="0" err="1">
                <a:ea typeface="宋体" pitchFamily="2" charset="-122"/>
              </a:rPr>
              <a:t>Loskot</a:t>
            </a:r>
            <a:r>
              <a:rPr lang="en-US" altLang="zh-CN" sz="1200" dirty="0">
                <a:ea typeface="宋体" pitchFamily="2" charset="-122"/>
              </a:rPr>
              <a:t>, and J. He, “Energy efficiency radio access architectures for green radio: Large versus small cell size deployment,” in Proc. of IEEE 70th Vehicular Technology Conference (VTC Fall), Anchorage, USA, Sept 2009.</a:t>
            </a:r>
          </a:p>
          <a:p>
            <a:pPr>
              <a:lnSpc>
                <a:spcPct val="90000"/>
              </a:lnSpc>
            </a:pPr>
            <a:endParaRPr lang="zh-CN" altLang="en-US" sz="12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200" dirty="0">
                <a:ea typeface="宋体" pitchFamily="2" charset="-122"/>
              </a:rPr>
              <a:t>W. Yu and J. M. </a:t>
            </a:r>
            <a:r>
              <a:rPr lang="en-US" altLang="zh-CN" sz="1200" dirty="0" err="1">
                <a:ea typeface="宋体" pitchFamily="2" charset="-122"/>
              </a:rPr>
              <a:t>Cioffi</a:t>
            </a:r>
            <a:r>
              <a:rPr lang="en-US" altLang="zh-CN" sz="1200" dirty="0">
                <a:ea typeface="宋体" pitchFamily="2" charset="-122"/>
              </a:rPr>
              <a:t>, “FDMA capacity of Gaussian multiple-access channels with ISI,” IEEE Trans. </a:t>
            </a:r>
            <a:r>
              <a:rPr lang="en-US" altLang="zh-CN" sz="1200" dirty="0" err="1">
                <a:ea typeface="宋体" pitchFamily="2" charset="-122"/>
              </a:rPr>
              <a:t>Commun</a:t>
            </a:r>
            <a:r>
              <a:rPr lang="en-US" altLang="zh-CN" sz="1200" dirty="0">
                <a:ea typeface="宋体" pitchFamily="2" charset="-122"/>
              </a:rPr>
              <a:t>., vol. 50, no. 1, pp. 102–111, Jan. 2002.</a:t>
            </a:r>
            <a:endParaRPr lang="zh-CN" altLang="en-US" sz="1200" dirty="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48788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References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717675"/>
            <a:ext cx="8924925" cy="43116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K. </a:t>
            </a:r>
            <a:r>
              <a:rPr lang="en-US" altLang="zh-CN" sz="1400" dirty="0" err="1">
                <a:ea typeface="宋体" pitchFamily="2" charset="-122"/>
              </a:rPr>
              <a:t>Lahiri</a:t>
            </a:r>
            <a:r>
              <a:rPr lang="en-US" altLang="zh-CN" sz="1400" dirty="0">
                <a:ea typeface="宋体" pitchFamily="2" charset="-122"/>
              </a:rPr>
              <a:t>, et. al., “</a:t>
            </a:r>
            <a:r>
              <a:rPr lang="en-US" altLang="en-US" sz="1400" dirty="0">
                <a:ea typeface="宋体" pitchFamily="2" charset="-122"/>
              </a:rPr>
              <a:t>Battery-Driven System Design: A New Frontier in Low Power Design</a:t>
            </a:r>
            <a:r>
              <a:rPr lang="en-US" altLang="zh-CN" sz="1400" dirty="0">
                <a:ea typeface="宋体" pitchFamily="2" charset="-122"/>
              </a:rPr>
              <a:t>”</a:t>
            </a:r>
            <a:endParaRPr lang="zh-CN" altLang="en-US" sz="1400" dirty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R. G. </a:t>
            </a:r>
            <a:r>
              <a:rPr lang="en-US" altLang="zh-CN" sz="1400" dirty="0" err="1">
                <a:ea typeface="宋体" pitchFamily="2" charset="-122"/>
              </a:rPr>
              <a:t>Gallager</a:t>
            </a:r>
            <a:r>
              <a:rPr lang="en-US" altLang="zh-CN" sz="1400" dirty="0">
                <a:ea typeface="宋体" pitchFamily="2" charset="-122"/>
              </a:rPr>
              <a:t>, Information Theory and Reliable Communication. John Wiley &amp; Sons, Inc., 1968. </a:t>
            </a:r>
          </a:p>
          <a:p>
            <a:pPr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B. </a:t>
            </a:r>
            <a:r>
              <a:rPr lang="en-US" altLang="zh-CN" sz="1400" dirty="0" err="1">
                <a:ea typeface="宋体" pitchFamily="2" charset="-122"/>
              </a:rPr>
              <a:t>Badic</a:t>
            </a:r>
            <a:r>
              <a:rPr lang="en-US" altLang="zh-CN" sz="1400" dirty="0">
                <a:ea typeface="宋体" pitchFamily="2" charset="-122"/>
              </a:rPr>
              <a:t>, T. </a:t>
            </a:r>
            <a:r>
              <a:rPr lang="en-US" altLang="zh-CN" sz="1400" dirty="0" err="1">
                <a:ea typeface="宋体" pitchFamily="2" charset="-122"/>
              </a:rPr>
              <a:t>O’Farrel</a:t>
            </a:r>
            <a:r>
              <a:rPr lang="en-US" altLang="zh-CN" sz="1400" dirty="0">
                <a:ea typeface="宋体" pitchFamily="2" charset="-122"/>
              </a:rPr>
              <a:t>, P. </a:t>
            </a:r>
            <a:r>
              <a:rPr lang="en-US" altLang="zh-CN" sz="1400" dirty="0" err="1">
                <a:ea typeface="宋体" pitchFamily="2" charset="-122"/>
              </a:rPr>
              <a:t>Loskot</a:t>
            </a:r>
            <a:r>
              <a:rPr lang="en-US" altLang="zh-CN" sz="1400" dirty="0">
                <a:ea typeface="宋体" pitchFamily="2" charset="-122"/>
              </a:rPr>
              <a:t>, and J. He, “Energy efficiency radio access architectures for green radio: Large versus small cell size deployment,” in Proc. of IEEE 70th Vehicular Technology Conference (VTC Fall), Anchorage, USA, Sept 2009.</a:t>
            </a:r>
          </a:p>
          <a:p>
            <a:pPr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Y. Chen, S. Zhang, and S. </a:t>
            </a:r>
            <a:r>
              <a:rPr lang="en-US" altLang="zh-CN" sz="1400" dirty="0" err="1">
                <a:ea typeface="宋体" pitchFamily="2" charset="-122"/>
              </a:rPr>
              <a:t>Xu</a:t>
            </a:r>
            <a:r>
              <a:rPr lang="en-US" altLang="zh-CN" sz="1400" dirty="0">
                <a:ea typeface="宋体" pitchFamily="2" charset="-122"/>
              </a:rPr>
              <a:t>, “Characterizing energy efficiency and deployment efficiency relations for green architecture design,” in Proc. of IEEE International Communications Conference (ICC), Cape Town, South Africa, May 2010.</a:t>
            </a:r>
          </a:p>
          <a:p>
            <a:pPr>
              <a:lnSpc>
                <a:spcPct val="80000"/>
              </a:lnSpc>
            </a:pPr>
            <a:br>
              <a:rPr lang="en-US" altLang="zh-CN" sz="1400" dirty="0">
                <a:ea typeface="宋体" pitchFamily="2" charset="-122"/>
              </a:rPr>
            </a:br>
            <a:r>
              <a:rPr lang="en-US" altLang="zh-CN" sz="1400" dirty="0">
                <a:ea typeface="宋体" pitchFamily="2" charset="-122"/>
              </a:rPr>
              <a:t>R. Berry and R. </a:t>
            </a:r>
            <a:r>
              <a:rPr lang="en-US" altLang="zh-CN" sz="1400" dirty="0" err="1">
                <a:ea typeface="宋体" pitchFamily="2" charset="-122"/>
              </a:rPr>
              <a:t>Gallager</a:t>
            </a:r>
            <a:r>
              <a:rPr lang="en-US" altLang="zh-CN" sz="1400" dirty="0">
                <a:ea typeface="宋体" pitchFamily="2" charset="-122"/>
              </a:rPr>
              <a:t>. Communication over fading channels with delay constraints. IEEE Transactions on Information Theory, vol. 48, no. 5, pp. 1135-1149, May 2002.</a:t>
            </a:r>
            <a:br>
              <a:rPr lang="en-US" altLang="zh-CN" sz="1400" dirty="0">
                <a:ea typeface="宋体" pitchFamily="2" charset="-122"/>
              </a:rPr>
            </a:br>
            <a:endParaRPr lang="en-US" altLang="zh-CN" sz="1400" dirty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C. </a:t>
            </a:r>
            <a:r>
              <a:rPr lang="en-US" altLang="zh-CN" sz="1400" dirty="0" err="1">
                <a:ea typeface="宋体" pitchFamily="2" charset="-122"/>
              </a:rPr>
              <a:t>Zeng</a:t>
            </a:r>
            <a:r>
              <a:rPr lang="en-US" altLang="zh-CN" sz="1400" dirty="0">
                <a:ea typeface="宋体" pitchFamily="2" charset="-122"/>
              </a:rPr>
              <a:t>, L. M. C. </a:t>
            </a:r>
            <a:r>
              <a:rPr lang="en-US" altLang="zh-CN" sz="1400" dirty="0" err="1">
                <a:ea typeface="宋体" pitchFamily="2" charset="-122"/>
              </a:rPr>
              <a:t>Hoo</a:t>
            </a:r>
            <a:r>
              <a:rPr lang="en-US" altLang="zh-CN" sz="1400" dirty="0">
                <a:ea typeface="宋体" pitchFamily="2" charset="-122"/>
              </a:rPr>
              <a:t>, and J. M. </a:t>
            </a:r>
            <a:r>
              <a:rPr lang="en-US" altLang="zh-CN" sz="1400" dirty="0" err="1">
                <a:ea typeface="宋体" pitchFamily="2" charset="-122"/>
              </a:rPr>
              <a:t>Cioffi</a:t>
            </a:r>
            <a:r>
              <a:rPr lang="en-US" altLang="zh-CN" sz="1400" dirty="0">
                <a:ea typeface="宋体" pitchFamily="2" charset="-122"/>
              </a:rPr>
              <a:t>, “Efficient water-filling algorithms for a Gaussian </a:t>
            </a:r>
            <a:r>
              <a:rPr lang="en-US" altLang="zh-CN" sz="1400" dirty="0" err="1">
                <a:ea typeface="宋体" pitchFamily="2" charset="-122"/>
              </a:rPr>
              <a:t>multiaccess</a:t>
            </a:r>
            <a:r>
              <a:rPr lang="en-US" altLang="zh-CN" sz="1400" dirty="0">
                <a:ea typeface="宋体" pitchFamily="2" charset="-122"/>
              </a:rPr>
              <a:t> channel with ISI,” in Proc. IEEE Vehicular Technology Conf., 2000, pp. 1072–1077</a:t>
            </a:r>
          </a:p>
          <a:p>
            <a:pPr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</a:rPr>
              <a:t>Tombaz, A. Västberg and J. Zander, Energy and Cost Efficient Ultra High Capacity Wireless Access", IEEE Wireless Communication Magazine, vol. 18, no. 5, pp. 18- 24, October 2011.</a:t>
            </a:r>
          </a:p>
          <a:p>
            <a:pPr>
              <a:lnSpc>
                <a:spcPct val="8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1400" dirty="0">
                <a:ea typeface="宋体" pitchFamily="2" charset="-122"/>
              </a:rPr>
              <a:t>Numerous slides and other resources publicly available on the Internet</a:t>
            </a:r>
            <a:endParaRPr lang="zh-CN" altLang="en-US" sz="1400" dirty="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658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Content Placeholder 2"/>
          <p:cNvSpPr>
            <a:spLocks noGrp="1"/>
          </p:cNvSpPr>
          <p:nvPr>
            <p:ph idx="1"/>
          </p:nvPr>
        </p:nvSpPr>
        <p:spPr>
          <a:xfrm>
            <a:off x="284163" y="1905000"/>
            <a:ext cx="8623300" cy="2252663"/>
          </a:xfrm>
        </p:spPr>
        <p:txBody>
          <a:bodyPr/>
          <a:lstStyle/>
          <a:p>
            <a:endParaRPr lang="zh-CN" altLang="zh-CN">
              <a:ea typeface="宋体" pitchFamily="2" charset="-122"/>
            </a:endParaRPr>
          </a:p>
        </p:txBody>
      </p:sp>
      <p:grpSp>
        <p:nvGrpSpPr>
          <p:cNvPr id="4102" name="Group 64"/>
          <p:cNvGrpSpPr>
            <a:grpSpLocks/>
          </p:cNvGrpSpPr>
          <p:nvPr/>
        </p:nvGrpSpPr>
        <p:grpSpPr bwMode="auto">
          <a:xfrm>
            <a:off x="792163" y="1839913"/>
            <a:ext cx="7805737" cy="1712912"/>
            <a:chOff x="-49428" y="4042673"/>
            <a:chExt cx="8429921" cy="2224304"/>
          </a:xfrm>
        </p:grpSpPr>
        <p:grpSp>
          <p:nvGrpSpPr>
            <p:cNvPr id="4108" name="Group 27"/>
            <p:cNvGrpSpPr>
              <a:grpSpLocks/>
            </p:cNvGrpSpPr>
            <p:nvPr/>
          </p:nvGrpSpPr>
          <p:grpSpPr bwMode="auto">
            <a:xfrm>
              <a:off x="1715872" y="4341123"/>
              <a:ext cx="895351" cy="168275"/>
              <a:chOff x="1358" y="1340"/>
              <a:chExt cx="564" cy="106"/>
            </a:xfrm>
          </p:grpSpPr>
          <p:sp>
            <p:nvSpPr>
              <p:cNvPr id="4158" name="Freeform 28"/>
              <p:cNvSpPr>
                <a:spLocks/>
              </p:cNvSpPr>
              <p:nvPr/>
            </p:nvSpPr>
            <p:spPr bwMode="auto">
              <a:xfrm>
                <a:off x="1747" y="1384"/>
                <a:ext cx="175" cy="62"/>
              </a:xfrm>
              <a:custGeom>
                <a:avLst/>
                <a:gdLst>
                  <a:gd name="T0" fmla="*/ 0 w 701"/>
                  <a:gd name="T1" fmla="*/ 0 h 368"/>
                  <a:gd name="T2" fmla="*/ 0 w 701"/>
                  <a:gd name="T3" fmla="*/ 0 h 368"/>
                  <a:gd name="T4" fmla="*/ 0 w 701"/>
                  <a:gd name="T5" fmla="*/ 0 h 368"/>
                  <a:gd name="T6" fmla="*/ 0 w 701"/>
                  <a:gd name="T7" fmla="*/ 0 h 368"/>
                  <a:gd name="T8" fmla="*/ 0 w 701"/>
                  <a:gd name="T9" fmla="*/ 0 h 368"/>
                  <a:gd name="T10" fmla="*/ 0 w 701"/>
                  <a:gd name="T11" fmla="*/ 0 h 3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01"/>
                  <a:gd name="T19" fmla="*/ 0 h 368"/>
                  <a:gd name="T20" fmla="*/ 701 w 701"/>
                  <a:gd name="T21" fmla="*/ 368 h 3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01" h="368">
                    <a:moveTo>
                      <a:pt x="0" y="368"/>
                    </a:moveTo>
                    <a:lnTo>
                      <a:pt x="185" y="242"/>
                    </a:lnTo>
                    <a:lnTo>
                      <a:pt x="197" y="303"/>
                    </a:lnTo>
                    <a:lnTo>
                      <a:pt x="483" y="99"/>
                    </a:lnTo>
                    <a:lnTo>
                      <a:pt x="495" y="134"/>
                    </a:lnTo>
                    <a:lnTo>
                      <a:pt x="701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59" name="Freeform 29"/>
              <p:cNvSpPr>
                <a:spLocks/>
              </p:cNvSpPr>
              <p:nvPr/>
            </p:nvSpPr>
            <p:spPr bwMode="auto">
              <a:xfrm>
                <a:off x="1669" y="1340"/>
                <a:ext cx="122" cy="93"/>
              </a:xfrm>
              <a:custGeom>
                <a:avLst/>
                <a:gdLst>
                  <a:gd name="T0" fmla="*/ 0 w 488"/>
                  <a:gd name="T1" fmla="*/ 0 h 559"/>
                  <a:gd name="T2" fmla="*/ 0 w 488"/>
                  <a:gd name="T3" fmla="*/ 0 h 559"/>
                  <a:gd name="T4" fmla="*/ 0 w 488"/>
                  <a:gd name="T5" fmla="*/ 0 h 559"/>
                  <a:gd name="T6" fmla="*/ 0 w 488"/>
                  <a:gd name="T7" fmla="*/ 0 h 559"/>
                  <a:gd name="T8" fmla="*/ 0 w 488"/>
                  <a:gd name="T9" fmla="*/ 0 h 559"/>
                  <a:gd name="T10" fmla="*/ 0 w 488"/>
                  <a:gd name="T11" fmla="*/ 0 h 5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88"/>
                  <a:gd name="T19" fmla="*/ 0 h 559"/>
                  <a:gd name="T20" fmla="*/ 488 w 488"/>
                  <a:gd name="T21" fmla="*/ 559 h 5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88" h="559">
                    <a:moveTo>
                      <a:pt x="0" y="559"/>
                    </a:moveTo>
                    <a:lnTo>
                      <a:pt x="69" y="398"/>
                    </a:lnTo>
                    <a:lnTo>
                      <a:pt x="152" y="449"/>
                    </a:lnTo>
                    <a:lnTo>
                      <a:pt x="308" y="158"/>
                    </a:lnTo>
                    <a:lnTo>
                      <a:pt x="373" y="197"/>
                    </a:lnTo>
                    <a:lnTo>
                      <a:pt x="488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60" name="Freeform 30"/>
              <p:cNvSpPr>
                <a:spLocks/>
              </p:cNvSpPr>
              <p:nvPr/>
            </p:nvSpPr>
            <p:spPr bwMode="auto">
              <a:xfrm>
                <a:off x="1487" y="1340"/>
                <a:ext cx="123" cy="93"/>
              </a:xfrm>
              <a:custGeom>
                <a:avLst/>
                <a:gdLst>
                  <a:gd name="T0" fmla="*/ 0 w 492"/>
                  <a:gd name="T1" fmla="*/ 0 h 559"/>
                  <a:gd name="T2" fmla="*/ 0 w 492"/>
                  <a:gd name="T3" fmla="*/ 0 h 559"/>
                  <a:gd name="T4" fmla="*/ 0 w 492"/>
                  <a:gd name="T5" fmla="*/ 0 h 559"/>
                  <a:gd name="T6" fmla="*/ 0 w 492"/>
                  <a:gd name="T7" fmla="*/ 0 h 559"/>
                  <a:gd name="T8" fmla="*/ 0 w 492"/>
                  <a:gd name="T9" fmla="*/ 0 h 559"/>
                  <a:gd name="T10" fmla="*/ 0 w 492"/>
                  <a:gd name="T11" fmla="*/ 0 h 5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92"/>
                  <a:gd name="T19" fmla="*/ 0 h 559"/>
                  <a:gd name="T20" fmla="*/ 492 w 492"/>
                  <a:gd name="T21" fmla="*/ 559 h 55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92" h="559">
                    <a:moveTo>
                      <a:pt x="492" y="559"/>
                    </a:moveTo>
                    <a:lnTo>
                      <a:pt x="418" y="404"/>
                    </a:lnTo>
                    <a:lnTo>
                      <a:pt x="330" y="451"/>
                    </a:lnTo>
                    <a:lnTo>
                      <a:pt x="170" y="158"/>
                    </a:lnTo>
                    <a:lnTo>
                      <a:pt x="109" y="203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4161" name="Freeform 31"/>
              <p:cNvSpPr>
                <a:spLocks/>
              </p:cNvSpPr>
              <p:nvPr/>
            </p:nvSpPr>
            <p:spPr bwMode="auto">
              <a:xfrm>
                <a:off x="1358" y="1385"/>
                <a:ext cx="173" cy="61"/>
              </a:xfrm>
              <a:custGeom>
                <a:avLst/>
                <a:gdLst>
                  <a:gd name="T0" fmla="*/ 0 w 690"/>
                  <a:gd name="T1" fmla="*/ 0 h 367"/>
                  <a:gd name="T2" fmla="*/ 0 w 690"/>
                  <a:gd name="T3" fmla="*/ 0 h 367"/>
                  <a:gd name="T4" fmla="*/ 0 w 690"/>
                  <a:gd name="T5" fmla="*/ 0 h 367"/>
                  <a:gd name="T6" fmla="*/ 0 w 690"/>
                  <a:gd name="T7" fmla="*/ 0 h 367"/>
                  <a:gd name="T8" fmla="*/ 0 w 690"/>
                  <a:gd name="T9" fmla="*/ 0 h 367"/>
                  <a:gd name="T10" fmla="*/ 0 w 690"/>
                  <a:gd name="T11" fmla="*/ 0 h 3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90"/>
                  <a:gd name="T19" fmla="*/ 0 h 367"/>
                  <a:gd name="T20" fmla="*/ 690 w 690"/>
                  <a:gd name="T21" fmla="*/ 367 h 3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90" h="367">
                    <a:moveTo>
                      <a:pt x="690" y="367"/>
                    </a:moveTo>
                    <a:lnTo>
                      <a:pt x="504" y="232"/>
                    </a:lnTo>
                    <a:lnTo>
                      <a:pt x="500" y="293"/>
                    </a:lnTo>
                    <a:lnTo>
                      <a:pt x="218" y="86"/>
                    </a:lnTo>
                    <a:lnTo>
                      <a:pt x="200" y="135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FE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4109" name="Group 32"/>
            <p:cNvGrpSpPr>
              <a:grpSpLocks/>
            </p:cNvGrpSpPr>
            <p:nvPr/>
          </p:nvGrpSpPr>
          <p:grpSpPr bwMode="auto">
            <a:xfrm>
              <a:off x="2079410" y="4527590"/>
              <a:ext cx="177800" cy="797176"/>
              <a:chOff x="1587" y="1457"/>
              <a:chExt cx="112" cy="502"/>
            </a:xfrm>
          </p:grpSpPr>
          <p:sp>
            <p:nvSpPr>
              <p:cNvPr id="4142" name="Line 33"/>
              <p:cNvSpPr>
                <a:spLocks noChangeShapeType="1"/>
              </p:cNvSpPr>
              <p:nvPr/>
            </p:nvSpPr>
            <p:spPr bwMode="auto">
              <a:xfrm>
                <a:off x="1627" y="1637"/>
                <a:ext cx="36" cy="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143" name="Group 34"/>
              <p:cNvGrpSpPr>
                <a:grpSpLocks/>
              </p:cNvGrpSpPr>
              <p:nvPr/>
            </p:nvGrpSpPr>
            <p:grpSpPr bwMode="auto">
              <a:xfrm>
                <a:off x="1587" y="1457"/>
                <a:ext cx="112" cy="502"/>
                <a:chOff x="1587" y="1457"/>
                <a:chExt cx="112" cy="502"/>
              </a:xfrm>
            </p:grpSpPr>
            <p:sp>
              <p:nvSpPr>
                <p:cNvPr id="4144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643" y="1464"/>
                  <a:ext cx="1" cy="10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5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587" y="1562"/>
                  <a:ext cx="45" cy="397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6" name="Line 37"/>
                <p:cNvSpPr>
                  <a:spLocks noChangeShapeType="1"/>
                </p:cNvSpPr>
                <p:nvPr/>
              </p:nvSpPr>
              <p:spPr bwMode="auto">
                <a:xfrm>
                  <a:off x="1654" y="1563"/>
                  <a:ext cx="45" cy="396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7" name="Line 38"/>
                <p:cNvSpPr>
                  <a:spLocks noChangeShapeType="1"/>
                </p:cNvSpPr>
                <p:nvPr/>
              </p:nvSpPr>
              <p:spPr bwMode="auto">
                <a:xfrm>
                  <a:off x="1590" y="1948"/>
                  <a:ext cx="108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8" name="Line 39"/>
                <p:cNvSpPr>
                  <a:spLocks noChangeShapeType="1"/>
                </p:cNvSpPr>
                <p:nvPr/>
              </p:nvSpPr>
              <p:spPr bwMode="auto">
                <a:xfrm>
                  <a:off x="1603" y="1840"/>
                  <a:ext cx="85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49" name="Line 40"/>
                <p:cNvSpPr>
                  <a:spLocks noChangeShapeType="1"/>
                </p:cNvSpPr>
                <p:nvPr/>
              </p:nvSpPr>
              <p:spPr bwMode="auto">
                <a:xfrm>
                  <a:off x="1602" y="1841"/>
                  <a:ext cx="93" cy="110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0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592" y="1840"/>
                  <a:ext cx="94" cy="109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1" name="Line 42"/>
                <p:cNvSpPr>
                  <a:spLocks noChangeShapeType="1"/>
                </p:cNvSpPr>
                <p:nvPr/>
              </p:nvSpPr>
              <p:spPr bwMode="auto">
                <a:xfrm>
                  <a:off x="1615" y="1735"/>
                  <a:ext cx="59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2" name="Line 43"/>
                <p:cNvSpPr>
                  <a:spLocks noChangeShapeType="1"/>
                </p:cNvSpPr>
                <p:nvPr/>
              </p:nvSpPr>
              <p:spPr bwMode="auto">
                <a:xfrm>
                  <a:off x="1614" y="1734"/>
                  <a:ext cx="69" cy="106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3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1599" y="1734"/>
                  <a:ext cx="72" cy="105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4" name="Line 45"/>
                <p:cNvSpPr>
                  <a:spLocks noChangeShapeType="1"/>
                </p:cNvSpPr>
                <p:nvPr/>
              </p:nvSpPr>
              <p:spPr bwMode="auto">
                <a:xfrm>
                  <a:off x="1622" y="1637"/>
                  <a:ext cx="53" cy="99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5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1611" y="1636"/>
                  <a:ext cx="50" cy="100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6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1620" y="1563"/>
                  <a:ext cx="35" cy="77"/>
                </a:xfrm>
                <a:prstGeom prst="line">
                  <a:avLst/>
                </a:pr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57" name="Oval 48"/>
                <p:cNvSpPr>
                  <a:spLocks noChangeArrowheads="1"/>
                </p:cNvSpPr>
                <p:nvPr/>
              </p:nvSpPr>
              <p:spPr bwMode="auto">
                <a:xfrm>
                  <a:off x="1629" y="1457"/>
                  <a:ext cx="29" cy="12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zh-CN"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4110" name="Line 49"/>
            <p:cNvSpPr>
              <a:spLocks noChangeShapeType="1"/>
            </p:cNvSpPr>
            <p:nvPr/>
          </p:nvSpPr>
          <p:spPr bwMode="auto">
            <a:xfrm>
              <a:off x="5459197" y="4957073"/>
              <a:ext cx="152400" cy="15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098" name="Object 5"/>
            <p:cNvGraphicFramePr>
              <a:graphicFrameLocks noChangeAspect="1"/>
            </p:cNvGraphicFramePr>
            <p:nvPr/>
          </p:nvGraphicFramePr>
          <p:xfrm>
            <a:off x="4868647" y="4042673"/>
            <a:ext cx="590550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39" name="Clip" r:id="rId3" imgW="2849563" imgH="3902075" progId="MS_ClipArt_Gallery.2">
                    <p:embed/>
                  </p:oleObj>
                </mc:Choice>
                <mc:Fallback>
                  <p:oleObj name="Clip" r:id="rId3" imgW="2849563" imgH="3902075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8647" y="4042673"/>
                          <a:ext cx="590550" cy="808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6"/>
            <p:cNvGraphicFramePr>
              <a:graphicFrameLocks noChangeAspect="1"/>
            </p:cNvGraphicFramePr>
            <p:nvPr/>
          </p:nvGraphicFramePr>
          <p:xfrm>
            <a:off x="3947897" y="5185673"/>
            <a:ext cx="376238" cy="628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40" name="Clip" r:id="rId5" imgW="2033588" imgH="3390900" progId="MS_ClipArt_Gallery.2">
                    <p:embed/>
                  </p:oleObj>
                </mc:Choice>
                <mc:Fallback>
                  <p:oleObj name="Clip" r:id="rId5" imgW="2033588" imgH="33909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7897" y="5185673"/>
                          <a:ext cx="376238" cy="628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1" name="Freeform 52"/>
            <p:cNvSpPr>
              <a:spLocks/>
            </p:cNvSpPr>
            <p:nvPr/>
          </p:nvSpPr>
          <p:spPr bwMode="auto">
            <a:xfrm>
              <a:off x="2147672" y="4528448"/>
              <a:ext cx="3311525" cy="657225"/>
            </a:xfrm>
            <a:custGeom>
              <a:avLst/>
              <a:gdLst>
                <a:gd name="T0" fmla="*/ 0 w 2976"/>
                <a:gd name="T1" fmla="*/ 0 h 414"/>
                <a:gd name="T2" fmla="*/ 2147483647 w 2976"/>
                <a:gd name="T3" fmla="*/ 2147483647 h 414"/>
                <a:gd name="T4" fmla="*/ 2147483647 w 2976"/>
                <a:gd name="T5" fmla="*/ 2147483647 h 414"/>
                <a:gd name="T6" fmla="*/ 0 60000 65536"/>
                <a:gd name="T7" fmla="*/ 0 60000 65536"/>
                <a:gd name="T8" fmla="*/ 0 60000 65536"/>
                <a:gd name="T9" fmla="*/ 0 w 2976"/>
                <a:gd name="T10" fmla="*/ 0 h 414"/>
                <a:gd name="T11" fmla="*/ 2976 w 2976"/>
                <a:gd name="T12" fmla="*/ 414 h 4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6" h="414">
                  <a:moveTo>
                    <a:pt x="0" y="0"/>
                  </a:moveTo>
                  <a:lnTo>
                    <a:pt x="1854" y="414"/>
                  </a:lnTo>
                  <a:lnTo>
                    <a:pt x="2976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112" name="Freeform 53"/>
            <p:cNvSpPr>
              <a:spLocks/>
            </p:cNvSpPr>
            <p:nvPr/>
          </p:nvSpPr>
          <p:spPr bwMode="auto">
            <a:xfrm>
              <a:off x="2147672" y="4528448"/>
              <a:ext cx="3311525" cy="428625"/>
            </a:xfrm>
            <a:custGeom>
              <a:avLst/>
              <a:gdLst>
                <a:gd name="T0" fmla="*/ 0 w 2976"/>
                <a:gd name="T1" fmla="*/ 0 h 270"/>
                <a:gd name="T2" fmla="*/ 2147483647 w 2976"/>
                <a:gd name="T3" fmla="*/ 2147483647 h 270"/>
                <a:gd name="T4" fmla="*/ 2147483647 w 2976"/>
                <a:gd name="T5" fmla="*/ 2147483647 h 270"/>
                <a:gd name="T6" fmla="*/ 0 60000 65536"/>
                <a:gd name="T7" fmla="*/ 0 60000 65536"/>
                <a:gd name="T8" fmla="*/ 0 60000 65536"/>
                <a:gd name="T9" fmla="*/ 0 w 2976"/>
                <a:gd name="T10" fmla="*/ 0 h 270"/>
                <a:gd name="T11" fmla="*/ 2976 w 2976"/>
                <a:gd name="T12" fmla="*/ 270 h 2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76" h="270">
                  <a:moveTo>
                    <a:pt x="0" y="0"/>
                  </a:moveTo>
                  <a:lnTo>
                    <a:pt x="2592" y="102"/>
                  </a:lnTo>
                  <a:lnTo>
                    <a:pt x="2976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113" name="Freeform 54"/>
            <p:cNvSpPr>
              <a:spLocks/>
            </p:cNvSpPr>
            <p:nvPr/>
          </p:nvSpPr>
          <p:spPr bwMode="auto">
            <a:xfrm>
              <a:off x="2147672" y="4537973"/>
              <a:ext cx="3311525" cy="419100"/>
            </a:xfrm>
            <a:custGeom>
              <a:avLst/>
              <a:gdLst>
                <a:gd name="T0" fmla="*/ 0 w 2982"/>
                <a:gd name="T1" fmla="*/ 0 h 264"/>
                <a:gd name="T2" fmla="*/ 2147483647 w 2982"/>
                <a:gd name="T3" fmla="*/ 2147483647 h 264"/>
                <a:gd name="T4" fmla="*/ 0 60000 65536"/>
                <a:gd name="T5" fmla="*/ 0 60000 65536"/>
                <a:gd name="T6" fmla="*/ 0 w 2982"/>
                <a:gd name="T7" fmla="*/ 0 h 264"/>
                <a:gd name="T8" fmla="*/ 2982 w 2982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82" h="264">
                  <a:moveTo>
                    <a:pt x="0" y="0"/>
                  </a:moveTo>
                  <a:lnTo>
                    <a:pt x="2982" y="26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graphicFrame>
          <p:nvGraphicFramePr>
            <p:cNvPr id="4100" name="Object 7"/>
            <p:cNvGraphicFramePr>
              <a:graphicFrameLocks noChangeAspect="1"/>
            </p:cNvGraphicFramePr>
            <p:nvPr/>
          </p:nvGraphicFramePr>
          <p:xfrm>
            <a:off x="5459197" y="5033273"/>
            <a:ext cx="1119188" cy="604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41" name="Clip" r:id="rId7" imgW="2239366" imgH="1209751" progId="MS_ClipArt_Gallery.2">
                    <p:embed/>
                  </p:oleObj>
                </mc:Choice>
                <mc:Fallback>
                  <p:oleObj name="Clip" r:id="rId7" imgW="2239366" imgH="120975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9197" y="5033273"/>
                          <a:ext cx="1119188" cy="604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Text Box 56"/>
            <p:cNvSpPr txBox="1">
              <a:spLocks noChangeArrowheads="1"/>
            </p:cNvSpPr>
            <p:nvPr/>
          </p:nvSpPr>
          <p:spPr bwMode="auto">
            <a:xfrm>
              <a:off x="879801" y="5718631"/>
              <a:ext cx="1645866" cy="395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400">
                  <a:ea typeface="宋体" pitchFamily="2" charset="-122"/>
                </a:rPr>
                <a:t>signals at sender</a:t>
              </a:r>
            </a:p>
          </p:txBody>
        </p:sp>
        <p:sp>
          <p:nvSpPr>
            <p:cNvPr id="4115" name="Text Box 57"/>
            <p:cNvSpPr txBox="1">
              <a:spLocks noChangeArrowheads="1"/>
            </p:cNvSpPr>
            <p:nvPr/>
          </p:nvSpPr>
          <p:spPr bwMode="auto">
            <a:xfrm>
              <a:off x="6602615" y="5871179"/>
              <a:ext cx="1645866" cy="39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400">
                  <a:ea typeface="宋体" pitchFamily="2" charset="-122"/>
                </a:rPr>
                <a:t>signal at receiver</a:t>
              </a:r>
            </a:p>
          </p:txBody>
        </p:sp>
        <p:grpSp>
          <p:nvGrpSpPr>
            <p:cNvPr id="4116" name="Group 58"/>
            <p:cNvGrpSpPr>
              <a:grpSpLocks/>
            </p:cNvGrpSpPr>
            <p:nvPr/>
          </p:nvGrpSpPr>
          <p:grpSpPr bwMode="auto">
            <a:xfrm>
              <a:off x="1018962" y="4566548"/>
              <a:ext cx="1127126" cy="989013"/>
              <a:chOff x="538" y="1769"/>
              <a:chExt cx="432" cy="288"/>
            </a:xfrm>
          </p:grpSpPr>
          <p:grpSp>
            <p:nvGrpSpPr>
              <p:cNvPr id="4137" name="Group 59"/>
              <p:cNvGrpSpPr>
                <a:grpSpLocks/>
              </p:cNvGrpSpPr>
              <p:nvPr/>
            </p:nvGrpSpPr>
            <p:grpSpPr bwMode="auto">
              <a:xfrm>
                <a:off x="538" y="1769"/>
                <a:ext cx="432" cy="288"/>
                <a:chOff x="480" y="1680"/>
                <a:chExt cx="432" cy="288"/>
              </a:xfrm>
            </p:grpSpPr>
            <p:sp>
              <p:nvSpPr>
                <p:cNvPr id="4139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480" y="1680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0" name="Line 61"/>
                <p:cNvSpPr>
                  <a:spLocks noChangeShapeType="1"/>
                </p:cNvSpPr>
                <p:nvPr/>
              </p:nvSpPr>
              <p:spPr bwMode="auto">
                <a:xfrm>
                  <a:off x="480" y="196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41" name="Freeform 62"/>
                <p:cNvSpPr>
                  <a:spLocks/>
                </p:cNvSpPr>
                <p:nvPr/>
              </p:nvSpPr>
              <p:spPr bwMode="auto">
                <a:xfrm>
                  <a:off x="528" y="1680"/>
                  <a:ext cx="48" cy="288"/>
                </a:xfrm>
                <a:custGeom>
                  <a:avLst/>
                  <a:gdLst>
                    <a:gd name="T0" fmla="*/ 48 w 48"/>
                    <a:gd name="T1" fmla="*/ 288 h 288"/>
                    <a:gd name="T2" fmla="*/ 48 w 48"/>
                    <a:gd name="T3" fmla="*/ 96 h 288"/>
                    <a:gd name="T4" fmla="*/ 48 w 48"/>
                    <a:gd name="T5" fmla="*/ 0 h 288"/>
                    <a:gd name="T6" fmla="*/ 0 w 48"/>
                    <a:gd name="T7" fmla="*/ 0 h 288"/>
                    <a:gd name="T8" fmla="*/ 0 w 48"/>
                    <a:gd name="T9" fmla="*/ 288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288"/>
                    <a:gd name="T17" fmla="*/ 48 w 48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288">
                      <a:moveTo>
                        <a:pt x="48" y="288"/>
                      </a:moveTo>
                      <a:lnTo>
                        <a:pt x="48" y="96"/>
                      </a:lnTo>
                      <a:lnTo>
                        <a:pt x="48" y="0"/>
                      </a:lnTo>
                      <a:lnTo>
                        <a:pt x="0" y="0"/>
                      </a:lnTo>
                      <a:lnTo>
                        <a:pt x="0" y="288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4138" name="Freeform 63"/>
              <p:cNvSpPr>
                <a:spLocks/>
              </p:cNvSpPr>
              <p:nvPr/>
            </p:nvSpPr>
            <p:spPr bwMode="auto">
              <a:xfrm>
                <a:off x="720" y="1865"/>
                <a:ext cx="48" cy="192"/>
              </a:xfrm>
              <a:custGeom>
                <a:avLst/>
                <a:gdLst>
                  <a:gd name="T0" fmla="*/ 0 w 48"/>
                  <a:gd name="T1" fmla="*/ 192 h 192"/>
                  <a:gd name="T2" fmla="*/ 0 w 48"/>
                  <a:gd name="T3" fmla="*/ 0 h 192"/>
                  <a:gd name="T4" fmla="*/ 48 w 48"/>
                  <a:gd name="T5" fmla="*/ 0 h 192"/>
                  <a:gd name="T6" fmla="*/ 48 w 48"/>
                  <a:gd name="T7" fmla="*/ 192 h 19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192"/>
                  <a:gd name="T14" fmla="*/ 48 w 48"/>
                  <a:gd name="T15" fmla="*/ 192 h 19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192">
                    <a:moveTo>
                      <a:pt x="0" y="192"/>
                    </a:moveTo>
                    <a:lnTo>
                      <a:pt x="0" y="0"/>
                    </a:lnTo>
                    <a:lnTo>
                      <a:pt x="48" y="0"/>
                    </a:lnTo>
                    <a:lnTo>
                      <a:pt x="48" y="192"/>
                    </a:lnTo>
                  </a:path>
                </a:pathLst>
              </a:cu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4117" name="Group 64"/>
            <p:cNvGrpSpPr>
              <a:grpSpLocks/>
            </p:cNvGrpSpPr>
            <p:nvPr/>
          </p:nvGrpSpPr>
          <p:grpSpPr bwMode="auto">
            <a:xfrm>
              <a:off x="6846672" y="4926911"/>
              <a:ext cx="1279525" cy="944562"/>
              <a:chOff x="4570" y="2016"/>
              <a:chExt cx="624" cy="240"/>
            </a:xfrm>
          </p:grpSpPr>
          <p:grpSp>
            <p:nvGrpSpPr>
              <p:cNvPr id="4132" name="Group 65"/>
              <p:cNvGrpSpPr>
                <a:grpSpLocks/>
              </p:cNvGrpSpPr>
              <p:nvPr/>
            </p:nvGrpSpPr>
            <p:grpSpPr bwMode="auto">
              <a:xfrm>
                <a:off x="4570" y="2016"/>
                <a:ext cx="624" cy="240"/>
                <a:chOff x="4896" y="1680"/>
                <a:chExt cx="624" cy="240"/>
              </a:xfrm>
            </p:grpSpPr>
            <p:sp>
              <p:nvSpPr>
                <p:cNvPr id="4134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4896" y="1680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35" name="Line 67"/>
                <p:cNvSpPr>
                  <a:spLocks noChangeShapeType="1"/>
                </p:cNvSpPr>
                <p:nvPr/>
              </p:nvSpPr>
              <p:spPr bwMode="auto">
                <a:xfrm>
                  <a:off x="4896" y="1920"/>
                  <a:ext cx="6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36" name="Freeform 68"/>
                <p:cNvSpPr>
                  <a:spLocks/>
                </p:cNvSpPr>
                <p:nvPr/>
              </p:nvSpPr>
              <p:spPr bwMode="auto">
                <a:xfrm>
                  <a:off x="4992" y="1776"/>
                  <a:ext cx="288" cy="144"/>
                </a:xfrm>
                <a:custGeom>
                  <a:avLst/>
                  <a:gdLst>
                    <a:gd name="T0" fmla="*/ 0 w 288"/>
                    <a:gd name="T1" fmla="*/ 144 h 144"/>
                    <a:gd name="T2" fmla="*/ 48 w 288"/>
                    <a:gd name="T3" fmla="*/ 0 h 144"/>
                    <a:gd name="T4" fmla="*/ 96 w 288"/>
                    <a:gd name="T5" fmla="*/ 144 h 144"/>
                    <a:gd name="T6" fmla="*/ 144 w 288"/>
                    <a:gd name="T7" fmla="*/ 48 h 144"/>
                    <a:gd name="T8" fmla="*/ 192 w 288"/>
                    <a:gd name="T9" fmla="*/ 144 h 144"/>
                    <a:gd name="T10" fmla="*/ 246 w 288"/>
                    <a:gd name="T11" fmla="*/ 90 h 144"/>
                    <a:gd name="T12" fmla="*/ 288 w 288"/>
                    <a:gd name="T13" fmla="*/ 144 h 14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88"/>
                    <a:gd name="T22" fmla="*/ 0 h 144"/>
                    <a:gd name="T23" fmla="*/ 288 w 288"/>
                    <a:gd name="T24" fmla="*/ 144 h 14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88" h="144">
                      <a:moveTo>
                        <a:pt x="0" y="144"/>
                      </a:moveTo>
                      <a:lnTo>
                        <a:pt x="48" y="0"/>
                      </a:lnTo>
                      <a:lnTo>
                        <a:pt x="96" y="144"/>
                      </a:lnTo>
                      <a:lnTo>
                        <a:pt x="144" y="48"/>
                      </a:lnTo>
                      <a:lnTo>
                        <a:pt x="192" y="144"/>
                      </a:lnTo>
                      <a:lnTo>
                        <a:pt x="246" y="90"/>
                      </a:lnTo>
                      <a:lnTo>
                        <a:pt x="288" y="144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4133" name="Freeform 69"/>
              <p:cNvSpPr>
                <a:spLocks/>
              </p:cNvSpPr>
              <p:nvPr/>
            </p:nvSpPr>
            <p:spPr bwMode="auto">
              <a:xfrm>
                <a:off x="4848" y="2160"/>
                <a:ext cx="288" cy="96"/>
              </a:xfrm>
              <a:custGeom>
                <a:avLst/>
                <a:gdLst>
                  <a:gd name="T0" fmla="*/ 0 w 288"/>
                  <a:gd name="T1" fmla="*/ 96 h 96"/>
                  <a:gd name="T2" fmla="*/ 48 w 288"/>
                  <a:gd name="T3" fmla="*/ 0 h 96"/>
                  <a:gd name="T4" fmla="*/ 96 w 288"/>
                  <a:gd name="T5" fmla="*/ 96 h 96"/>
                  <a:gd name="T6" fmla="*/ 144 w 288"/>
                  <a:gd name="T7" fmla="*/ 48 h 96"/>
                  <a:gd name="T8" fmla="*/ 192 w 288"/>
                  <a:gd name="T9" fmla="*/ 96 h 96"/>
                  <a:gd name="T10" fmla="*/ 240 w 288"/>
                  <a:gd name="T11" fmla="*/ 48 h 96"/>
                  <a:gd name="T12" fmla="*/ 288 w 288"/>
                  <a:gd name="T13" fmla="*/ 96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88"/>
                  <a:gd name="T22" fmla="*/ 0 h 96"/>
                  <a:gd name="T23" fmla="*/ 288 w 288"/>
                  <a:gd name="T24" fmla="*/ 96 h 9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88" h="96">
                    <a:moveTo>
                      <a:pt x="0" y="96"/>
                    </a:moveTo>
                    <a:lnTo>
                      <a:pt x="48" y="0"/>
                    </a:lnTo>
                    <a:lnTo>
                      <a:pt x="96" y="96"/>
                    </a:lnTo>
                    <a:lnTo>
                      <a:pt x="144" y="48"/>
                    </a:lnTo>
                    <a:lnTo>
                      <a:pt x="192" y="96"/>
                    </a:lnTo>
                    <a:lnTo>
                      <a:pt x="240" y="48"/>
                    </a:lnTo>
                    <a:lnTo>
                      <a:pt x="288" y="96"/>
                    </a:lnTo>
                  </a:path>
                </a:pathLst>
              </a:cu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118" name="Text Box 70"/>
            <p:cNvSpPr txBox="1">
              <a:spLocks noChangeArrowheads="1"/>
            </p:cNvSpPr>
            <p:nvPr/>
          </p:nvSpPr>
          <p:spPr bwMode="auto">
            <a:xfrm>
              <a:off x="6324875" y="4424041"/>
              <a:ext cx="1189824" cy="39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zh-CN" sz="1400">
                  <a:ea typeface="宋体" pitchFamily="2" charset="-122"/>
                </a:rPr>
                <a:t>LOS pulses</a:t>
              </a:r>
            </a:p>
          </p:txBody>
        </p:sp>
        <p:cxnSp>
          <p:nvCxnSpPr>
            <p:cNvPr id="4119" name="AutoShape 71"/>
            <p:cNvCxnSpPr>
              <a:cxnSpLocks noChangeShapeType="1"/>
              <a:stCxn id="4118" idx="2"/>
            </p:cNvCxnSpPr>
            <p:nvPr/>
          </p:nvCxnSpPr>
          <p:spPr bwMode="auto">
            <a:xfrm>
              <a:off x="6875247" y="4728473"/>
              <a:ext cx="266700" cy="576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0" name="AutoShape 72"/>
            <p:cNvCxnSpPr>
              <a:cxnSpLocks noChangeShapeType="1"/>
              <a:stCxn id="4118" idx="2"/>
            </p:cNvCxnSpPr>
            <p:nvPr/>
          </p:nvCxnSpPr>
          <p:spPr bwMode="auto">
            <a:xfrm>
              <a:off x="6875247" y="4728473"/>
              <a:ext cx="630238" cy="765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21" name="Text Box 73"/>
            <p:cNvSpPr txBox="1">
              <a:spLocks noChangeArrowheads="1"/>
            </p:cNvSpPr>
            <p:nvPr/>
          </p:nvSpPr>
          <p:spPr bwMode="auto">
            <a:xfrm>
              <a:off x="7404974" y="4279740"/>
              <a:ext cx="975519" cy="672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de-DE" altLang="zh-CN" sz="1400">
                  <a:ea typeface="宋体" pitchFamily="2" charset="-122"/>
                </a:rPr>
                <a:t>multipath</a:t>
              </a:r>
            </a:p>
            <a:p>
              <a:r>
                <a:rPr lang="de-DE" altLang="zh-CN" sz="1400">
                  <a:ea typeface="宋体" pitchFamily="2" charset="-122"/>
                </a:rPr>
                <a:t>pulses</a:t>
              </a:r>
            </a:p>
          </p:txBody>
        </p:sp>
        <p:cxnSp>
          <p:nvCxnSpPr>
            <p:cNvPr id="4122" name="AutoShape 74"/>
            <p:cNvCxnSpPr>
              <a:cxnSpLocks noChangeShapeType="1"/>
              <a:stCxn id="4121" idx="2"/>
            </p:cNvCxnSpPr>
            <p:nvPr/>
          </p:nvCxnSpPr>
          <p:spPr bwMode="auto">
            <a:xfrm>
              <a:off x="7856322" y="4796736"/>
              <a:ext cx="61913" cy="8858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3" name="AutoShape 75"/>
            <p:cNvCxnSpPr>
              <a:cxnSpLocks noChangeShapeType="1"/>
              <a:stCxn id="4121" idx="2"/>
            </p:cNvCxnSpPr>
            <p:nvPr/>
          </p:nvCxnSpPr>
          <p:spPr bwMode="auto">
            <a:xfrm flipH="1">
              <a:off x="7711860" y="4796736"/>
              <a:ext cx="144462" cy="876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4" name="AutoShape 76"/>
            <p:cNvCxnSpPr>
              <a:cxnSpLocks noChangeShapeType="1"/>
              <a:stCxn id="4121" idx="2"/>
            </p:cNvCxnSpPr>
            <p:nvPr/>
          </p:nvCxnSpPr>
          <p:spPr bwMode="auto">
            <a:xfrm flipH="1">
              <a:off x="7338797" y="4796736"/>
              <a:ext cx="517525" cy="6969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5" name="AutoShape 77"/>
            <p:cNvCxnSpPr>
              <a:cxnSpLocks noChangeShapeType="1"/>
              <a:stCxn id="4121" idx="2"/>
            </p:cNvCxnSpPr>
            <p:nvPr/>
          </p:nvCxnSpPr>
          <p:spPr bwMode="auto">
            <a:xfrm flipH="1">
              <a:off x="7545172" y="4796736"/>
              <a:ext cx="311150" cy="8524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26" name="Rectangle 91"/>
            <p:cNvSpPr>
              <a:spLocks noChangeArrowheads="1"/>
            </p:cNvSpPr>
            <p:nvPr/>
          </p:nvSpPr>
          <p:spPr bwMode="auto">
            <a:xfrm>
              <a:off x="-49428" y="4968264"/>
              <a:ext cx="198875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27" name="Rectangle 98"/>
            <p:cNvSpPr>
              <a:spLocks noChangeArrowheads="1"/>
            </p:cNvSpPr>
            <p:nvPr/>
          </p:nvSpPr>
          <p:spPr bwMode="auto">
            <a:xfrm>
              <a:off x="-49428" y="5001247"/>
              <a:ext cx="198875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28" name="Rectangle 125"/>
            <p:cNvSpPr>
              <a:spLocks noChangeArrowheads="1"/>
            </p:cNvSpPr>
            <p:nvPr/>
          </p:nvSpPr>
          <p:spPr bwMode="auto">
            <a:xfrm>
              <a:off x="-49428" y="4250879"/>
              <a:ext cx="198875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29" name="Rectangle 126"/>
            <p:cNvSpPr>
              <a:spLocks noChangeArrowheads="1"/>
            </p:cNvSpPr>
            <p:nvPr/>
          </p:nvSpPr>
          <p:spPr bwMode="auto">
            <a:xfrm>
              <a:off x="4381195" y="4071533"/>
              <a:ext cx="285212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30" name="Rectangle 128"/>
            <p:cNvSpPr>
              <a:spLocks noChangeArrowheads="1"/>
            </p:cNvSpPr>
            <p:nvPr/>
          </p:nvSpPr>
          <p:spPr bwMode="auto">
            <a:xfrm>
              <a:off x="4381195" y="4300354"/>
              <a:ext cx="285212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  <p:sp>
          <p:nvSpPr>
            <p:cNvPr id="4131" name="Rectangle 130"/>
            <p:cNvSpPr>
              <a:spLocks noChangeArrowheads="1"/>
            </p:cNvSpPr>
            <p:nvPr/>
          </p:nvSpPr>
          <p:spPr bwMode="auto">
            <a:xfrm>
              <a:off x="-49428" y="4708521"/>
              <a:ext cx="198875" cy="47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zh-CN">
                <a:ea typeface="宋体" pitchFamily="2" charset="-122"/>
              </a:endParaRPr>
            </a:p>
          </p:txBody>
        </p:sp>
      </p:grpSp>
      <p:sp>
        <p:nvSpPr>
          <p:cNvPr id="4103" name="Picture 67"/>
          <p:cNvSpPr>
            <a:spLocks noChangeAspect="1" noChangeArrowheads="1"/>
          </p:cNvSpPr>
          <p:nvPr/>
        </p:nvSpPr>
        <p:spPr bwMode="auto">
          <a:xfrm>
            <a:off x="2786063" y="3743325"/>
            <a:ext cx="3360737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1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Fundamental Problem I</a:t>
            </a:r>
          </a:p>
        </p:txBody>
      </p:sp>
      <p:sp>
        <p:nvSpPr>
          <p:cNvPr id="2" name="Oval 7"/>
          <p:cNvSpPr>
            <a:spLocks noChangeArrowheads="1"/>
          </p:cNvSpPr>
          <p:nvPr/>
        </p:nvSpPr>
        <p:spPr bwMode="auto">
          <a:xfrm>
            <a:off x="276225" y="2517775"/>
            <a:ext cx="8629650" cy="27559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3600" b="1">
                <a:solidFill>
                  <a:srgbClr val="FF0000"/>
                </a:solidFill>
                <a:ea typeface="宋体" pitchFamily="2" charset="-122"/>
              </a:rPr>
              <a:t>HOW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to exploit wireless channel </a:t>
            </a:r>
          </a:p>
          <a:p>
            <a:pPr algn="ctr"/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properties to enhance both</a:t>
            </a:r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 spectral </a:t>
            </a:r>
          </a:p>
          <a:p>
            <a:pPr algn="ctr"/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and energy efficiency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for </a:t>
            </a:r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single-link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</a:t>
            </a:r>
          </a:p>
          <a:p>
            <a:pPr algn="ctr"/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communications</a:t>
            </a:r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 </a:t>
            </a:r>
            <a:r>
              <a:rPr lang="en-US" altLang="zh-CN" sz="3600" b="1">
                <a:solidFill>
                  <a:srgbClr val="FF0000"/>
                </a:solidFill>
                <a:ea typeface="宋体" pitchFamily="2" charset="-122"/>
              </a:rPr>
              <a:t>?</a:t>
            </a:r>
            <a:endParaRPr lang="en-US" altLang="zh-CN" sz="3600" b="1">
              <a:solidFill>
                <a:srgbClr val="00B050"/>
              </a:solidFill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664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AutoShape 7" descr="?ui=2&amp;ik=7e8c407d22&amp;view=att&amp;th=1334fa36a98a1430&amp;attid=0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2277" name="AutoShape 9" descr="?ui=2&amp;ik=7e8c407d22&amp;view=att&amp;th=1334fa36a98a1430&amp;attid=0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82279" name="WordArt 7"/>
          <p:cNvSpPr>
            <a:spLocks noChangeArrowheads="1" noChangeShapeType="1" noTextEdit="1"/>
          </p:cNvSpPr>
          <p:nvPr/>
        </p:nvSpPr>
        <p:spPr bwMode="auto">
          <a:xfrm>
            <a:off x="2343150" y="3052763"/>
            <a:ext cx="4576763" cy="184943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MS PMincho"/>
                <a:ea typeface="MS PMincho"/>
              </a:rPr>
              <a:t>Q&amp;A</a:t>
            </a:r>
            <a:endParaRPr lang="zh-CN" altLang="en-US" sz="3600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MS PMincho"/>
              <a:ea typeface="MS PMincho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45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ea typeface="宋体" pitchFamily="2" charset="-122"/>
              </a:rPr>
              <a:t>Multiple User Perspective</a:t>
            </a:r>
            <a:endParaRPr lang="zh-CN" altLang="en-US" b="1">
              <a:ea typeface="宋体" pitchFamily="2" charset="-122"/>
            </a:endParaRP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775" y="1625600"/>
            <a:ext cx="8650288" cy="3217863"/>
          </a:xfrm>
        </p:spPr>
        <p:txBody>
          <a:bodyPr/>
          <a:lstStyle/>
          <a:p>
            <a:pPr eaLnBrk="1" hangingPunct="1"/>
            <a:r>
              <a:rPr lang="en-US" altLang="zh-CN" sz="2000" dirty="0">
                <a:ea typeface="宋体" pitchFamily="2" charset="-122"/>
              </a:rPr>
              <a:t>Wireless channels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Broadcast of all signals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Due to frequency reuse, different users affect each other through </a:t>
            </a:r>
          </a:p>
          <a:p>
            <a:pPr lvl="2" eaLnBrk="1" hangingPunct="1"/>
            <a:r>
              <a:rPr lang="en-US" altLang="zh-CN" dirty="0">
                <a:ea typeface="宋体" pitchFamily="2" charset="-122"/>
              </a:rPr>
              <a:t>Interference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			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ea typeface="宋体" pitchFamily="2" charset="-122"/>
              </a:rPr>
              <a:t>	Forms of Interference</a:t>
            </a:r>
          </a:p>
        </p:txBody>
      </p:sp>
      <p:pic>
        <p:nvPicPr>
          <p:cNvPr id="59398" name="Picture 4" descr="F3_5"/>
          <p:cNvPicPr>
            <a:picLocks noChangeAspect="1" noChangeArrowheads="1"/>
          </p:cNvPicPr>
          <p:nvPr/>
        </p:nvPicPr>
        <p:blipFill>
          <a:blip r:embed="rId3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t="3716" r="15131" b="15958"/>
          <a:stretch>
            <a:fillRect/>
          </a:stretch>
        </p:blipFill>
        <p:spPr bwMode="auto">
          <a:xfrm>
            <a:off x="552450" y="4557713"/>
            <a:ext cx="157797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2" descr="http://www.edrawsoft.com/images/network/Wireless%20Network_Fu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4352925"/>
            <a:ext cx="27622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4" descr="http://29.media.tumblr.com/tumblr_koc2lmtBNZ1qzs4rbo1_4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4405313"/>
            <a:ext cx="18637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296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Fundamental Problem II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992313" y="1854200"/>
          <a:ext cx="5837237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3" name="Visio" r:id="rId3" imgW="7003542" imgH="5493639" progId="Visio.Drawing.11">
                  <p:embed/>
                </p:oleObj>
              </mc:Choice>
              <mc:Fallback>
                <p:oleObj name="Visio" r:id="rId3" imgW="7003542" imgH="54936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854200"/>
                        <a:ext cx="5837237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Oval 7"/>
          <p:cNvSpPr>
            <a:spLocks noChangeArrowheads="1"/>
          </p:cNvSpPr>
          <p:nvPr/>
        </p:nvSpPr>
        <p:spPr bwMode="auto">
          <a:xfrm>
            <a:off x="276225" y="2405063"/>
            <a:ext cx="8629650" cy="27559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sz="3600" b="1">
                <a:solidFill>
                  <a:srgbClr val="FF0000"/>
                </a:solidFill>
                <a:ea typeface="宋体" pitchFamily="2" charset="-122"/>
              </a:rPr>
              <a:t>HOW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to exploit interference </a:t>
            </a:r>
          </a:p>
          <a:p>
            <a:pPr algn="ctr"/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properties to enhance both</a:t>
            </a:r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 spectral </a:t>
            </a:r>
          </a:p>
          <a:p>
            <a:pPr algn="ctr"/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and energy efficiency</a:t>
            </a:r>
            <a:r>
              <a:rPr lang="en-US" altLang="zh-CN" sz="3600">
                <a:solidFill>
                  <a:srgbClr val="00B050"/>
                </a:solidFill>
                <a:ea typeface="宋体" pitchFamily="2" charset="-122"/>
              </a:rPr>
              <a:t> for </a:t>
            </a:r>
          </a:p>
          <a:p>
            <a:pPr algn="ctr"/>
            <a:r>
              <a:rPr lang="en-US" altLang="zh-CN" sz="3600">
                <a:solidFill>
                  <a:srgbClr val="FF0000"/>
                </a:solidFill>
                <a:ea typeface="宋体" pitchFamily="2" charset="-122"/>
              </a:rPr>
              <a:t>the whole network </a:t>
            </a:r>
            <a:r>
              <a:rPr lang="en-US" altLang="zh-CN" sz="3600" b="1">
                <a:solidFill>
                  <a:srgbClr val="FF0000"/>
                </a:solidFill>
                <a:ea typeface="宋体" pitchFamily="2" charset="-122"/>
              </a:rPr>
              <a:t>?</a:t>
            </a:r>
            <a:endParaRPr lang="en-US" altLang="zh-CN" sz="3600" b="1">
              <a:solidFill>
                <a:srgbClr val="00B050"/>
              </a:solidFill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38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5" grpId="0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>
                <a:ea typeface="宋体" pitchFamily="2" charset="-122"/>
              </a:rPr>
              <a:t>3. BASIC CONCEPTS</a:t>
            </a:r>
          </a:p>
        </p:txBody>
      </p:sp>
      <p:sp>
        <p:nvSpPr>
          <p:cNvPr id="60419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962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533400"/>
            <a:ext cx="7505700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Physical Layer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57520"/>
            <a:ext cx="8407400" cy="4471830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ea typeface="宋体" pitchFamily="2" charset="-122"/>
              </a:rPr>
              <a:t>Physical (PHY) layer 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Deal with challenging wireless medium 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Traditionally </a:t>
            </a:r>
          </a:p>
          <a:p>
            <a:pPr lvl="2" eaLnBrk="1" hangingPunct="1"/>
            <a:r>
              <a:rPr lang="en-US" altLang="zh-CN" dirty="0">
                <a:ea typeface="宋体" pitchFamily="2" charset="-122"/>
              </a:rPr>
              <a:t>Operate on a fixed set of operating points</a:t>
            </a:r>
          </a:p>
          <a:p>
            <a:pPr lvl="3" eaLnBrk="1" hangingPunct="1"/>
            <a:r>
              <a:rPr lang="en-US" altLang="zh-CN" dirty="0">
                <a:ea typeface="宋体" pitchFamily="2" charset="-122"/>
              </a:rPr>
              <a:t>Fixed transmit power</a:t>
            </a:r>
          </a:p>
          <a:p>
            <a:pPr lvl="3" eaLnBrk="1" hangingPunct="1"/>
            <a:r>
              <a:rPr lang="en-US" altLang="zh-CN" dirty="0">
                <a:ea typeface="宋体" pitchFamily="2" charset="-122"/>
              </a:rPr>
              <a:t>Fixed modulation and coding scheme (MCS)</a:t>
            </a:r>
          </a:p>
          <a:p>
            <a:pPr lvl="2" eaLnBrk="1" hangingPunct="1"/>
            <a:r>
              <a:rPr lang="en-US" altLang="zh-CN" dirty="0">
                <a:ea typeface="宋体" pitchFamily="2" charset="-122"/>
              </a:rPr>
              <a:t>Pro:</a:t>
            </a:r>
          </a:p>
          <a:p>
            <a:pPr lvl="3" eaLnBrk="1" hangingPunct="1"/>
            <a:r>
              <a:rPr lang="en-US" altLang="zh-CN" sz="1800" dirty="0">
                <a:ea typeface="宋体" pitchFamily="2" charset="-122"/>
              </a:rPr>
              <a:t>Simplicity</a:t>
            </a:r>
          </a:p>
          <a:p>
            <a:pPr lvl="2" eaLnBrk="1" hangingPunct="1"/>
            <a:r>
              <a:rPr lang="en-US" altLang="zh-CN" dirty="0">
                <a:ea typeface="宋体" pitchFamily="2" charset="-122"/>
              </a:rPr>
              <a:t>Con:</a:t>
            </a:r>
          </a:p>
          <a:p>
            <a:pPr lvl="3" eaLnBrk="1" hangingPunct="1"/>
            <a:r>
              <a:rPr lang="en-US" altLang="zh-CN" dirty="0">
                <a:ea typeface="宋体" pitchFamily="2" charset="-122"/>
              </a:rPr>
              <a:t>Channel capacity not fully exploited (low SE)</a:t>
            </a:r>
          </a:p>
          <a:p>
            <a:pPr lvl="3" eaLnBrk="1" hangingPunct="1"/>
            <a:r>
              <a:rPr lang="en-US" altLang="zh-CN" dirty="0">
                <a:ea typeface="宋体" pitchFamily="2" charset="-122"/>
              </a:rPr>
              <a:t>Excessive energy consumption (low EE )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Link adaptation: adapt to </a:t>
            </a:r>
            <a:r>
              <a:rPr lang="en-US" altLang="zh-CN" dirty="0" err="1">
                <a:ea typeface="宋体" pitchFamily="2" charset="-122"/>
              </a:rPr>
              <a:t>QoS</a:t>
            </a:r>
            <a:r>
              <a:rPr lang="en-US" altLang="zh-CN" dirty="0">
                <a:ea typeface="宋体" pitchFamily="2" charset="-122"/>
              </a:rPr>
              <a:t> and environments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11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3B04-3AF5-4C7B-8BF0-73E9B103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29C5F-5997-41AA-A0E9-6F928260A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537" y="1784683"/>
            <a:ext cx="6761747" cy="4335379"/>
          </a:xfrm>
        </p:spPr>
        <p:txBody>
          <a:bodyPr/>
          <a:lstStyle/>
          <a:p>
            <a:r>
              <a:rPr lang="en-US" sz="1600" dirty="0"/>
              <a:t>Founder of </a:t>
            </a:r>
            <a:r>
              <a:rPr lang="en-US" sz="1600" u="sng" dirty="0" err="1">
                <a:hlinkClick r:id="rId2"/>
              </a:rPr>
              <a:t>FreeLinguist</a:t>
            </a:r>
            <a:r>
              <a:rPr lang="en-US" sz="1600" baseline="30000" dirty="0"/>
              <a:t>®</a:t>
            </a:r>
            <a:r>
              <a:rPr lang="en-US" sz="1600" dirty="0"/>
              <a:t>, a cloud platform for you to connect with native linguists for quality language services, such as translation, editing, or writing services. </a:t>
            </a:r>
          </a:p>
          <a:p>
            <a:r>
              <a:rPr lang="en-US" sz="1600" dirty="0"/>
              <a:t>Expert in communications and networking </a:t>
            </a:r>
          </a:p>
          <a:p>
            <a:r>
              <a:rPr lang="en-US" sz="1600" dirty="0"/>
              <a:t>Well known for his original contributions in building a set of fundamental energy-efficient communications theories, which are widely accepted nowadays. </a:t>
            </a:r>
          </a:p>
          <a:p>
            <a:r>
              <a:rPr lang="en-US" sz="1600" dirty="0"/>
              <a:t>Inventor of energy-efficient scheduling and capacity-approaching transmission (United States Patent </a:t>
            </a:r>
            <a:r>
              <a:rPr lang="en-US" sz="1600" u="sng" dirty="0">
                <a:hlinkClick r:id="rId3"/>
              </a:rPr>
              <a:t>7782829</a:t>
            </a:r>
            <a:r>
              <a:rPr lang="en-US" sz="1600" dirty="0"/>
              <a:t>). </a:t>
            </a:r>
          </a:p>
          <a:p>
            <a:r>
              <a:rPr lang="en-US" sz="1600" dirty="0"/>
              <a:t>Author of the graduate textbook entitled </a:t>
            </a:r>
            <a:r>
              <a:rPr lang="en-US" sz="1600" dirty="0">
                <a:hlinkClick r:id="rId4"/>
              </a:rPr>
              <a:t>Fundamentals of Mobile Data Networks</a:t>
            </a:r>
            <a:r>
              <a:rPr lang="en-US" sz="1600" dirty="0"/>
              <a:t> (Cambridge University Press)</a:t>
            </a:r>
          </a:p>
          <a:p>
            <a:r>
              <a:rPr lang="en-US" sz="1600" dirty="0"/>
              <a:t>Author of the book entitled </a:t>
            </a:r>
            <a:r>
              <a:rPr lang="en-US" sz="1600" dirty="0">
                <a:hlinkClick r:id="rId5"/>
              </a:rPr>
              <a:t>Energy and Spectrum Efficient Wireless Network Design </a:t>
            </a:r>
            <a:r>
              <a:rPr lang="en-US" sz="1600" dirty="0"/>
              <a:t>(Cambridge University Press). </a:t>
            </a:r>
          </a:p>
          <a:p>
            <a:r>
              <a:rPr lang="en-US" sz="1600" dirty="0"/>
              <a:t>Fruitful inventor with many granted patents, some of which have been adopted as essential in 4G standards.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8338A-2FE2-486C-A1C4-AED13D6C8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5" name="Picture 2" descr="Guowang Miao">
            <a:extLst>
              <a:ext uri="{FF2B5EF4-FFF2-40B4-BE49-F238E27FC236}">
                <a16:creationId xmlns:a16="http://schemas.microsoft.com/office/drawing/2014/main" id="{93AB4C57-1D4F-4FF4-9BBC-21B1C939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57138"/>
            <a:ext cx="1921042" cy="250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09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ea typeface="宋体" pitchFamily="2" charset="-122"/>
              </a:rPr>
              <a:t>Multi-User Perspective</a:t>
            </a:r>
            <a:endParaRPr lang="zh-CN" altLang="en-US" b="1">
              <a:ea typeface="宋体" pitchFamily="2" charset="-122"/>
            </a:endParaRP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775" y="1839913"/>
            <a:ext cx="8650288" cy="4038600"/>
          </a:xfrm>
        </p:spPr>
        <p:txBody>
          <a:bodyPr/>
          <a:lstStyle/>
          <a:p>
            <a:pPr eaLnBrk="1" hangingPunct="1"/>
            <a:r>
              <a:rPr lang="en-US" altLang="zh-CN" sz="2000" dirty="0">
                <a:ea typeface="宋体" pitchFamily="2" charset="-122"/>
              </a:rPr>
              <a:t>Typically more than one user in the network</a:t>
            </a:r>
          </a:p>
          <a:p>
            <a:pPr eaLnBrk="1" hangingPunct="1"/>
            <a:endParaRPr lang="en-US" altLang="zh-CN" sz="2000" dirty="0">
              <a:ea typeface="宋体" pitchFamily="2" charset="-122"/>
            </a:endParaRPr>
          </a:p>
          <a:p>
            <a:pPr eaLnBrk="1" hangingPunct="1"/>
            <a:r>
              <a:rPr lang="en-US" altLang="zh-CN" sz="2000" dirty="0">
                <a:ea typeface="宋体" pitchFamily="2" charset="-122"/>
              </a:rPr>
              <a:t>Multiple users need to share wireless medium</a:t>
            </a:r>
          </a:p>
          <a:p>
            <a:pPr eaLnBrk="1" hangingPunct="1"/>
            <a:endParaRPr lang="en-US" altLang="zh-CN" sz="2000" dirty="0">
              <a:ea typeface="宋体" pitchFamily="2" charset="-122"/>
            </a:endParaRPr>
          </a:p>
          <a:p>
            <a:pPr eaLnBrk="1" hangingPunct="1"/>
            <a:r>
              <a:rPr lang="en-US" altLang="zh-CN" sz="2000" dirty="0">
                <a:ea typeface="宋体" pitchFamily="2" charset="-122"/>
              </a:rPr>
              <a:t>Medium access control: share wireless channel efficiently 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allocate wireless resources to users on demand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multiplex/separate transmissions of different users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avoid interference and collisions</a:t>
            </a:r>
          </a:p>
          <a:p>
            <a:pPr lvl="1" eaLnBrk="1" hangingPunct="1"/>
            <a:r>
              <a:rPr lang="en-US" altLang="zh-CN" sz="2000" dirty="0">
                <a:ea typeface="宋体" pitchFamily="2" charset="-122"/>
              </a:rPr>
              <a:t>network-wide flexibility, efficiency, and fairness of resource sharing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78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Wireless Resources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746250"/>
            <a:ext cx="8574087" cy="4479925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宋体" pitchFamily="2" charset="-122"/>
              </a:rPr>
              <a:t>Orthogonal resources in four dimensions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Space ( s )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Time ( t )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Frequency ( f )</a:t>
            </a:r>
          </a:p>
          <a:p>
            <a:pPr lvl="1" eaLnBrk="1" hangingPunct="1"/>
            <a:r>
              <a:rPr lang="en-US" altLang="zh-CN">
                <a:ea typeface="宋体" pitchFamily="2" charset="-122"/>
              </a:rPr>
              <a:t>Code ( c )</a:t>
            </a:r>
          </a:p>
        </p:txBody>
      </p:sp>
      <p:pic>
        <p:nvPicPr>
          <p:cNvPr id="6656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13" y="2373313"/>
            <a:ext cx="3008312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3976688"/>
            <a:ext cx="4364038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5588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Wireless Resources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125413" y="1703388"/>
            <a:ext cx="7632700" cy="4486275"/>
          </a:xfrm>
        </p:spPr>
        <p:txBody>
          <a:bodyPr/>
          <a:lstStyle/>
          <a:p>
            <a:pPr eaLnBrk="1" hangingPunct="1"/>
            <a:r>
              <a:rPr lang="en-US" altLang="zh-CN" sz="1800">
                <a:ea typeface="宋体" pitchFamily="2" charset="-122"/>
              </a:rPr>
              <a:t>Non-orthogonal resources</a:t>
            </a:r>
          </a:p>
          <a:p>
            <a:pPr lvl="1" eaLnBrk="1" hangingPunct="1"/>
            <a:r>
              <a:rPr lang="en-US" altLang="zh-CN" sz="1800">
                <a:ea typeface="宋体" pitchFamily="2" charset="-122"/>
              </a:rPr>
              <a:t>Power</a:t>
            </a:r>
          </a:p>
          <a:p>
            <a:pPr lvl="2" eaLnBrk="1" hangingPunct="1"/>
            <a:r>
              <a:rPr lang="en-US" altLang="zh-CN" sz="1800">
                <a:ea typeface="宋体" pitchFamily="2" charset="-122"/>
              </a:rPr>
              <a:t>Users with completely different ( s, t, f, c )  </a:t>
            </a:r>
          </a:p>
          <a:p>
            <a:pPr lvl="3" eaLnBrk="1" hangingPunct="1"/>
            <a:r>
              <a:rPr lang="en-US" altLang="zh-CN">
                <a:ea typeface="宋体" pitchFamily="2" charset="-122"/>
              </a:rPr>
              <a:t>Independent communications</a:t>
            </a:r>
          </a:p>
          <a:p>
            <a:pPr lvl="2" eaLnBrk="1" hangingPunct="1"/>
            <a:endParaRPr lang="en-US" altLang="zh-CN" sz="1800">
              <a:ea typeface="宋体" pitchFamily="2" charset="-122"/>
            </a:endParaRPr>
          </a:p>
          <a:p>
            <a:pPr lvl="2" eaLnBrk="1" hangingPunct="1"/>
            <a:r>
              <a:rPr lang="en-US" altLang="zh-CN" sz="1800">
                <a:ea typeface="宋体" pitchFamily="2" charset="-122"/>
              </a:rPr>
              <a:t>Two or more users with overlapping ( s, t, f, c )</a:t>
            </a:r>
          </a:p>
          <a:p>
            <a:pPr lvl="3" eaLnBrk="1" hangingPunct="1"/>
            <a:r>
              <a:rPr lang="en-US" altLang="zh-CN">
                <a:ea typeface="宋体" pitchFamily="2" charset="-122"/>
              </a:rPr>
              <a:t>Interact with each other through mutual interference </a:t>
            </a:r>
          </a:p>
          <a:p>
            <a:pPr lvl="4" eaLnBrk="1" hangingPunct="1"/>
            <a:r>
              <a:rPr lang="en-US" altLang="zh-CN" sz="1800">
                <a:ea typeface="宋体" pitchFamily="2" charset="-122"/>
              </a:rPr>
              <a:t>Controlled by </a:t>
            </a:r>
            <a:r>
              <a:rPr lang="en-US" altLang="zh-CN" sz="1800" b="1">
                <a:solidFill>
                  <a:srgbClr val="C00000"/>
                </a:solidFill>
                <a:ea typeface="宋体" pitchFamily="2" charset="-122"/>
              </a:rPr>
              <a:t>power</a:t>
            </a:r>
            <a:endParaRPr lang="en-US" altLang="zh-CN" sz="1800">
              <a:ea typeface="宋体" pitchFamily="2" charset="-122"/>
            </a:endParaRPr>
          </a:p>
          <a:p>
            <a:pPr lvl="3" eaLnBrk="1" hangingPunct="1"/>
            <a:r>
              <a:rPr lang="en-US" altLang="zh-CN">
                <a:ea typeface="宋体" pitchFamily="2" charset="-122"/>
              </a:rPr>
              <a:t>Examples:</a:t>
            </a:r>
          </a:p>
          <a:p>
            <a:pPr lvl="4" eaLnBrk="1" hangingPunct="1"/>
            <a:r>
              <a:rPr lang="en-US" altLang="zh-CN" sz="1800">
                <a:ea typeface="宋体" pitchFamily="2" charset="-122"/>
              </a:rPr>
              <a:t>Inter-cell interference in cellular networks (s overlap)</a:t>
            </a:r>
          </a:p>
          <a:p>
            <a:pPr lvl="4" eaLnBrk="1" hangingPunct="1"/>
            <a:r>
              <a:rPr lang="en-US" altLang="zh-CN" sz="1800">
                <a:ea typeface="宋体" pitchFamily="2" charset="-122"/>
              </a:rPr>
              <a:t>Inter-symbol interference (t overlap)</a:t>
            </a:r>
          </a:p>
          <a:p>
            <a:pPr lvl="4" eaLnBrk="1" hangingPunct="1"/>
            <a:r>
              <a:rPr lang="en-US" altLang="zh-CN" sz="1800">
                <a:ea typeface="宋体" pitchFamily="2" charset="-122"/>
              </a:rPr>
              <a:t>Inter-channel interference (f overlap)</a:t>
            </a:r>
          </a:p>
          <a:p>
            <a:pPr lvl="2" eaLnBrk="1" hangingPunct="1"/>
            <a:r>
              <a:rPr lang="en-US" altLang="zh-CN" sz="1800">
                <a:ea typeface="宋体" pitchFamily="2" charset="-122"/>
              </a:rPr>
              <a:t>Energy consumption</a:t>
            </a:r>
          </a:p>
        </p:txBody>
      </p:sp>
      <p:grpSp>
        <p:nvGrpSpPr>
          <p:cNvPr id="67590" name="Group 25"/>
          <p:cNvGrpSpPr>
            <a:grpSpLocks/>
          </p:cNvGrpSpPr>
          <p:nvPr/>
        </p:nvGrpSpPr>
        <p:grpSpPr bwMode="auto">
          <a:xfrm>
            <a:off x="6604000" y="2020888"/>
            <a:ext cx="2308225" cy="1622425"/>
            <a:chOff x="2065" y="1929"/>
            <a:chExt cx="1230" cy="917"/>
          </a:xfrm>
        </p:grpSpPr>
        <p:sp>
          <p:nvSpPr>
            <p:cNvPr id="67591" name="Oval 5"/>
            <p:cNvSpPr>
              <a:spLocks noChangeArrowheads="1"/>
            </p:cNvSpPr>
            <p:nvPr/>
          </p:nvSpPr>
          <p:spPr bwMode="auto">
            <a:xfrm>
              <a:off x="2066" y="2620"/>
              <a:ext cx="325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B</a:t>
              </a:r>
            </a:p>
          </p:txBody>
        </p:sp>
        <p:sp>
          <p:nvSpPr>
            <p:cNvPr id="67592" name="Oval 6"/>
            <p:cNvSpPr>
              <a:spLocks noChangeArrowheads="1"/>
            </p:cNvSpPr>
            <p:nvPr/>
          </p:nvSpPr>
          <p:spPr bwMode="auto">
            <a:xfrm>
              <a:off x="2969" y="1929"/>
              <a:ext cx="326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C</a:t>
              </a:r>
            </a:p>
          </p:txBody>
        </p:sp>
        <p:sp>
          <p:nvSpPr>
            <p:cNvPr id="67593" name="Oval 7"/>
            <p:cNvSpPr>
              <a:spLocks noChangeArrowheads="1"/>
            </p:cNvSpPr>
            <p:nvPr/>
          </p:nvSpPr>
          <p:spPr bwMode="auto">
            <a:xfrm>
              <a:off x="2065" y="1929"/>
              <a:ext cx="326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A</a:t>
              </a:r>
            </a:p>
          </p:txBody>
        </p:sp>
        <p:sp>
          <p:nvSpPr>
            <p:cNvPr id="67594" name="Oval 10"/>
            <p:cNvSpPr>
              <a:spLocks noChangeArrowheads="1"/>
            </p:cNvSpPr>
            <p:nvPr/>
          </p:nvSpPr>
          <p:spPr bwMode="auto">
            <a:xfrm>
              <a:off x="2969" y="2620"/>
              <a:ext cx="326" cy="22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a typeface="宋体" pitchFamily="2" charset="-122"/>
                </a:rPr>
                <a:t>D</a:t>
              </a:r>
            </a:p>
          </p:txBody>
        </p:sp>
        <p:sp>
          <p:nvSpPr>
            <p:cNvPr id="67595" name="Line 18"/>
            <p:cNvSpPr>
              <a:spLocks noChangeShapeType="1"/>
            </p:cNvSpPr>
            <p:nvPr/>
          </p:nvSpPr>
          <p:spPr bwMode="auto">
            <a:xfrm flipV="1">
              <a:off x="2391" y="2155"/>
              <a:ext cx="578" cy="46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6" name="Line 19"/>
            <p:cNvSpPr>
              <a:spLocks noChangeShapeType="1"/>
            </p:cNvSpPr>
            <p:nvPr/>
          </p:nvSpPr>
          <p:spPr bwMode="auto">
            <a:xfrm flipH="1" flipV="1">
              <a:off x="2391" y="2155"/>
              <a:ext cx="578" cy="465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7" name="Line 20"/>
            <p:cNvSpPr>
              <a:spLocks noChangeShapeType="1"/>
            </p:cNvSpPr>
            <p:nvPr/>
          </p:nvSpPr>
          <p:spPr bwMode="auto">
            <a:xfrm flipV="1">
              <a:off x="2241" y="2155"/>
              <a:ext cx="0" cy="46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98" name="Line 21"/>
            <p:cNvSpPr>
              <a:spLocks noChangeShapeType="1"/>
            </p:cNvSpPr>
            <p:nvPr/>
          </p:nvSpPr>
          <p:spPr bwMode="auto">
            <a:xfrm flipV="1">
              <a:off x="3132" y="2155"/>
              <a:ext cx="0" cy="465"/>
            </a:xfrm>
            <a:prstGeom prst="line">
              <a:avLst/>
            </a:prstGeom>
            <a:noFill/>
            <a:ln w="38100">
              <a:solidFill>
                <a:srgbClr val="6666FF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906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ea typeface="宋体" pitchFamily="2" charset="-122"/>
              </a:rPr>
              <a:t>MAC Classification</a:t>
            </a:r>
            <a:endParaRPr lang="zh-CN" altLang="en-US" b="1">
              <a:ea typeface="宋体" pitchFamily="2" charset="-122"/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063" y="1801764"/>
            <a:ext cx="8623300" cy="4038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dirty="0">
                <a:ea typeface="宋体" pitchFamily="2" charset="-122"/>
              </a:rPr>
              <a:t>MAC determines resource allocation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ea typeface="宋体" pitchFamily="2" charset="-122"/>
              </a:rPr>
              <a:t>Centralized and distributed MAC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sz="2000" dirty="0">
              <a:ea typeface="宋体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>
                <a:ea typeface="宋体" pitchFamily="2" charset="-122"/>
              </a:rPr>
              <a:t>Centralized MAC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Central controller schedules resources of all users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Examples: data channels in cellular networks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Pros: high performance, easy control of resource assignments …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Cons: high complexity, poor scalability …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086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Distributed MAC 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1776413"/>
            <a:ext cx="8791575" cy="45370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dirty="0">
                <a:ea typeface="宋体" pitchFamily="2" charset="-122"/>
              </a:rPr>
              <a:t>Distributed MAC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No central scheduler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dirty="0"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Individual users decide resources independently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>
                <a:ea typeface="宋体" pitchFamily="2" charset="-122"/>
              </a:rPr>
              <a:t>Use a certain local medium access policy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dirty="0"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Examples: Aloha, CSMA/CA, 802.11 DCF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dirty="0"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Low-complexity, high scalability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dirty="0">
              <a:ea typeface="宋体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dirty="0">
                <a:ea typeface="宋体" pitchFamily="2" charset="-122"/>
              </a:rPr>
              <a:t>Protocol design determines how network performs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8716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Design Rules of Distributed MAC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71683" name="内容占位符 2"/>
          <p:cNvSpPr>
            <a:spLocks noGrp="1"/>
          </p:cNvSpPr>
          <p:nvPr>
            <p:ph idx="1"/>
          </p:nvPr>
        </p:nvSpPr>
        <p:spPr>
          <a:xfrm>
            <a:off x="215900" y="1833563"/>
            <a:ext cx="8696325" cy="4564062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Traditional rules of distributed MAC design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Removal of Idle State</a:t>
            </a:r>
          </a:p>
          <a:p>
            <a:pPr lvl="2"/>
            <a:r>
              <a:rPr lang="en-US" altLang="zh-CN">
                <a:ea typeface="宋体" pitchFamily="2" charset="-122"/>
              </a:rPr>
              <a:t>Some users have data to transmit  but decide not to while channel is idle</a:t>
            </a:r>
          </a:p>
          <a:p>
            <a:pPr lvl="2"/>
            <a:r>
              <a:rPr lang="en-US" altLang="zh-CN">
                <a:ea typeface="宋体" pitchFamily="2" charset="-122"/>
              </a:rPr>
              <a:t>Waste of channel capacity</a:t>
            </a:r>
          </a:p>
          <a:p>
            <a:pPr lvl="2"/>
            <a:r>
              <a:rPr lang="en-US" altLang="zh-CN">
                <a:ea typeface="宋体" pitchFamily="2" charset="-122"/>
              </a:rPr>
              <a:t>Happen frequently with light network load </a:t>
            </a:r>
          </a:p>
          <a:p>
            <a:pPr lvl="1"/>
            <a:endParaRPr lang="en-US" altLang="zh-CN" sz="2000">
              <a:ea typeface="宋体" pitchFamily="2" charset="-122"/>
            </a:endParaRPr>
          </a:p>
          <a:p>
            <a:pPr lvl="1"/>
            <a:r>
              <a:rPr lang="en-US" altLang="zh-CN" sz="2000">
                <a:ea typeface="宋体" pitchFamily="2" charset="-122"/>
              </a:rPr>
              <a:t>Removal of Collision State</a:t>
            </a:r>
          </a:p>
          <a:p>
            <a:pPr lvl="2"/>
            <a:r>
              <a:rPr lang="en-US" altLang="zh-CN">
                <a:ea typeface="宋体" pitchFamily="2" charset="-122"/>
              </a:rPr>
              <a:t>With collision, packet transmission fails</a:t>
            </a:r>
          </a:p>
          <a:p>
            <a:pPr lvl="2"/>
            <a:r>
              <a:rPr lang="en-US" altLang="zh-CN">
                <a:ea typeface="宋体" pitchFamily="2" charset="-122"/>
              </a:rPr>
              <a:t>Waste of both channel capacity and user energy</a:t>
            </a:r>
          </a:p>
          <a:p>
            <a:pPr lvl="2"/>
            <a:r>
              <a:rPr lang="en-US" altLang="zh-CN">
                <a:ea typeface="宋体" pitchFamily="2" charset="-122"/>
              </a:rPr>
              <a:t>Happen frequently with high network load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463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20650" y="3150870"/>
            <a:ext cx="9023350" cy="3162300"/>
          </a:xfrm>
          <a:prstGeom prst="rect">
            <a:avLst/>
          </a:prstGeom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Exploit wireless medium properties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Optimize point to point communication links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Allocate resources to share wireless medium fairly and efficiently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Enhance spectral and energy efficiency through joint optimization of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dirty="0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Physical layer</a:t>
            </a: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: power control, adaptive modulation and coding, etc., i.e. link adaptation 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dirty="0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Medium access control (MAC) layer</a:t>
            </a: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: control the medium access in a distributed or centralized way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	based on knowledge of </a:t>
            </a:r>
            <a:r>
              <a:rPr lang="en-US" altLang="zh-CN" dirty="0">
                <a:solidFill>
                  <a:srgbClr val="FF0066"/>
                </a:solidFill>
                <a:latin typeface="Arial Rounded MT Bold" pitchFamily="34" charset="0"/>
                <a:ea typeface="宋体" pitchFamily="2" charset="-122"/>
              </a:rPr>
              <a:t>channel state information</a:t>
            </a: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dirty="0">
                <a:latin typeface="Arial Rounded MT Bold" pitchFamily="34" charset="0"/>
                <a:ea typeface="宋体" pitchFamily="2" charset="-122"/>
              </a:rPr>
              <a:t>	CSI can be obtained through reciprocity in TDD systems or independent  feedback channels.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62000" y="1050925"/>
            <a:ext cx="7696200" cy="6254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300" kern="0" dirty="0">
                <a:solidFill>
                  <a:srgbClr val="9A7900"/>
                </a:solidFill>
                <a:latin typeface="+mj-lt"/>
                <a:ea typeface="宋体" pitchFamily="2" charset="-122"/>
                <a:cs typeface="+mj-cs"/>
              </a:rPr>
              <a:t>Focus</a:t>
            </a:r>
          </a:p>
        </p:txBody>
      </p:sp>
      <p:grpSp>
        <p:nvGrpSpPr>
          <p:cNvPr id="72709" name="Group 5"/>
          <p:cNvGrpSpPr>
            <a:grpSpLocks/>
          </p:cNvGrpSpPr>
          <p:nvPr/>
        </p:nvGrpSpPr>
        <p:grpSpPr bwMode="auto">
          <a:xfrm>
            <a:off x="548641" y="1698625"/>
            <a:ext cx="8233410" cy="1968500"/>
            <a:chOff x="382" y="2325"/>
            <a:chExt cx="4958" cy="1969"/>
          </a:xfrm>
        </p:grpSpPr>
        <p:grpSp>
          <p:nvGrpSpPr>
            <p:cNvPr id="72712" name="Group 6"/>
            <p:cNvGrpSpPr>
              <a:grpSpLocks/>
            </p:cNvGrpSpPr>
            <p:nvPr/>
          </p:nvGrpSpPr>
          <p:grpSpPr bwMode="auto">
            <a:xfrm>
              <a:off x="382" y="2325"/>
              <a:ext cx="4958" cy="1969"/>
              <a:chOff x="382" y="3063"/>
              <a:chExt cx="4958" cy="1969"/>
            </a:xfrm>
          </p:grpSpPr>
          <p:sp>
            <p:nvSpPr>
              <p:cNvPr id="72726" name="Line 7"/>
              <p:cNvSpPr>
                <a:spLocks noChangeShapeType="1"/>
              </p:cNvSpPr>
              <p:nvPr/>
            </p:nvSpPr>
            <p:spPr bwMode="auto">
              <a:xfrm>
                <a:off x="953" y="4518"/>
                <a:ext cx="3909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7" name="Line 8"/>
              <p:cNvSpPr>
                <a:spLocks noChangeShapeType="1"/>
              </p:cNvSpPr>
              <p:nvPr/>
            </p:nvSpPr>
            <p:spPr bwMode="auto">
              <a:xfrm flipV="1">
                <a:off x="952" y="3073"/>
                <a:ext cx="1" cy="14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28" name="Text Box 9"/>
              <p:cNvSpPr txBox="1">
                <a:spLocks noChangeArrowheads="1"/>
              </p:cNvSpPr>
              <p:nvPr/>
            </p:nvSpPr>
            <p:spPr bwMode="auto">
              <a:xfrm>
                <a:off x="4619" y="4696"/>
                <a:ext cx="721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pitchFamily="2" charset="-122"/>
                  </a:rPr>
                  <a:t>Time</a:t>
                </a:r>
              </a:p>
            </p:txBody>
          </p:sp>
          <p:grpSp>
            <p:nvGrpSpPr>
              <p:cNvPr id="72729" name="Group 10"/>
              <p:cNvGrpSpPr>
                <a:grpSpLocks/>
              </p:cNvGrpSpPr>
              <p:nvPr/>
            </p:nvGrpSpPr>
            <p:grpSpPr bwMode="auto">
              <a:xfrm>
                <a:off x="965" y="3190"/>
                <a:ext cx="3834" cy="1085"/>
                <a:chOff x="704" y="1596"/>
                <a:chExt cx="4031" cy="1698"/>
              </a:xfrm>
            </p:grpSpPr>
            <p:sp>
              <p:nvSpPr>
                <p:cNvPr id="72731" name="Freeform 11"/>
                <p:cNvSpPr>
                  <a:spLocks/>
                </p:cNvSpPr>
                <p:nvPr/>
              </p:nvSpPr>
              <p:spPr bwMode="auto">
                <a:xfrm>
                  <a:off x="704" y="1596"/>
                  <a:ext cx="3858" cy="1424"/>
                </a:xfrm>
                <a:custGeom>
                  <a:avLst/>
                  <a:gdLst>
                    <a:gd name="T0" fmla="*/ 0 w 4416"/>
                    <a:gd name="T1" fmla="*/ 6 h 1752"/>
                    <a:gd name="T2" fmla="*/ 4 w 4416"/>
                    <a:gd name="T3" fmla="*/ 7 h 1752"/>
                    <a:gd name="T4" fmla="*/ 20 w 4416"/>
                    <a:gd name="T5" fmla="*/ 11 h 1752"/>
                    <a:gd name="T6" fmla="*/ 40 w 4416"/>
                    <a:gd name="T7" fmla="*/ 13 h 1752"/>
                    <a:gd name="T8" fmla="*/ 58 w 4416"/>
                    <a:gd name="T9" fmla="*/ 12 h 1752"/>
                    <a:gd name="T10" fmla="*/ 66 w 4416"/>
                    <a:gd name="T11" fmla="*/ 7 h 1752"/>
                    <a:gd name="T12" fmla="*/ 73 w 4416"/>
                    <a:gd name="T13" fmla="*/ 2 h 1752"/>
                    <a:gd name="T14" fmla="*/ 81 w 4416"/>
                    <a:gd name="T15" fmla="*/ 2 h 1752"/>
                    <a:gd name="T16" fmla="*/ 93 w 4416"/>
                    <a:gd name="T17" fmla="*/ 2 h 1752"/>
                    <a:gd name="T18" fmla="*/ 100 w 4416"/>
                    <a:gd name="T19" fmla="*/ 8 h 1752"/>
                    <a:gd name="T20" fmla="*/ 107 w 4416"/>
                    <a:gd name="T21" fmla="*/ 13 h 1752"/>
                    <a:gd name="T22" fmla="*/ 114 w 4416"/>
                    <a:gd name="T23" fmla="*/ 14 h 1752"/>
                    <a:gd name="T24" fmla="*/ 122 w 4416"/>
                    <a:gd name="T25" fmla="*/ 8 h 1752"/>
                    <a:gd name="T26" fmla="*/ 136 w 4416"/>
                    <a:gd name="T27" fmla="*/ 11 h 1752"/>
                    <a:gd name="T28" fmla="*/ 149 w 4416"/>
                    <a:gd name="T29" fmla="*/ 7 h 1752"/>
                    <a:gd name="T30" fmla="*/ 156 w 4416"/>
                    <a:gd name="T31" fmla="*/ 5 h 1752"/>
                    <a:gd name="T32" fmla="*/ 170 w 4416"/>
                    <a:gd name="T33" fmla="*/ 7 h 1752"/>
                    <a:gd name="T34" fmla="*/ 178 w 4416"/>
                    <a:gd name="T35" fmla="*/ 9 h 1752"/>
                    <a:gd name="T36" fmla="*/ 189 w 4416"/>
                    <a:gd name="T37" fmla="*/ 10 h 1752"/>
                    <a:gd name="T38" fmla="*/ 197 w 4416"/>
                    <a:gd name="T39" fmla="*/ 9 h 175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416"/>
                    <a:gd name="T61" fmla="*/ 0 h 1752"/>
                    <a:gd name="T62" fmla="*/ 4416 w 4416"/>
                    <a:gd name="T63" fmla="*/ 1752 h 175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416" h="1752">
                      <a:moveTo>
                        <a:pt x="0" y="632"/>
                      </a:moveTo>
                      <a:cubicBezTo>
                        <a:pt x="12" y="696"/>
                        <a:pt x="24" y="760"/>
                        <a:pt x="96" y="872"/>
                      </a:cubicBezTo>
                      <a:cubicBezTo>
                        <a:pt x="168" y="984"/>
                        <a:pt x="296" y="1192"/>
                        <a:pt x="432" y="1304"/>
                      </a:cubicBezTo>
                      <a:cubicBezTo>
                        <a:pt x="568" y="1416"/>
                        <a:pt x="768" y="1536"/>
                        <a:pt x="912" y="1544"/>
                      </a:cubicBezTo>
                      <a:cubicBezTo>
                        <a:pt x="1056" y="1552"/>
                        <a:pt x="1200" y="1480"/>
                        <a:pt x="1296" y="1352"/>
                      </a:cubicBezTo>
                      <a:cubicBezTo>
                        <a:pt x="1392" y="1224"/>
                        <a:pt x="1432" y="960"/>
                        <a:pt x="1488" y="776"/>
                      </a:cubicBezTo>
                      <a:cubicBezTo>
                        <a:pt x="1544" y="592"/>
                        <a:pt x="1576" y="376"/>
                        <a:pt x="1632" y="248"/>
                      </a:cubicBezTo>
                      <a:cubicBezTo>
                        <a:pt x="1688" y="120"/>
                        <a:pt x="1752" y="0"/>
                        <a:pt x="1824" y="8"/>
                      </a:cubicBezTo>
                      <a:cubicBezTo>
                        <a:pt x="1896" y="16"/>
                        <a:pt x="1992" y="136"/>
                        <a:pt x="2064" y="296"/>
                      </a:cubicBezTo>
                      <a:cubicBezTo>
                        <a:pt x="2136" y="456"/>
                        <a:pt x="2200" y="752"/>
                        <a:pt x="2256" y="968"/>
                      </a:cubicBezTo>
                      <a:cubicBezTo>
                        <a:pt x="2312" y="1184"/>
                        <a:pt x="2352" y="1480"/>
                        <a:pt x="2400" y="1592"/>
                      </a:cubicBezTo>
                      <a:cubicBezTo>
                        <a:pt x="2448" y="1704"/>
                        <a:pt x="2488" y="1752"/>
                        <a:pt x="2544" y="1640"/>
                      </a:cubicBezTo>
                      <a:cubicBezTo>
                        <a:pt x="2600" y="1528"/>
                        <a:pt x="2648" y="976"/>
                        <a:pt x="2736" y="920"/>
                      </a:cubicBezTo>
                      <a:cubicBezTo>
                        <a:pt x="2824" y="864"/>
                        <a:pt x="2976" y="1328"/>
                        <a:pt x="3072" y="1304"/>
                      </a:cubicBezTo>
                      <a:cubicBezTo>
                        <a:pt x="3168" y="1280"/>
                        <a:pt x="3240" y="896"/>
                        <a:pt x="3312" y="776"/>
                      </a:cubicBezTo>
                      <a:cubicBezTo>
                        <a:pt x="3384" y="656"/>
                        <a:pt x="3424" y="568"/>
                        <a:pt x="3504" y="584"/>
                      </a:cubicBezTo>
                      <a:cubicBezTo>
                        <a:pt x="3584" y="600"/>
                        <a:pt x="3712" y="792"/>
                        <a:pt x="3792" y="872"/>
                      </a:cubicBezTo>
                      <a:cubicBezTo>
                        <a:pt x="3872" y="952"/>
                        <a:pt x="3912" y="1016"/>
                        <a:pt x="3984" y="1064"/>
                      </a:cubicBezTo>
                      <a:cubicBezTo>
                        <a:pt x="4056" y="1112"/>
                        <a:pt x="4152" y="1168"/>
                        <a:pt x="4224" y="1160"/>
                      </a:cubicBezTo>
                      <a:cubicBezTo>
                        <a:pt x="4296" y="1152"/>
                        <a:pt x="4356" y="1084"/>
                        <a:pt x="4416" y="1016"/>
                      </a:cubicBezTo>
                    </a:path>
                  </a:pathLst>
                </a:custGeom>
                <a:noFill/>
                <a:ln w="25400">
                  <a:solidFill>
                    <a:schemeClr val="tx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3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800" y="2767"/>
                  <a:ext cx="935" cy="5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1600">
                      <a:solidFill>
                        <a:schemeClr val="accent1"/>
                      </a:solidFill>
                      <a:ea typeface="宋体" pitchFamily="2" charset="-122"/>
                    </a:rPr>
                    <a:t>User 1</a:t>
                  </a:r>
                </a:p>
              </p:txBody>
            </p:sp>
            <p:sp>
              <p:nvSpPr>
                <p:cNvPr id="72733" name="Line 13"/>
                <p:cNvSpPr>
                  <a:spLocks noChangeShapeType="1"/>
                </p:cNvSpPr>
                <p:nvPr/>
              </p:nvSpPr>
              <p:spPr bwMode="auto">
                <a:xfrm>
                  <a:off x="3567" y="2475"/>
                  <a:ext cx="252" cy="215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2730" name="Text Box 14"/>
              <p:cNvSpPr txBox="1">
                <a:spLocks noChangeArrowheads="1"/>
              </p:cNvSpPr>
              <p:nvPr/>
            </p:nvSpPr>
            <p:spPr bwMode="auto">
              <a:xfrm>
                <a:off x="382" y="3063"/>
                <a:ext cx="932" cy="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pitchFamily="2" charset="-122"/>
                  </a:rPr>
                  <a:t>SNR</a:t>
                </a:r>
                <a:r>
                  <a:rPr lang="en-US" altLang="zh-CN" sz="2000">
                    <a:ea typeface="宋体" pitchFamily="2" charset="-122"/>
                  </a:rPr>
                  <a:t>   </a:t>
                </a:r>
              </a:p>
            </p:txBody>
          </p:sp>
        </p:grpSp>
        <p:grpSp>
          <p:nvGrpSpPr>
            <p:cNvPr id="72713" name="Group 15"/>
            <p:cNvGrpSpPr>
              <a:grpSpLocks/>
            </p:cNvGrpSpPr>
            <p:nvPr/>
          </p:nvGrpSpPr>
          <p:grpSpPr bwMode="auto">
            <a:xfrm>
              <a:off x="965" y="2381"/>
              <a:ext cx="3719" cy="1486"/>
              <a:chOff x="965" y="2381"/>
              <a:chExt cx="3719" cy="1486"/>
            </a:xfrm>
          </p:grpSpPr>
          <p:grpSp>
            <p:nvGrpSpPr>
              <p:cNvPr id="72714" name="Group 16"/>
              <p:cNvGrpSpPr>
                <a:grpSpLocks/>
              </p:cNvGrpSpPr>
              <p:nvPr/>
            </p:nvGrpSpPr>
            <p:grpSpPr bwMode="auto">
              <a:xfrm>
                <a:off x="975" y="2428"/>
                <a:ext cx="3709" cy="1439"/>
                <a:chOff x="704" y="1515"/>
                <a:chExt cx="3900" cy="2254"/>
              </a:xfrm>
            </p:grpSpPr>
            <p:sp>
              <p:nvSpPr>
                <p:cNvPr id="72723" name="Freeform 17"/>
                <p:cNvSpPr>
                  <a:spLocks/>
                </p:cNvSpPr>
                <p:nvPr/>
              </p:nvSpPr>
              <p:spPr bwMode="auto">
                <a:xfrm>
                  <a:off x="704" y="1515"/>
                  <a:ext cx="3900" cy="1638"/>
                </a:xfrm>
                <a:custGeom>
                  <a:avLst/>
                  <a:gdLst>
                    <a:gd name="T0" fmla="*/ 0 w 4464"/>
                    <a:gd name="T1" fmla="*/ 13 h 2016"/>
                    <a:gd name="T2" fmla="*/ 7 w 4464"/>
                    <a:gd name="T3" fmla="*/ 9 h 2016"/>
                    <a:gd name="T4" fmla="*/ 17 w 4464"/>
                    <a:gd name="T5" fmla="*/ 5 h 2016"/>
                    <a:gd name="T6" fmla="*/ 32 w 4464"/>
                    <a:gd name="T7" fmla="*/ 7 h 2016"/>
                    <a:gd name="T8" fmla="*/ 44 w 4464"/>
                    <a:gd name="T9" fmla="*/ 10 h 2016"/>
                    <a:gd name="T10" fmla="*/ 52 w 4464"/>
                    <a:gd name="T11" fmla="*/ 15 h 2016"/>
                    <a:gd name="T12" fmla="*/ 65 w 4464"/>
                    <a:gd name="T13" fmla="*/ 16 h 2016"/>
                    <a:gd name="T14" fmla="*/ 80 w 4464"/>
                    <a:gd name="T15" fmla="*/ 12 h 2016"/>
                    <a:gd name="T16" fmla="*/ 97 w 4464"/>
                    <a:gd name="T17" fmla="*/ 12 h 2016"/>
                    <a:gd name="T18" fmla="*/ 112 w 4464"/>
                    <a:gd name="T19" fmla="*/ 6 h 2016"/>
                    <a:gd name="T20" fmla="*/ 118 w 4464"/>
                    <a:gd name="T21" fmla="*/ 3 h 2016"/>
                    <a:gd name="T22" fmla="*/ 127 w 4464"/>
                    <a:gd name="T23" fmla="*/ 2 h 2016"/>
                    <a:gd name="T24" fmla="*/ 135 w 4464"/>
                    <a:gd name="T25" fmla="*/ 2 h 2016"/>
                    <a:gd name="T26" fmla="*/ 144 w 4464"/>
                    <a:gd name="T27" fmla="*/ 5 h 2016"/>
                    <a:gd name="T28" fmla="*/ 153 w 4464"/>
                    <a:gd name="T29" fmla="*/ 7 h 2016"/>
                    <a:gd name="T30" fmla="*/ 163 w 4464"/>
                    <a:gd name="T31" fmla="*/ 6 h 2016"/>
                    <a:gd name="T32" fmla="*/ 176 w 4464"/>
                    <a:gd name="T33" fmla="*/ 7 h 2016"/>
                    <a:gd name="T34" fmla="*/ 189 w 4464"/>
                    <a:gd name="T35" fmla="*/ 5 h 2016"/>
                    <a:gd name="T36" fmla="*/ 200 w 4464"/>
                    <a:gd name="T37" fmla="*/ 6 h 201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4464"/>
                    <a:gd name="T58" fmla="*/ 0 h 2016"/>
                    <a:gd name="T59" fmla="*/ 4464 w 4464"/>
                    <a:gd name="T60" fmla="*/ 2016 h 201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4464" h="2016">
                      <a:moveTo>
                        <a:pt x="0" y="1528"/>
                      </a:moveTo>
                      <a:cubicBezTo>
                        <a:pt x="40" y="1348"/>
                        <a:pt x="80" y="1168"/>
                        <a:pt x="144" y="1000"/>
                      </a:cubicBezTo>
                      <a:cubicBezTo>
                        <a:pt x="208" y="832"/>
                        <a:pt x="288" y="560"/>
                        <a:pt x="384" y="520"/>
                      </a:cubicBezTo>
                      <a:cubicBezTo>
                        <a:pt x="480" y="480"/>
                        <a:pt x="624" y="656"/>
                        <a:pt x="720" y="760"/>
                      </a:cubicBezTo>
                      <a:cubicBezTo>
                        <a:pt x="816" y="864"/>
                        <a:pt x="888" y="984"/>
                        <a:pt x="960" y="1144"/>
                      </a:cubicBezTo>
                      <a:cubicBezTo>
                        <a:pt x="1032" y="1304"/>
                        <a:pt x="1072" y="1584"/>
                        <a:pt x="1152" y="1720"/>
                      </a:cubicBezTo>
                      <a:cubicBezTo>
                        <a:pt x="1232" y="1856"/>
                        <a:pt x="1336" y="2016"/>
                        <a:pt x="1440" y="1960"/>
                      </a:cubicBezTo>
                      <a:cubicBezTo>
                        <a:pt x="1544" y="1904"/>
                        <a:pt x="1656" y="1472"/>
                        <a:pt x="1776" y="1384"/>
                      </a:cubicBezTo>
                      <a:cubicBezTo>
                        <a:pt x="1896" y="1296"/>
                        <a:pt x="2040" y="1560"/>
                        <a:pt x="2160" y="1432"/>
                      </a:cubicBezTo>
                      <a:cubicBezTo>
                        <a:pt x="2280" y="1304"/>
                        <a:pt x="2416" y="800"/>
                        <a:pt x="2496" y="616"/>
                      </a:cubicBezTo>
                      <a:cubicBezTo>
                        <a:pt x="2576" y="432"/>
                        <a:pt x="2584" y="424"/>
                        <a:pt x="2640" y="328"/>
                      </a:cubicBezTo>
                      <a:cubicBezTo>
                        <a:pt x="2696" y="232"/>
                        <a:pt x="2768" y="80"/>
                        <a:pt x="2832" y="40"/>
                      </a:cubicBezTo>
                      <a:cubicBezTo>
                        <a:pt x="2896" y="0"/>
                        <a:pt x="2960" y="8"/>
                        <a:pt x="3024" y="88"/>
                      </a:cubicBezTo>
                      <a:cubicBezTo>
                        <a:pt x="3088" y="168"/>
                        <a:pt x="3152" y="392"/>
                        <a:pt x="3216" y="520"/>
                      </a:cubicBezTo>
                      <a:cubicBezTo>
                        <a:pt x="3280" y="648"/>
                        <a:pt x="3336" y="840"/>
                        <a:pt x="3408" y="856"/>
                      </a:cubicBezTo>
                      <a:cubicBezTo>
                        <a:pt x="3480" y="872"/>
                        <a:pt x="3560" y="616"/>
                        <a:pt x="3648" y="616"/>
                      </a:cubicBezTo>
                      <a:cubicBezTo>
                        <a:pt x="3736" y="616"/>
                        <a:pt x="3840" y="872"/>
                        <a:pt x="3936" y="856"/>
                      </a:cubicBezTo>
                      <a:cubicBezTo>
                        <a:pt x="4032" y="840"/>
                        <a:pt x="4136" y="560"/>
                        <a:pt x="4224" y="520"/>
                      </a:cubicBezTo>
                      <a:cubicBezTo>
                        <a:pt x="4312" y="480"/>
                        <a:pt x="4424" y="600"/>
                        <a:pt x="4464" y="616"/>
                      </a:cubicBez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2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799" y="2959"/>
                  <a:ext cx="711" cy="8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1400">
                      <a:ea typeface="宋体" pitchFamily="2" charset="-122"/>
                    </a:rPr>
                    <a:t>User 2</a:t>
                  </a:r>
                </a:p>
              </p:txBody>
            </p:sp>
            <p:sp>
              <p:nvSpPr>
                <p:cNvPr id="72725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326" y="2965"/>
                  <a:ext cx="454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715" name="Group 20"/>
              <p:cNvGrpSpPr>
                <a:grpSpLocks/>
              </p:cNvGrpSpPr>
              <p:nvPr/>
            </p:nvGrpSpPr>
            <p:grpSpPr bwMode="auto">
              <a:xfrm>
                <a:off x="971" y="2428"/>
                <a:ext cx="3701" cy="829"/>
                <a:chOff x="676" y="855"/>
                <a:chExt cx="4456" cy="1597"/>
              </a:xfrm>
            </p:grpSpPr>
            <p:sp>
              <p:nvSpPr>
                <p:cNvPr id="72720" name="Freeform 21"/>
                <p:cNvSpPr>
                  <a:spLocks/>
                </p:cNvSpPr>
                <p:nvPr/>
              </p:nvSpPr>
              <p:spPr bwMode="auto">
                <a:xfrm>
                  <a:off x="1768" y="855"/>
                  <a:ext cx="2256" cy="1581"/>
                </a:xfrm>
                <a:custGeom>
                  <a:avLst/>
                  <a:gdLst>
                    <a:gd name="T0" fmla="*/ 0 w 2256"/>
                    <a:gd name="T1" fmla="*/ 1581 h 1581"/>
                    <a:gd name="T2" fmla="*/ 136 w 2256"/>
                    <a:gd name="T3" fmla="*/ 1501 h 1581"/>
                    <a:gd name="T4" fmla="*/ 228 w 2256"/>
                    <a:gd name="T5" fmla="*/ 1377 h 1581"/>
                    <a:gd name="T6" fmla="*/ 340 w 2256"/>
                    <a:gd name="T7" fmla="*/ 1045 h 1581"/>
                    <a:gd name="T8" fmla="*/ 428 w 2256"/>
                    <a:gd name="T9" fmla="*/ 701 h 1581"/>
                    <a:gd name="T10" fmla="*/ 520 w 2256"/>
                    <a:gd name="T11" fmla="*/ 365 h 1581"/>
                    <a:gd name="T12" fmla="*/ 624 w 2256"/>
                    <a:gd name="T13" fmla="*/ 153 h 1581"/>
                    <a:gd name="T14" fmla="*/ 728 w 2256"/>
                    <a:gd name="T15" fmla="*/ 81 h 1581"/>
                    <a:gd name="T16" fmla="*/ 840 w 2256"/>
                    <a:gd name="T17" fmla="*/ 157 h 1581"/>
                    <a:gd name="T18" fmla="*/ 972 w 2256"/>
                    <a:gd name="T19" fmla="*/ 369 h 1581"/>
                    <a:gd name="T20" fmla="*/ 1056 w 2256"/>
                    <a:gd name="T21" fmla="*/ 609 h 1581"/>
                    <a:gd name="T22" fmla="*/ 1136 w 2256"/>
                    <a:gd name="T23" fmla="*/ 937 h 1581"/>
                    <a:gd name="T24" fmla="*/ 1196 w 2256"/>
                    <a:gd name="T25" fmla="*/ 1169 h 1581"/>
                    <a:gd name="T26" fmla="*/ 1232 w 2256"/>
                    <a:gd name="T27" fmla="*/ 1065 h 1581"/>
                    <a:gd name="T28" fmla="*/ 1352 w 2256"/>
                    <a:gd name="T29" fmla="*/ 749 h 1581"/>
                    <a:gd name="T30" fmla="*/ 1428 w 2256"/>
                    <a:gd name="T31" fmla="*/ 553 h 1581"/>
                    <a:gd name="T32" fmla="*/ 1516 w 2256"/>
                    <a:gd name="T33" fmla="*/ 353 h 1581"/>
                    <a:gd name="T34" fmla="*/ 1636 w 2256"/>
                    <a:gd name="T35" fmla="*/ 165 h 1581"/>
                    <a:gd name="T36" fmla="*/ 1704 w 2256"/>
                    <a:gd name="T37" fmla="*/ 53 h 1581"/>
                    <a:gd name="T38" fmla="*/ 1792 w 2256"/>
                    <a:gd name="T39" fmla="*/ 5 h 1581"/>
                    <a:gd name="T40" fmla="*/ 1900 w 2256"/>
                    <a:gd name="T41" fmla="*/ 37 h 1581"/>
                    <a:gd name="T42" fmla="*/ 2012 w 2256"/>
                    <a:gd name="T43" fmla="*/ 229 h 1581"/>
                    <a:gd name="T44" fmla="*/ 2124 w 2256"/>
                    <a:gd name="T45" fmla="*/ 525 h 1581"/>
                    <a:gd name="T46" fmla="*/ 2192 w 2256"/>
                    <a:gd name="T47" fmla="*/ 657 h 1581"/>
                    <a:gd name="T48" fmla="*/ 2256 w 2256"/>
                    <a:gd name="T49" fmla="*/ 777 h 1581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56"/>
                    <a:gd name="T76" fmla="*/ 0 h 1581"/>
                    <a:gd name="T77" fmla="*/ 2256 w 2256"/>
                    <a:gd name="T78" fmla="*/ 1581 h 1581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56" h="1581">
                      <a:moveTo>
                        <a:pt x="0" y="1581"/>
                      </a:moveTo>
                      <a:cubicBezTo>
                        <a:pt x="49" y="1558"/>
                        <a:pt x="98" y="1535"/>
                        <a:pt x="136" y="1501"/>
                      </a:cubicBezTo>
                      <a:cubicBezTo>
                        <a:pt x="174" y="1467"/>
                        <a:pt x="194" y="1453"/>
                        <a:pt x="228" y="1377"/>
                      </a:cubicBezTo>
                      <a:cubicBezTo>
                        <a:pt x="262" y="1301"/>
                        <a:pt x="307" y="1158"/>
                        <a:pt x="340" y="1045"/>
                      </a:cubicBezTo>
                      <a:cubicBezTo>
                        <a:pt x="373" y="932"/>
                        <a:pt x="398" y="814"/>
                        <a:pt x="428" y="701"/>
                      </a:cubicBezTo>
                      <a:cubicBezTo>
                        <a:pt x="458" y="588"/>
                        <a:pt x="487" y="456"/>
                        <a:pt x="520" y="365"/>
                      </a:cubicBezTo>
                      <a:cubicBezTo>
                        <a:pt x="553" y="274"/>
                        <a:pt x="589" y="200"/>
                        <a:pt x="624" y="153"/>
                      </a:cubicBezTo>
                      <a:cubicBezTo>
                        <a:pt x="659" y="106"/>
                        <a:pt x="692" y="80"/>
                        <a:pt x="728" y="81"/>
                      </a:cubicBezTo>
                      <a:cubicBezTo>
                        <a:pt x="764" y="82"/>
                        <a:pt x="799" y="109"/>
                        <a:pt x="840" y="157"/>
                      </a:cubicBezTo>
                      <a:cubicBezTo>
                        <a:pt x="881" y="205"/>
                        <a:pt x="936" y="294"/>
                        <a:pt x="972" y="369"/>
                      </a:cubicBezTo>
                      <a:cubicBezTo>
                        <a:pt x="1008" y="444"/>
                        <a:pt x="1029" y="514"/>
                        <a:pt x="1056" y="609"/>
                      </a:cubicBezTo>
                      <a:cubicBezTo>
                        <a:pt x="1083" y="704"/>
                        <a:pt x="1113" y="844"/>
                        <a:pt x="1136" y="937"/>
                      </a:cubicBezTo>
                      <a:cubicBezTo>
                        <a:pt x="1159" y="1030"/>
                        <a:pt x="1180" y="1148"/>
                        <a:pt x="1196" y="1169"/>
                      </a:cubicBezTo>
                      <a:cubicBezTo>
                        <a:pt x="1212" y="1190"/>
                        <a:pt x="1206" y="1135"/>
                        <a:pt x="1232" y="1065"/>
                      </a:cubicBezTo>
                      <a:cubicBezTo>
                        <a:pt x="1258" y="995"/>
                        <a:pt x="1319" y="834"/>
                        <a:pt x="1352" y="749"/>
                      </a:cubicBezTo>
                      <a:cubicBezTo>
                        <a:pt x="1385" y="664"/>
                        <a:pt x="1401" y="619"/>
                        <a:pt x="1428" y="553"/>
                      </a:cubicBezTo>
                      <a:cubicBezTo>
                        <a:pt x="1455" y="487"/>
                        <a:pt x="1481" y="418"/>
                        <a:pt x="1516" y="353"/>
                      </a:cubicBezTo>
                      <a:cubicBezTo>
                        <a:pt x="1551" y="288"/>
                        <a:pt x="1605" y="215"/>
                        <a:pt x="1636" y="165"/>
                      </a:cubicBezTo>
                      <a:cubicBezTo>
                        <a:pt x="1667" y="115"/>
                        <a:pt x="1678" y="80"/>
                        <a:pt x="1704" y="53"/>
                      </a:cubicBezTo>
                      <a:cubicBezTo>
                        <a:pt x="1730" y="26"/>
                        <a:pt x="1759" y="8"/>
                        <a:pt x="1792" y="5"/>
                      </a:cubicBezTo>
                      <a:cubicBezTo>
                        <a:pt x="1825" y="2"/>
                        <a:pt x="1863" y="0"/>
                        <a:pt x="1900" y="37"/>
                      </a:cubicBezTo>
                      <a:cubicBezTo>
                        <a:pt x="1937" y="74"/>
                        <a:pt x="1975" y="148"/>
                        <a:pt x="2012" y="229"/>
                      </a:cubicBezTo>
                      <a:cubicBezTo>
                        <a:pt x="2049" y="310"/>
                        <a:pt x="2094" y="454"/>
                        <a:pt x="2124" y="525"/>
                      </a:cubicBezTo>
                      <a:cubicBezTo>
                        <a:pt x="2154" y="596"/>
                        <a:pt x="2170" y="615"/>
                        <a:pt x="2192" y="657"/>
                      </a:cubicBezTo>
                      <a:cubicBezTo>
                        <a:pt x="2214" y="699"/>
                        <a:pt x="2246" y="756"/>
                        <a:pt x="2256" y="777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21" name="Freeform 22"/>
                <p:cNvSpPr>
                  <a:spLocks/>
                </p:cNvSpPr>
                <p:nvPr/>
              </p:nvSpPr>
              <p:spPr bwMode="auto">
                <a:xfrm>
                  <a:off x="4020" y="1359"/>
                  <a:ext cx="1112" cy="351"/>
                </a:xfrm>
                <a:custGeom>
                  <a:avLst/>
                  <a:gdLst>
                    <a:gd name="T0" fmla="*/ 0 w 1112"/>
                    <a:gd name="T1" fmla="*/ 281 h 351"/>
                    <a:gd name="T2" fmla="*/ 48 w 1112"/>
                    <a:gd name="T3" fmla="*/ 193 h 351"/>
                    <a:gd name="T4" fmla="*/ 120 w 1112"/>
                    <a:gd name="T5" fmla="*/ 149 h 351"/>
                    <a:gd name="T6" fmla="*/ 204 w 1112"/>
                    <a:gd name="T7" fmla="*/ 177 h 351"/>
                    <a:gd name="T8" fmla="*/ 264 w 1112"/>
                    <a:gd name="T9" fmla="*/ 117 h 351"/>
                    <a:gd name="T10" fmla="*/ 360 w 1112"/>
                    <a:gd name="T11" fmla="*/ 133 h 351"/>
                    <a:gd name="T12" fmla="*/ 452 w 1112"/>
                    <a:gd name="T13" fmla="*/ 237 h 351"/>
                    <a:gd name="T14" fmla="*/ 552 w 1112"/>
                    <a:gd name="T15" fmla="*/ 337 h 351"/>
                    <a:gd name="T16" fmla="*/ 640 w 1112"/>
                    <a:gd name="T17" fmla="*/ 321 h 351"/>
                    <a:gd name="T18" fmla="*/ 716 w 1112"/>
                    <a:gd name="T19" fmla="*/ 221 h 351"/>
                    <a:gd name="T20" fmla="*/ 768 w 1112"/>
                    <a:gd name="T21" fmla="*/ 129 h 351"/>
                    <a:gd name="T22" fmla="*/ 832 w 1112"/>
                    <a:gd name="T23" fmla="*/ 49 h 351"/>
                    <a:gd name="T24" fmla="*/ 932 w 1112"/>
                    <a:gd name="T25" fmla="*/ 1 h 351"/>
                    <a:gd name="T26" fmla="*/ 1036 w 1112"/>
                    <a:gd name="T27" fmla="*/ 41 h 351"/>
                    <a:gd name="T28" fmla="*/ 1112 w 1112"/>
                    <a:gd name="T29" fmla="*/ 101 h 35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112"/>
                    <a:gd name="T46" fmla="*/ 0 h 351"/>
                    <a:gd name="T47" fmla="*/ 1112 w 1112"/>
                    <a:gd name="T48" fmla="*/ 351 h 351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112" h="351">
                      <a:moveTo>
                        <a:pt x="0" y="281"/>
                      </a:moveTo>
                      <a:cubicBezTo>
                        <a:pt x="14" y="248"/>
                        <a:pt x="28" y="215"/>
                        <a:pt x="48" y="193"/>
                      </a:cubicBezTo>
                      <a:cubicBezTo>
                        <a:pt x="68" y="171"/>
                        <a:pt x="94" y="152"/>
                        <a:pt x="120" y="149"/>
                      </a:cubicBezTo>
                      <a:cubicBezTo>
                        <a:pt x="146" y="146"/>
                        <a:pt x="180" y="182"/>
                        <a:pt x="204" y="177"/>
                      </a:cubicBezTo>
                      <a:cubicBezTo>
                        <a:pt x="228" y="172"/>
                        <a:pt x="238" y="124"/>
                        <a:pt x="264" y="117"/>
                      </a:cubicBezTo>
                      <a:cubicBezTo>
                        <a:pt x="290" y="110"/>
                        <a:pt x="329" y="113"/>
                        <a:pt x="360" y="133"/>
                      </a:cubicBezTo>
                      <a:cubicBezTo>
                        <a:pt x="391" y="153"/>
                        <a:pt x="420" y="203"/>
                        <a:pt x="452" y="237"/>
                      </a:cubicBezTo>
                      <a:cubicBezTo>
                        <a:pt x="484" y="271"/>
                        <a:pt x="521" y="323"/>
                        <a:pt x="552" y="337"/>
                      </a:cubicBezTo>
                      <a:cubicBezTo>
                        <a:pt x="583" y="351"/>
                        <a:pt x="613" y="340"/>
                        <a:pt x="640" y="321"/>
                      </a:cubicBezTo>
                      <a:cubicBezTo>
                        <a:pt x="667" y="302"/>
                        <a:pt x="695" y="253"/>
                        <a:pt x="716" y="221"/>
                      </a:cubicBezTo>
                      <a:cubicBezTo>
                        <a:pt x="737" y="189"/>
                        <a:pt x="749" y="158"/>
                        <a:pt x="768" y="129"/>
                      </a:cubicBezTo>
                      <a:cubicBezTo>
                        <a:pt x="787" y="100"/>
                        <a:pt x="805" y="70"/>
                        <a:pt x="832" y="49"/>
                      </a:cubicBezTo>
                      <a:cubicBezTo>
                        <a:pt x="859" y="28"/>
                        <a:pt x="898" y="2"/>
                        <a:pt x="932" y="1"/>
                      </a:cubicBezTo>
                      <a:cubicBezTo>
                        <a:pt x="966" y="0"/>
                        <a:pt x="1006" y="24"/>
                        <a:pt x="1036" y="41"/>
                      </a:cubicBezTo>
                      <a:cubicBezTo>
                        <a:pt x="1066" y="58"/>
                        <a:pt x="1089" y="79"/>
                        <a:pt x="1112" y="101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22" name="Freeform 23"/>
                <p:cNvSpPr>
                  <a:spLocks/>
                </p:cNvSpPr>
                <p:nvPr/>
              </p:nvSpPr>
              <p:spPr bwMode="auto">
                <a:xfrm>
                  <a:off x="676" y="1362"/>
                  <a:ext cx="1092" cy="1090"/>
                </a:xfrm>
                <a:custGeom>
                  <a:avLst/>
                  <a:gdLst>
                    <a:gd name="T0" fmla="*/ 0 w 1092"/>
                    <a:gd name="T1" fmla="*/ 218 h 1090"/>
                    <a:gd name="T2" fmla="*/ 20 w 1092"/>
                    <a:gd name="T3" fmla="*/ 310 h 1090"/>
                    <a:gd name="T4" fmla="*/ 56 w 1092"/>
                    <a:gd name="T5" fmla="*/ 378 h 1090"/>
                    <a:gd name="T6" fmla="*/ 108 w 1092"/>
                    <a:gd name="T7" fmla="*/ 470 h 1090"/>
                    <a:gd name="T8" fmla="*/ 136 w 1092"/>
                    <a:gd name="T9" fmla="*/ 518 h 1090"/>
                    <a:gd name="T10" fmla="*/ 160 w 1092"/>
                    <a:gd name="T11" fmla="*/ 454 h 1090"/>
                    <a:gd name="T12" fmla="*/ 196 w 1092"/>
                    <a:gd name="T13" fmla="*/ 338 h 1090"/>
                    <a:gd name="T14" fmla="*/ 236 w 1092"/>
                    <a:gd name="T15" fmla="*/ 246 h 1090"/>
                    <a:gd name="T16" fmla="*/ 276 w 1092"/>
                    <a:gd name="T17" fmla="*/ 142 h 1090"/>
                    <a:gd name="T18" fmla="*/ 336 w 1092"/>
                    <a:gd name="T19" fmla="*/ 46 h 1090"/>
                    <a:gd name="T20" fmla="*/ 420 w 1092"/>
                    <a:gd name="T21" fmla="*/ 2 h 1090"/>
                    <a:gd name="T22" fmla="*/ 532 w 1092"/>
                    <a:gd name="T23" fmla="*/ 58 h 1090"/>
                    <a:gd name="T24" fmla="*/ 624 w 1092"/>
                    <a:gd name="T25" fmla="*/ 146 h 1090"/>
                    <a:gd name="T26" fmla="*/ 708 w 1092"/>
                    <a:gd name="T27" fmla="*/ 234 h 1090"/>
                    <a:gd name="T28" fmla="*/ 784 w 1092"/>
                    <a:gd name="T29" fmla="*/ 330 h 1090"/>
                    <a:gd name="T30" fmla="*/ 852 w 1092"/>
                    <a:gd name="T31" fmla="*/ 422 h 1090"/>
                    <a:gd name="T32" fmla="*/ 896 w 1092"/>
                    <a:gd name="T33" fmla="*/ 518 h 1090"/>
                    <a:gd name="T34" fmla="*/ 948 w 1092"/>
                    <a:gd name="T35" fmla="*/ 622 h 1090"/>
                    <a:gd name="T36" fmla="*/ 996 w 1092"/>
                    <a:gd name="T37" fmla="*/ 734 h 1090"/>
                    <a:gd name="T38" fmla="*/ 1028 w 1092"/>
                    <a:gd name="T39" fmla="*/ 854 h 1090"/>
                    <a:gd name="T40" fmla="*/ 1056 w 1092"/>
                    <a:gd name="T41" fmla="*/ 958 h 1090"/>
                    <a:gd name="T42" fmla="*/ 1092 w 1092"/>
                    <a:gd name="T43" fmla="*/ 1090 h 109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092"/>
                    <a:gd name="T67" fmla="*/ 0 h 1090"/>
                    <a:gd name="T68" fmla="*/ 1092 w 1092"/>
                    <a:gd name="T69" fmla="*/ 1090 h 109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092" h="1090">
                      <a:moveTo>
                        <a:pt x="0" y="218"/>
                      </a:moveTo>
                      <a:cubicBezTo>
                        <a:pt x="5" y="250"/>
                        <a:pt x="11" y="283"/>
                        <a:pt x="20" y="310"/>
                      </a:cubicBezTo>
                      <a:cubicBezTo>
                        <a:pt x="29" y="337"/>
                        <a:pt x="41" y="351"/>
                        <a:pt x="56" y="378"/>
                      </a:cubicBezTo>
                      <a:cubicBezTo>
                        <a:pt x="71" y="405"/>
                        <a:pt x="95" y="447"/>
                        <a:pt x="108" y="470"/>
                      </a:cubicBezTo>
                      <a:cubicBezTo>
                        <a:pt x="121" y="493"/>
                        <a:pt x="127" y="521"/>
                        <a:pt x="136" y="518"/>
                      </a:cubicBezTo>
                      <a:cubicBezTo>
                        <a:pt x="145" y="515"/>
                        <a:pt x="150" y="484"/>
                        <a:pt x="160" y="454"/>
                      </a:cubicBezTo>
                      <a:cubicBezTo>
                        <a:pt x="170" y="424"/>
                        <a:pt x="183" y="373"/>
                        <a:pt x="196" y="338"/>
                      </a:cubicBezTo>
                      <a:cubicBezTo>
                        <a:pt x="209" y="303"/>
                        <a:pt x="223" y="279"/>
                        <a:pt x="236" y="246"/>
                      </a:cubicBezTo>
                      <a:cubicBezTo>
                        <a:pt x="249" y="213"/>
                        <a:pt x="259" y="175"/>
                        <a:pt x="276" y="142"/>
                      </a:cubicBezTo>
                      <a:cubicBezTo>
                        <a:pt x="293" y="109"/>
                        <a:pt x="312" y="69"/>
                        <a:pt x="336" y="46"/>
                      </a:cubicBezTo>
                      <a:cubicBezTo>
                        <a:pt x="360" y="23"/>
                        <a:pt x="387" y="0"/>
                        <a:pt x="420" y="2"/>
                      </a:cubicBezTo>
                      <a:cubicBezTo>
                        <a:pt x="453" y="4"/>
                        <a:pt x="498" y="34"/>
                        <a:pt x="532" y="58"/>
                      </a:cubicBezTo>
                      <a:cubicBezTo>
                        <a:pt x="566" y="82"/>
                        <a:pt x="595" y="117"/>
                        <a:pt x="624" y="146"/>
                      </a:cubicBezTo>
                      <a:cubicBezTo>
                        <a:pt x="653" y="175"/>
                        <a:pt x="681" y="203"/>
                        <a:pt x="708" y="234"/>
                      </a:cubicBezTo>
                      <a:cubicBezTo>
                        <a:pt x="735" y="265"/>
                        <a:pt x="760" y="299"/>
                        <a:pt x="784" y="330"/>
                      </a:cubicBezTo>
                      <a:cubicBezTo>
                        <a:pt x="808" y="361"/>
                        <a:pt x="833" y="391"/>
                        <a:pt x="852" y="422"/>
                      </a:cubicBezTo>
                      <a:cubicBezTo>
                        <a:pt x="871" y="453"/>
                        <a:pt x="880" y="485"/>
                        <a:pt x="896" y="518"/>
                      </a:cubicBezTo>
                      <a:cubicBezTo>
                        <a:pt x="912" y="551"/>
                        <a:pt x="931" y="586"/>
                        <a:pt x="948" y="622"/>
                      </a:cubicBezTo>
                      <a:cubicBezTo>
                        <a:pt x="965" y="658"/>
                        <a:pt x="983" y="695"/>
                        <a:pt x="996" y="734"/>
                      </a:cubicBezTo>
                      <a:cubicBezTo>
                        <a:pt x="1009" y="773"/>
                        <a:pt x="1018" y="817"/>
                        <a:pt x="1028" y="854"/>
                      </a:cubicBezTo>
                      <a:cubicBezTo>
                        <a:pt x="1038" y="891"/>
                        <a:pt x="1045" y="919"/>
                        <a:pt x="1056" y="958"/>
                      </a:cubicBezTo>
                      <a:cubicBezTo>
                        <a:pt x="1067" y="997"/>
                        <a:pt x="1087" y="1069"/>
                        <a:pt x="1092" y="109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grpSp>
            <p:nvGrpSpPr>
              <p:cNvPr id="72716" name="Group 24"/>
              <p:cNvGrpSpPr>
                <a:grpSpLocks/>
              </p:cNvGrpSpPr>
              <p:nvPr/>
            </p:nvGrpSpPr>
            <p:grpSpPr bwMode="auto">
              <a:xfrm>
                <a:off x="967" y="2381"/>
                <a:ext cx="3713" cy="1414"/>
                <a:chOff x="696" y="1437"/>
                <a:chExt cx="3904" cy="2213"/>
              </a:xfrm>
            </p:grpSpPr>
            <p:sp>
              <p:nvSpPr>
                <p:cNvPr id="72718" name="Freeform 25"/>
                <p:cNvSpPr>
                  <a:spLocks/>
                </p:cNvSpPr>
                <p:nvPr/>
              </p:nvSpPr>
              <p:spPr bwMode="auto">
                <a:xfrm>
                  <a:off x="696" y="1437"/>
                  <a:ext cx="3904" cy="1928"/>
                </a:xfrm>
                <a:custGeom>
                  <a:avLst/>
                  <a:gdLst>
                    <a:gd name="T0" fmla="*/ 0 w 3904"/>
                    <a:gd name="T1" fmla="*/ 443 h 1928"/>
                    <a:gd name="T2" fmla="*/ 72 w 3904"/>
                    <a:gd name="T3" fmla="*/ 315 h 1928"/>
                    <a:gd name="T4" fmla="*/ 152 w 3904"/>
                    <a:gd name="T5" fmla="*/ 299 h 1928"/>
                    <a:gd name="T6" fmla="*/ 240 w 3904"/>
                    <a:gd name="T7" fmla="*/ 387 h 1928"/>
                    <a:gd name="T8" fmla="*/ 352 w 3904"/>
                    <a:gd name="T9" fmla="*/ 659 h 1928"/>
                    <a:gd name="T10" fmla="*/ 432 w 3904"/>
                    <a:gd name="T11" fmla="*/ 987 h 1928"/>
                    <a:gd name="T12" fmla="*/ 480 w 3904"/>
                    <a:gd name="T13" fmla="*/ 1163 h 1928"/>
                    <a:gd name="T14" fmla="*/ 664 w 3904"/>
                    <a:gd name="T15" fmla="*/ 1411 h 1928"/>
                    <a:gd name="T16" fmla="*/ 816 w 3904"/>
                    <a:gd name="T17" fmla="*/ 867 h 1928"/>
                    <a:gd name="T18" fmla="*/ 944 w 3904"/>
                    <a:gd name="T19" fmla="*/ 419 h 1928"/>
                    <a:gd name="T20" fmla="*/ 1112 w 3904"/>
                    <a:gd name="T21" fmla="*/ 331 h 1928"/>
                    <a:gd name="T22" fmla="*/ 1240 w 3904"/>
                    <a:gd name="T23" fmla="*/ 739 h 1928"/>
                    <a:gd name="T24" fmla="*/ 1320 w 3904"/>
                    <a:gd name="T25" fmla="*/ 1059 h 1928"/>
                    <a:gd name="T26" fmla="*/ 1440 w 3904"/>
                    <a:gd name="T27" fmla="*/ 819 h 1928"/>
                    <a:gd name="T28" fmla="*/ 1568 w 3904"/>
                    <a:gd name="T29" fmla="*/ 1451 h 1928"/>
                    <a:gd name="T30" fmla="*/ 1696 w 3904"/>
                    <a:gd name="T31" fmla="*/ 931 h 1928"/>
                    <a:gd name="T32" fmla="*/ 1864 w 3904"/>
                    <a:gd name="T33" fmla="*/ 115 h 1928"/>
                    <a:gd name="T34" fmla="*/ 2016 w 3904"/>
                    <a:gd name="T35" fmla="*/ 243 h 1928"/>
                    <a:gd name="T36" fmla="*/ 2144 w 3904"/>
                    <a:gd name="T37" fmla="*/ 875 h 1928"/>
                    <a:gd name="T38" fmla="*/ 2232 w 3904"/>
                    <a:gd name="T39" fmla="*/ 1163 h 1928"/>
                    <a:gd name="T40" fmla="*/ 2344 w 3904"/>
                    <a:gd name="T41" fmla="*/ 827 h 1928"/>
                    <a:gd name="T42" fmla="*/ 2440 w 3904"/>
                    <a:gd name="T43" fmla="*/ 347 h 1928"/>
                    <a:gd name="T44" fmla="*/ 2512 w 3904"/>
                    <a:gd name="T45" fmla="*/ 507 h 1928"/>
                    <a:gd name="T46" fmla="*/ 2560 w 3904"/>
                    <a:gd name="T47" fmla="*/ 987 h 1928"/>
                    <a:gd name="T48" fmla="*/ 2616 w 3904"/>
                    <a:gd name="T49" fmla="*/ 1539 h 1928"/>
                    <a:gd name="T50" fmla="*/ 2688 w 3904"/>
                    <a:gd name="T51" fmla="*/ 1811 h 1928"/>
                    <a:gd name="T52" fmla="*/ 2856 w 3904"/>
                    <a:gd name="T53" fmla="*/ 835 h 1928"/>
                    <a:gd name="T54" fmla="*/ 2936 w 3904"/>
                    <a:gd name="T55" fmla="*/ 507 h 1928"/>
                    <a:gd name="T56" fmla="*/ 3032 w 3904"/>
                    <a:gd name="T57" fmla="*/ 331 h 1928"/>
                    <a:gd name="T58" fmla="*/ 3104 w 3904"/>
                    <a:gd name="T59" fmla="*/ 355 h 1928"/>
                    <a:gd name="T60" fmla="*/ 3216 w 3904"/>
                    <a:gd name="T61" fmla="*/ 675 h 1928"/>
                    <a:gd name="T62" fmla="*/ 3288 w 3904"/>
                    <a:gd name="T63" fmla="*/ 1099 h 1928"/>
                    <a:gd name="T64" fmla="*/ 3464 w 3904"/>
                    <a:gd name="T65" fmla="*/ 1259 h 1928"/>
                    <a:gd name="T66" fmla="*/ 3632 w 3904"/>
                    <a:gd name="T67" fmla="*/ 979 h 1928"/>
                    <a:gd name="T68" fmla="*/ 3800 w 3904"/>
                    <a:gd name="T69" fmla="*/ 771 h 1928"/>
                    <a:gd name="T70" fmla="*/ 3904 w 3904"/>
                    <a:gd name="T71" fmla="*/ 747 h 1928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3904"/>
                    <a:gd name="T109" fmla="*/ 0 h 1928"/>
                    <a:gd name="T110" fmla="*/ 3904 w 3904"/>
                    <a:gd name="T111" fmla="*/ 1928 h 1928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3904" h="1928">
                      <a:moveTo>
                        <a:pt x="0" y="443"/>
                      </a:moveTo>
                      <a:cubicBezTo>
                        <a:pt x="23" y="391"/>
                        <a:pt x="47" y="339"/>
                        <a:pt x="72" y="315"/>
                      </a:cubicBezTo>
                      <a:cubicBezTo>
                        <a:pt x="97" y="291"/>
                        <a:pt x="124" y="287"/>
                        <a:pt x="152" y="299"/>
                      </a:cubicBezTo>
                      <a:cubicBezTo>
                        <a:pt x="180" y="311"/>
                        <a:pt x="207" y="327"/>
                        <a:pt x="240" y="387"/>
                      </a:cubicBezTo>
                      <a:cubicBezTo>
                        <a:pt x="273" y="447"/>
                        <a:pt x="320" y="559"/>
                        <a:pt x="352" y="659"/>
                      </a:cubicBezTo>
                      <a:cubicBezTo>
                        <a:pt x="384" y="759"/>
                        <a:pt x="411" y="903"/>
                        <a:pt x="432" y="987"/>
                      </a:cubicBezTo>
                      <a:cubicBezTo>
                        <a:pt x="453" y="1071"/>
                        <a:pt x="441" y="1092"/>
                        <a:pt x="480" y="1163"/>
                      </a:cubicBezTo>
                      <a:cubicBezTo>
                        <a:pt x="519" y="1234"/>
                        <a:pt x="608" y="1460"/>
                        <a:pt x="664" y="1411"/>
                      </a:cubicBezTo>
                      <a:cubicBezTo>
                        <a:pt x="720" y="1362"/>
                        <a:pt x="769" y="1032"/>
                        <a:pt x="816" y="867"/>
                      </a:cubicBezTo>
                      <a:cubicBezTo>
                        <a:pt x="863" y="702"/>
                        <a:pt x="895" y="508"/>
                        <a:pt x="944" y="419"/>
                      </a:cubicBezTo>
                      <a:cubicBezTo>
                        <a:pt x="993" y="330"/>
                        <a:pt x="1063" y="278"/>
                        <a:pt x="1112" y="331"/>
                      </a:cubicBezTo>
                      <a:cubicBezTo>
                        <a:pt x="1161" y="384"/>
                        <a:pt x="1205" y="618"/>
                        <a:pt x="1240" y="739"/>
                      </a:cubicBezTo>
                      <a:cubicBezTo>
                        <a:pt x="1275" y="860"/>
                        <a:pt x="1287" y="1046"/>
                        <a:pt x="1320" y="1059"/>
                      </a:cubicBezTo>
                      <a:cubicBezTo>
                        <a:pt x="1353" y="1072"/>
                        <a:pt x="1399" y="754"/>
                        <a:pt x="1440" y="819"/>
                      </a:cubicBezTo>
                      <a:cubicBezTo>
                        <a:pt x="1481" y="884"/>
                        <a:pt x="1525" y="1432"/>
                        <a:pt x="1568" y="1451"/>
                      </a:cubicBezTo>
                      <a:cubicBezTo>
                        <a:pt x="1611" y="1470"/>
                        <a:pt x="1647" y="1154"/>
                        <a:pt x="1696" y="931"/>
                      </a:cubicBezTo>
                      <a:cubicBezTo>
                        <a:pt x="1745" y="708"/>
                        <a:pt x="1811" y="230"/>
                        <a:pt x="1864" y="115"/>
                      </a:cubicBezTo>
                      <a:cubicBezTo>
                        <a:pt x="1917" y="0"/>
                        <a:pt x="1969" y="116"/>
                        <a:pt x="2016" y="243"/>
                      </a:cubicBezTo>
                      <a:cubicBezTo>
                        <a:pt x="2063" y="370"/>
                        <a:pt x="2108" y="722"/>
                        <a:pt x="2144" y="875"/>
                      </a:cubicBezTo>
                      <a:cubicBezTo>
                        <a:pt x="2180" y="1028"/>
                        <a:pt x="2199" y="1171"/>
                        <a:pt x="2232" y="1163"/>
                      </a:cubicBezTo>
                      <a:cubicBezTo>
                        <a:pt x="2265" y="1155"/>
                        <a:pt x="2309" y="963"/>
                        <a:pt x="2344" y="827"/>
                      </a:cubicBezTo>
                      <a:cubicBezTo>
                        <a:pt x="2379" y="691"/>
                        <a:pt x="2412" y="400"/>
                        <a:pt x="2440" y="347"/>
                      </a:cubicBezTo>
                      <a:cubicBezTo>
                        <a:pt x="2468" y="294"/>
                        <a:pt x="2492" y="400"/>
                        <a:pt x="2512" y="507"/>
                      </a:cubicBezTo>
                      <a:cubicBezTo>
                        <a:pt x="2532" y="614"/>
                        <a:pt x="2543" y="815"/>
                        <a:pt x="2560" y="987"/>
                      </a:cubicBezTo>
                      <a:cubicBezTo>
                        <a:pt x="2577" y="1159"/>
                        <a:pt x="2595" y="1402"/>
                        <a:pt x="2616" y="1539"/>
                      </a:cubicBezTo>
                      <a:cubicBezTo>
                        <a:pt x="2637" y="1676"/>
                        <a:pt x="2648" y="1928"/>
                        <a:pt x="2688" y="1811"/>
                      </a:cubicBezTo>
                      <a:cubicBezTo>
                        <a:pt x="2728" y="1694"/>
                        <a:pt x="2815" y="1052"/>
                        <a:pt x="2856" y="835"/>
                      </a:cubicBezTo>
                      <a:cubicBezTo>
                        <a:pt x="2897" y="618"/>
                        <a:pt x="2907" y="591"/>
                        <a:pt x="2936" y="507"/>
                      </a:cubicBezTo>
                      <a:cubicBezTo>
                        <a:pt x="2965" y="423"/>
                        <a:pt x="3004" y="356"/>
                        <a:pt x="3032" y="331"/>
                      </a:cubicBezTo>
                      <a:cubicBezTo>
                        <a:pt x="3060" y="306"/>
                        <a:pt x="3073" y="298"/>
                        <a:pt x="3104" y="355"/>
                      </a:cubicBezTo>
                      <a:cubicBezTo>
                        <a:pt x="3135" y="412"/>
                        <a:pt x="3185" y="551"/>
                        <a:pt x="3216" y="675"/>
                      </a:cubicBezTo>
                      <a:cubicBezTo>
                        <a:pt x="3247" y="799"/>
                        <a:pt x="3247" y="1002"/>
                        <a:pt x="3288" y="1099"/>
                      </a:cubicBezTo>
                      <a:cubicBezTo>
                        <a:pt x="3329" y="1196"/>
                        <a:pt x="3407" y="1279"/>
                        <a:pt x="3464" y="1259"/>
                      </a:cubicBezTo>
                      <a:cubicBezTo>
                        <a:pt x="3521" y="1239"/>
                        <a:pt x="3576" y="1060"/>
                        <a:pt x="3632" y="979"/>
                      </a:cubicBezTo>
                      <a:cubicBezTo>
                        <a:pt x="3688" y="898"/>
                        <a:pt x="3755" y="810"/>
                        <a:pt x="3800" y="771"/>
                      </a:cubicBezTo>
                      <a:cubicBezTo>
                        <a:pt x="3845" y="732"/>
                        <a:pt x="3874" y="739"/>
                        <a:pt x="3904" y="747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271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427" y="3123"/>
                  <a:ext cx="934" cy="5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1600">
                      <a:solidFill>
                        <a:srgbClr val="FFFF00"/>
                      </a:solidFill>
                      <a:ea typeface="宋体" pitchFamily="2" charset="-122"/>
                    </a:rPr>
                    <a:t>User 3</a:t>
                  </a:r>
                </a:p>
              </p:txBody>
            </p:sp>
          </p:grpSp>
          <p:sp>
            <p:nvSpPr>
              <p:cNvPr id="72717" name="Freeform 27"/>
              <p:cNvSpPr>
                <a:spLocks/>
              </p:cNvSpPr>
              <p:nvPr/>
            </p:nvSpPr>
            <p:spPr bwMode="auto">
              <a:xfrm>
                <a:off x="965" y="2412"/>
                <a:ext cx="3715" cy="552"/>
              </a:xfrm>
              <a:custGeom>
                <a:avLst/>
                <a:gdLst>
                  <a:gd name="T0" fmla="*/ 0 w 3906"/>
                  <a:gd name="T1" fmla="*/ 1 h 864"/>
                  <a:gd name="T2" fmla="*/ 16 w 3906"/>
                  <a:gd name="T3" fmla="*/ 1 h 864"/>
                  <a:gd name="T4" fmla="*/ 34 w 3906"/>
                  <a:gd name="T5" fmla="*/ 1 h 864"/>
                  <a:gd name="T6" fmla="*/ 61 w 3906"/>
                  <a:gd name="T7" fmla="*/ 1 h 864"/>
                  <a:gd name="T8" fmla="*/ 85 w 3906"/>
                  <a:gd name="T9" fmla="*/ 1 h 864"/>
                  <a:gd name="T10" fmla="*/ 91 w 3906"/>
                  <a:gd name="T11" fmla="*/ 1 h 864"/>
                  <a:gd name="T12" fmla="*/ 107 w 3906"/>
                  <a:gd name="T13" fmla="*/ 1 h 864"/>
                  <a:gd name="T14" fmla="*/ 140 w 3906"/>
                  <a:gd name="T15" fmla="*/ 1 h 864"/>
                  <a:gd name="T16" fmla="*/ 183 w 3906"/>
                  <a:gd name="T17" fmla="*/ 1 h 864"/>
                  <a:gd name="T18" fmla="*/ 221 w 3906"/>
                  <a:gd name="T19" fmla="*/ 1 h 864"/>
                  <a:gd name="T20" fmla="*/ 239 w 3906"/>
                  <a:gd name="T21" fmla="*/ 1 h 864"/>
                  <a:gd name="T22" fmla="*/ 246 w 3906"/>
                  <a:gd name="T23" fmla="*/ 1 h 864"/>
                  <a:gd name="T24" fmla="*/ 264 w 3906"/>
                  <a:gd name="T25" fmla="*/ 1 h 864"/>
                  <a:gd name="T26" fmla="*/ 266 w 3906"/>
                  <a:gd name="T27" fmla="*/ 1 h 864"/>
                  <a:gd name="T28" fmla="*/ 280 w 3906"/>
                  <a:gd name="T29" fmla="*/ 1 h 864"/>
                  <a:gd name="T30" fmla="*/ 294 w 3906"/>
                  <a:gd name="T31" fmla="*/ 1 h 864"/>
                  <a:gd name="T32" fmla="*/ 334 w 3906"/>
                  <a:gd name="T33" fmla="*/ 1 h 864"/>
                  <a:gd name="T34" fmla="*/ 358 w 3906"/>
                  <a:gd name="T35" fmla="*/ 1 h 864"/>
                  <a:gd name="T36" fmla="*/ 379 w 3906"/>
                  <a:gd name="T37" fmla="*/ 1 h 864"/>
                  <a:gd name="T38" fmla="*/ 395 w 3906"/>
                  <a:gd name="T39" fmla="*/ 1 h 864"/>
                  <a:gd name="T40" fmla="*/ 400 w 3906"/>
                  <a:gd name="T41" fmla="*/ 1 h 864"/>
                  <a:gd name="T42" fmla="*/ 422 w 3906"/>
                  <a:gd name="T43" fmla="*/ 1 h 864"/>
                  <a:gd name="T44" fmla="*/ 438 w 3906"/>
                  <a:gd name="T45" fmla="*/ 1 h 864"/>
                  <a:gd name="T46" fmla="*/ 466 w 3906"/>
                  <a:gd name="T47" fmla="*/ 1 h 864"/>
                  <a:gd name="T48" fmla="*/ 507 w 3906"/>
                  <a:gd name="T49" fmla="*/ 1 h 864"/>
                  <a:gd name="T50" fmla="*/ 549 w 3906"/>
                  <a:gd name="T51" fmla="*/ 1 h 864"/>
                  <a:gd name="T52" fmla="*/ 568 w 3906"/>
                  <a:gd name="T53" fmla="*/ 1 h 864"/>
                  <a:gd name="T54" fmla="*/ 578 w 3906"/>
                  <a:gd name="T55" fmla="*/ 1 h 864"/>
                  <a:gd name="T56" fmla="*/ 602 w 3906"/>
                  <a:gd name="T57" fmla="*/ 1 h 864"/>
                  <a:gd name="T58" fmla="*/ 632 w 3906"/>
                  <a:gd name="T59" fmla="*/ 1 h 864"/>
                  <a:gd name="T60" fmla="*/ 651 w 3906"/>
                  <a:gd name="T61" fmla="*/ 1 h 864"/>
                  <a:gd name="T62" fmla="*/ 662 w 3906"/>
                  <a:gd name="T63" fmla="*/ 1 h 864"/>
                  <a:gd name="T64" fmla="*/ 666 w 3906"/>
                  <a:gd name="T65" fmla="*/ 1 h 864"/>
                  <a:gd name="T66" fmla="*/ 712 w 3906"/>
                  <a:gd name="T67" fmla="*/ 1 h 864"/>
                  <a:gd name="T68" fmla="*/ 756 w 3906"/>
                  <a:gd name="T69" fmla="*/ 1 h 864"/>
                  <a:gd name="T70" fmla="*/ 805 w 3906"/>
                  <a:gd name="T71" fmla="*/ 1 h 864"/>
                  <a:gd name="T72" fmla="*/ 853 w 3906"/>
                  <a:gd name="T73" fmla="*/ 1 h 864"/>
                  <a:gd name="T74" fmla="*/ 883 w 3906"/>
                  <a:gd name="T75" fmla="*/ 1 h 864"/>
                  <a:gd name="T76" fmla="*/ 911 w 3906"/>
                  <a:gd name="T77" fmla="*/ 1 h 864"/>
                  <a:gd name="T78" fmla="*/ 937 w 3906"/>
                  <a:gd name="T79" fmla="*/ 1 h 864"/>
                  <a:gd name="T80" fmla="*/ 958 w 3906"/>
                  <a:gd name="T81" fmla="*/ 1 h 864"/>
                  <a:gd name="T82" fmla="*/ 972 w 3906"/>
                  <a:gd name="T83" fmla="*/ 1 h 864"/>
                  <a:gd name="T84" fmla="*/ 993 w 3906"/>
                  <a:gd name="T85" fmla="*/ 1 h 864"/>
                  <a:gd name="T86" fmla="*/ 1013 w 3906"/>
                  <a:gd name="T87" fmla="*/ 1 h 864"/>
                  <a:gd name="T88" fmla="*/ 1025 w 3906"/>
                  <a:gd name="T89" fmla="*/ 1 h 864"/>
                  <a:gd name="T90" fmla="*/ 1053 w 3906"/>
                  <a:gd name="T91" fmla="*/ 1 h 864"/>
                  <a:gd name="T92" fmla="*/ 1089 w 3906"/>
                  <a:gd name="T93" fmla="*/ 1 h 864"/>
                  <a:gd name="T94" fmla="*/ 1125 w 3906"/>
                  <a:gd name="T95" fmla="*/ 1 h 864"/>
                  <a:gd name="T96" fmla="*/ 1142 w 3906"/>
                  <a:gd name="T97" fmla="*/ 1 h 864"/>
                  <a:gd name="T98" fmla="*/ 1186 w 3906"/>
                  <a:gd name="T99" fmla="*/ 1 h 864"/>
                  <a:gd name="T100" fmla="*/ 1217 w 3906"/>
                  <a:gd name="T101" fmla="*/ 1 h 864"/>
                  <a:gd name="T102" fmla="*/ 1232 w 3906"/>
                  <a:gd name="T103" fmla="*/ 1 h 8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906"/>
                  <a:gd name="T157" fmla="*/ 0 h 864"/>
                  <a:gd name="T158" fmla="*/ 3906 w 3906"/>
                  <a:gd name="T159" fmla="*/ 864 h 8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906" h="864">
                    <a:moveTo>
                      <a:pt x="0" y="360"/>
                    </a:moveTo>
                    <a:cubicBezTo>
                      <a:pt x="15" y="331"/>
                      <a:pt x="30" y="303"/>
                      <a:pt x="48" y="282"/>
                    </a:cubicBezTo>
                    <a:cubicBezTo>
                      <a:pt x="66" y="261"/>
                      <a:pt x="84" y="239"/>
                      <a:pt x="108" y="234"/>
                    </a:cubicBezTo>
                    <a:cubicBezTo>
                      <a:pt x="132" y="229"/>
                      <a:pt x="165" y="222"/>
                      <a:pt x="192" y="252"/>
                    </a:cubicBezTo>
                    <a:cubicBezTo>
                      <a:pt x="219" y="282"/>
                      <a:pt x="254" y="380"/>
                      <a:pt x="270" y="414"/>
                    </a:cubicBezTo>
                    <a:cubicBezTo>
                      <a:pt x="286" y="448"/>
                      <a:pt x="277" y="451"/>
                      <a:pt x="288" y="456"/>
                    </a:cubicBezTo>
                    <a:cubicBezTo>
                      <a:pt x="299" y="461"/>
                      <a:pt x="310" y="445"/>
                      <a:pt x="336" y="444"/>
                    </a:cubicBezTo>
                    <a:cubicBezTo>
                      <a:pt x="362" y="443"/>
                      <a:pt x="404" y="433"/>
                      <a:pt x="444" y="450"/>
                    </a:cubicBezTo>
                    <a:cubicBezTo>
                      <a:pt x="484" y="467"/>
                      <a:pt x="533" y="508"/>
                      <a:pt x="576" y="546"/>
                    </a:cubicBezTo>
                    <a:cubicBezTo>
                      <a:pt x="619" y="584"/>
                      <a:pt x="672" y="644"/>
                      <a:pt x="702" y="678"/>
                    </a:cubicBezTo>
                    <a:cubicBezTo>
                      <a:pt x="732" y="712"/>
                      <a:pt x="743" y="728"/>
                      <a:pt x="756" y="750"/>
                    </a:cubicBezTo>
                    <a:cubicBezTo>
                      <a:pt x="769" y="772"/>
                      <a:pt x="767" y="812"/>
                      <a:pt x="780" y="810"/>
                    </a:cubicBezTo>
                    <a:cubicBezTo>
                      <a:pt x="793" y="808"/>
                      <a:pt x="823" y="772"/>
                      <a:pt x="834" y="738"/>
                    </a:cubicBezTo>
                    <a:cubicBezTo>
                      <a:pt x="845" y="704"/>
                      <a:pt x="838" y="643"/>
                      <a:pt x="846" y="606"/>
                    </a:cubicBezTo>
                    <a:cubicBezTo>
                      <a:pt x="854" y="569"/>
                      <a:pt x="867" y="559"/>
                      <a:pt x="882" y="516"/>
                    </a:cubicBezTo>
                    <a:cubicBezTo>
                      <a:pt x="897" y="473"/>
                      <a:pt x="907" y="393"/>
                      <a:pt x="936" y="348"/>
                    </a:cubicBezTo>
                    <a:cubicBezTo>
                      <a:pt x="965" y="303"/>
                      <a:pt x="1024" y="250"/>
                      <a:pt x="1056" y="246"/>
                    </a:cubicBezTo>
                    <a:cubicBezTo>
                      <a:pt x="1088" y="242"/>
                      <a:pt x="1104" y="277"/>
                      <a:pt x="1128" y="324"/>
                    </a:cubicBezTo>
                    <a:cubicBezTo>
                      <a:pt x="1152" y="371"/>
                      <a:pt x="1180" y="459"/>
                      <a:pt x="1200" y="528"/>
                    </a:cubicBezTo>
                    <a:cubicBezTo>
                      <a:pt x="1220" y="597"/>
                      <a:pt x="1236" y="686"/>
                      <a:pt x="1248" y="738"/>
                    </a:cubicBezTo>
                    <a:cubicBezTo>
                      <a:pt x="1260" y="790"/>
                      <a:pt x="1257" y="864"/>
                      <a:pt x="1272" y="840"/>
                    </a:cubicBezTo>
                    <a:cubicBezTo>
                      <a:pt x="1287" y="816"/>
                      <a:pt x="1318" y="666"/>
                      <a:pt x="1338" y="594"/>
                    </a:cubicBezTo>
                    <a:cubicBezTo>
                      <a:pt x="1358" y="522"/>
                      <a:pt x="1369" y="477"/>
                      <a:pt x="1392" y="408"/>
                    </a:cubicBezTo>
                    <a:cubicBezTo>
                      <a:pt x="1415" y="339"/>
                      <a:pt x="1441" y="236"/>
                      <a:pt x="1476" y="180"/>
                    </a:cubicBezTo>
                    <a:cubicBezTo>
                      <a:pt x="1511" y="124"/>
                      <a:pt x="1558" y="71"/>
                      <a:pt x="1602" y="72"/>
                    </a:cubicBezTo>
                    <a:cubicBezTo>
                      <a:pt x="1646" y="73"/>
                      <a:pt x="1707" y="155"/>
                      <a:pt x="1740" y="186"/>
                    </a:cubicBezTo>
                    <a:cubicBezTo>
                      <a:pt x="1773" y="217"/>
                      <a:pt x="1785" y="272"/>
                      <a:pt x="1800" y="258"/>
                    </a:cubicBezTo>
                    <a:cubicBezTo>
                      <a:pt x="1815" y="244"/>
                      <a:pt x="1812" y="144"/>
                      <a:pt x="1830" y="102"/>
                    </a:cubicBezTo>
                    <a:cubicBezTo>
                      <a:pt x="1848" y="60"/>
                      <a:pt x="1879" y="0"/>
                      <a:pt x="1908" y="6"/>
                    </a:cubicBezTo>
                    <a:cubicBezTo>
                      <a:pt x="1937" y="12"/>
                      <a:pt x="1978" y="76"/>
                      <a:pt x="2004" y="138"/>
                    </a:cubicBezTo>
                    <a:cubicBezTo>
                      <a:pt x="2030" y="200"/>
                      <a:pt x="2048" y="295"/>
                      <a:pt x="2064" y="378"/>
                    </a:cubicBezTo>
                    <a:cubicBezTo>
                      <a:pt x="2080" y="461"/>
                      <a:pt x="2092" y="586"/>
                      <a:pt x="2100" y="636"/>
                    </a:cubicBezTo>
                    <a:cubicBezTo>
                      <a:pt x="2108" y="686"/>
                      <a:pt x="2085" y="728"/>
                      <a:pt x="2112" y="678"/>
                    </a:cubicBezTo>
                    <a:cubicBezTo>
                      <a:pt x="2139" y="628"/>
                      <a:pt x="2215" y="425"/>
                      <a:pt x="2262" y="336"/>
                    </a:cubicBezTo>
                    <a:cubicBezTo>
                      <a:pt x="2309" y="247"/>
                      <a:pt x="2346" y="198"/>
                      <a:pt x="2394" y="144"/>
                    </a:cubicBezTo>
                    <a:cubicBezTo>
                      <a:pt x="2442" y="90"/>
                      <a:pt x="2499" y="13"/>
                      <a:pt x="2550" y="12"/>
                    </a:cubicBezTo>
                    <a:cubicBezTo>
                      <a:pt x="2601" y="11"/>
                      <a:pt x="2659" y="78"/>
                      <a:pt x="2700" y="138"/>
                    </a:cubicBezTo>
                    <a:cubicBezTo>
                      <a:pt x="2741" y="198"/>
                      <a:pt x="2766" y="304"/>
                      <a:pt x="2796" y="372"/>
                    </a:cubicBezTo>
                    <a:cubicBezTo>
                      <a:pt x="2826" y="440"/>
                      <a:pt x="2851" y="555"/>
                      <a:pt x="2880" y="546"/>
                    </a:cubicBezTo>
                    <a:cubicBezTo>
                      <a:pt x="2909" y="537"/>
                      <a:pt x="2945" y="370"/>
                      <a:pt x="2970" y="318"/>
                    </a:cubicBezTo>
                    <a:cubicBezTo>
                      <a:pt x="2995" y="266"/>
                      <a:pt x="3012" y="245"/>
                      <a:pt x="3030" y="234"/>
                    </a:cubicBezTo>
                    <a:cubicBezTo>
                      <a:pt x="3048" y="223"/>
                      <a:pt x="3059" y="226"/>
                      <a:pt x="3078" y="252"/>
                    </a:cubicBezTo>
                    <a:cubicBezTo>
                      <a:pt x="3097" y="278"/>
                      <a:pt x="3122" y="343"/>
                      <a:pt x="3144" y="390"/>
                    </a:cubicBezTo>
                    <a:cubicBezTo>
                      <a:pt x="3166" y="437"/>
                      <a:pt x="3193" y="513"/>
                      <a:pt x="3210" y="534"/>
                    </a:cubicBezTo>
                    <a:cubicBezTo>
                      <a:pt x="3227" y="555"/>
                      <a:pt x="3225" y="502"/>
                      <a:pt x="3246" y="516"/>
                    </a:cubicBezTo>
                    <a:cubicBezTo>
                      <a:pt x="3267" y="530"/>
                      <a:pt x="3302" y="587"/>
                      <a:pt x="3336" y="618"/>
                    </a:cubicBezTo>
                    <a:cubicBezTo>
                      <a:pt x="3370" y="649"/>
                      <a:pt x="3412" y="705"/>
                      <a:pt x="3450" y="702"/>
                    </a:cubicBezTo>
                    <a:cubicBezTo>
                      <a:pt x="3488" y="699"/>
                      <a:pt x="3536" y="635"/>
                      <a:pt x="3564" y="600"/>
                    </a:cubicBezTo>
                    <a:cubicBezTo>
                      <a:pt x="3592" y="565"/>
                      <a:pt x="3586" y="523"/>
                      <a:pt x="3618" y="492"/>
                    </a:cubicBezTo>
                    <a:cubicBezTo>
                      <a:pt x="3650" y="461"/>
                      <a:pt x="3717" y="419"/>
                      <a:pt x="3756" y="414"/>
                    </a:cubicBezTo>
                    <a:cubicBezTo>
                      <a:pt x="3795" y="409"/>
                      <a:pt x="3827" y="448"/>
                      <a:pt x="3852" y="462"/>
                    </a:cubicBezTo>
                    <a:cubicBezTo>
                      <a:pt x="3877" y="476"/>
                      <a:pt x="3891" y="487"/>
                      <a:pt x="3906" y="498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37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4406900"/>
            <a:ext cx="8421687" cy="13620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宋体" charset="-122"/>
              </a:rPr>
              <a:t>4. Cross-Layer Optimization for Spectral Efficiency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139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Multiuser Diversity in A Single Channel System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1655763"/>
            <a:ext cx="8534400" cy="2735262"/>
          </a:xfrm>
        </p:spPr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Exploit channel property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Schedule the user with good channel quality</a:t>
            </a:r>
          </a:p>
          <a:p>
            <a:r>
              <a:rPr lang="en-US" altLang="zh-CN" sz="2400" dirty="0">
                <a:ea typeface="宋体" pitchFamily="2" charset="-122"/>
              </a:rPr>
              <a:t> Techniques required to exploit multiuser diversity:</a:t>
            </a:r>
          </a:p>
          <a:p>
            <a:pPr lvl="1"/>
            <a:r>
              <a:rPr lang="en-US" altLang="zh-CN" sz="1800" dirty="0">
                <a:ea typeface="宋体" pitchFamily="2" charset="-122"/>
              </a:rPr>
              <a:t>Channel state information feedback </a:t>
            </a:r>
          </a:p>
          <a:p>
            <a:pPr lvl="1"/>
            <a:r>
              <a:rPr lang="en-US" altLang="zh-CN" sz="1800" dirty="0">
                <a:ea typeface="宋体" pitchFamily="2" charset="-122"/>
              </a:rPr>
              <a:t>Adaptive modulation and coding</a:t>
            </a:r>
          </a:p>
          <a:p>
            <a:pPr lvl="1"/>
            <a:r>
              <a:rPr lang="en-US" altLang="zh-CN" sz="1800" dirty="0">
                <a:ea typeface="宋体" pitchFamily="2" charset="-122"/>
              </a:rPr>
              <a:t>Fast channel-aware packet scheduling</a:t>
            </a:r>
          </a:p>
          <a:p>
            <a:r>
              <a:rPr lang="en-US" altLang="zh-CN" sz="2400" dirty="0">
                <a:ea typeface="宋体" pitchFamily="2" charset="-122"/>
              </a:rPr>
              <a:t>Diversity gain increases with the number of users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06425" y="4344964"/>
            <a:ext cx="7419975" cy="1717378"/>
            <a:chOff x="382" y="3073"/>
            <a:chExt cx="4674" cy="1479"/>
          </a:xfrm>
        </p:grpSpPr>
        <p:sp>
          <p:nvSpPr>
            <p:cNvPr id="79890" name="Line 13"/>
            <p:cNvSpPr>
              <a:spLocks noChangeShapeType="1"/>
            </p:cNvSpPr>
            <p:nvPr/>
          </p:nvSpPr>
          <p:spPr bwMode="auto">
            <a:xfrm>
              <a:off x="953" y="4518"/>
              <a:ext cx="3909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91" name="Line 14"/>
            <p:cNvSpPr>
              <a:spLocks noChangeShapeType="1"/>
            </p:cNvSpPr>
            <p:nvPr/>
          </p:nvSpPr>
          <p:spPr bwMode="auto">
            <a:xfrm flipV="1">
              <a:off x="952" y="3073"/>
              <a:ext cx="1" cy="14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92" name="Text Box 15"/>
            <p:cNvSpPr txBox="1">
              <a:spLocks noChangeArrowheads="1"/>
            </p:cNvSpPr>
            <p:nvPr/>
          </p:nvSpPr>
          <p:spPr bwMode="auto">
            <a:xfrm>
              <a:off x="4620" y="4237"/>
              <a:ext cx="436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dirty="0">
                  <a:ea typeface="宋体" pitchFamily="2" charset="-122"/>
                </a:rPr>
                <a:t>Time</a:t>
              </a:r>
            </a:p>
          </p:txBody>
        </p:sp>
        <p:grpSp>
          <p:nvGrpSpPr>
            <p:cNvPr id="79893" name="Group 16"/>
            <p:cNvGrpSpPr>
              <a:grpSpLocks/>
            </p:cNvGrpSpPr>
            <p:nvPr/>
          </p:nvGrpSpPr>
          <p:grpSpPr bwMode="auto">
            <a:xfrm>
              <a:off x="965" y="3190"/>
              <a:ext cx="3669" cy="1050"/>
              <a:chOff x="704" y="1596"/>
              <a:chExt cx="3858" cy="1644"/>
            </a:xfrm>
          </p:grpSpPr>
          <p:sp>
            <p:nvSpPr>
              <p:cNvPr id="79895" name="Freeform 17"/>
              <p:cNvSpPr>
                <a:spLocks/>
              </p:cNvSpPr>
              <p:nvPr/>
            </p:nvSpPr>
            <p:spPr bwMode="auto">
              <a:xfrm>
                <a:off x="704" y="1596"/>
                <a:ext cx="3858" cy="1424"/>
              </a:xfrm>
              <a:custGeom>
                <a:avLst/>
                <a:gdLst>
                  <a:gd name="T0" fmla="*/ 0 w 4416"/>
                  <a:gd name="T1" fmla="*/ 276 h 1752"/>
                  <a:gd name="T2" fmla="*/ 56 w 4416"/>
                  <a:gd name="T3" fmla="*/ 380 h 1752"/>
                  <a:gd name="T4" fmla="*/ 251 w 4416"/>
                  <a:gd name="T5" fmla="*/ 570 h 1752"/>
                  <a:gd name="T6" fmla="*/ 531 w 4416"/>
                  <a:gd name="T7" fmla="*/ 674 h 1752"/>
                  <a:gd name="T8" fmla="*/ 755 w 4416"/>
                  <a:gd name="T9" fmla="*/ 590 h 1752"/>
                  <a:gd name="T10" fmla="*/ 867 w 4416"/>
                  <a:gd name="T11" fmla="*/ 339 h 1752"/>
                  <a:gd name="T12" fmla="*/ 951 w 4416"/>
                  <a:gd name="T13" fmla="*/ 108 h 1752"/>
                  <a:gd name="T14" fmla="*/ 1063 w 4416"/>
                  <a:gd name="T15" fmla="*/ 4 h 1752"/>
                  <a:gd name="T16" fmla="*/ 1202 w 4416"/>
                  <a:gd name="T17" fmla="*/ 129 h 1752"/>
                  <a:gd name="T18" fmla="*/ 1314 w 4416"/>
                  <a:gd name="T19" fmla="*/ 423 h 1752"/>
                  <a:gd name="T20" fmla="*/ 1399 w 4416"/>
                  <a:gd name="T21" fmla="*/ 695 h 1752"/>
                  <a:gd name="T22" fmla="*/ 1483 w 4416"/>
                  <a:gd name="T23" fmla="*/ 715 h 1752"/>
                  <a:gd name="T24" fmla="*/ 1594 w 4416"/>
                  <a:gd name="T25" fmla="*/ 402 h 1752"/>
                  <a:gd name="T26" fmla="*/ 1790 w 4416"/>
                  <a:gd name="T27" fmla="*/ 570 h 1752"/>
                  <a:gd name="T28" fmla="*/ 1929 w 4416"/>
                  <a:gd name="T29" fmla="*/ 339 h 1752"/>
                  <a:gd name="T30" fmla="*/ 2041 w 4416"/>
                  <a:gd name="T31" fmla="*/ 255 h 1752"/>
                  <a:gd name="T32" fmla="*/ 2209 w 4416"/>
                  <a:gd name="T33" fmla="*/ 380 h 1752"/>
                  <a:gd name="T34" fmla="*/ 2321 w 4416"/>
                  <a:gd name="T35" fmla="*/ 464 h 1752"/>
                  <a:gd name="T36" fmla="*/ 2461 w 4416"/>
                  <a:gd name="T37" fmla="*/ 506 h 1752"/>
                  <a:gd name="T38" fmla="*/ 2573 w 4416"/>
                  <a:gd name="T39" fmla="*/ 443 h 175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416"/>
                  <a:gd name="T61" fmla="*/ 0 h 1752"/>
                  <a:gd name="T62" fmla="*/ 4416 w 4416"/>
                  <a:gd name="T63" fmla="*/ 1752 h 1752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416" h="1752">
                    <a:moveTo>
                      <a:pt x="0" y="632"/>
                    </a:moveTo>
                    <a:cubicBezTo>
                      <a:pt x="12" y="696"/>
                      <a:pt x="24" y="760"/>
                      <a:pt x="96" y="872"/>
                    </a:cubicBezTo>
                    <a:cubicBezTo>
                      <a:pt x="168" y="984"/>
                      <a:pt x="296" y="1192"/>
                      <a:pt x="432" y="1304"/>
                    </a:cubicBezTo>
                    <a:cubicBezTo>
                      <a:pt x="568" y="1416"/>
                      <a:pt x="768" y="1536"/>
                      <a:pt x="912" y="1544"/>
                    </a:cubicBezTo>
                    <a:cubicBezTo>
                      <a:pt x="1056" y="1552"/>
                      <a:pt x="1200" y="1480"/>
                      <a:pt x="1296" y="1352"/>
                    </a:cubicBezTo>
                    <a:cubicBezTo>
                      <a:pt x="1392" y="1224"/>
                      <a:pt x="1432" y="960"/>
                      <a:pt x="1488" y="776"/>
                    </a:cubicBezTo>
                    <a:cubicBezTo>
                      <a:pt x="1544" y="592"/>
                      <a:pt x="1576" y="376"/>
                      <a:pt x="1632" y="248"/>
                    </a:cubicBezTo>
                    <a:cubicBezTo>
                      <a:pt x="1688" y="120"/>
                      <a:pt x="1752" y="0"/>
                      <a:pt x="1824" y="8"/>
                    </a:cubicBezTo>
                    <a:cubicBezTo>
                      <a:pt x="1896" y="16"/>
                      <a:pt x="1992" y="136"/>
                      <a:pt x="2064" y="296"/>
                    </a:cubicBezTo>
                    <a:cubicBezTo>
                      <a:pt x="2136" y="456"/>
                      <a:pt x="2200" y="752"/>
                      <a:pt x="2256" y="968"/>
                    </a:cubicBezTo>
                    <a:cubicBezTo>
                      <a:pt x="2312" y="1184"/>
                      <a:pt x="2352" y="1480"/>
                      <a:pt x="2400" y="1592"/>
                    </a:cubicBezTo>
                    <a:cubicBezTo>
                      <a:pt x="2448" y="1704"/>
                      <a:pt x="2488" y="1752"/>
                      <a:pt x="2544" y="1640"/>
                    </a:cubicBezTo>
                    <a:cubicBezTo>
                      <a:pt x="2600" y="1528"/>
                      <a:pt x="2648" y="976"/>
                      <a:pt x="2736" y="920"/>
                    </a:cubicBezTo>
                    <a:cubicBezTo>
                      <a:pt x="2824" y="864"/>
                      <a:pt x="2976" y="1328"/>
                      <a:pt x="3072" y="1304"/>
                    </a:cubicBezTo>
                    <a:cubicBezTo>
                      <a:pt x="3168" y="1280"/>
                      <a:pt x="3240" y="896"/>
                      <a:pt x="3312" y="776"/>
                    </a:cubicBezTo>
                    <a:cubicBezTo>
                      <a:pt x="3384" y="656"/>
                      <a:pt x="3424" y="568"/>
                      <a:pt x="3504" y="584"/>
                    </a:cubicBezTo>
                    <a:cubicBezTo>
                      <a:pt x="3584" y="600"/>
                      <a:pt x="3712" y="792"/>
                      <a:pt x="3792" y="872"/>
                    </a:cubicBezTo>
                    <a:cubicBezTo>
                      <a:pt x="3872" y="952"/>
                      <a:pt x="3912" y="1016"/>
                      <a:pt x="3984" y="1064"/>
                    </a:cubicBezTo>
                    <a:cubicBezTo>
                      <a:pt x="4056" y="1112"/>
                      <a:pt x="4152" y="1168"/>
                      <a:pt x="4224" y="1160"/>
                    </a:cubicBezTo>
                    <a:cubicBezTo>
                      <a:pt x="4296" y="1152"/>
                      <a:pt x="4356" y="1084"/>
                      <a:pt x="4416" y="1016"/>
                    </a:cubicBezTo>
                  </a:path>
                </a:pathLst>
              </a:cu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96" name="Text Box 18"/>
              <p:cNvSpPr txBox="1">
                <a:spLocks noChangeArrowheads="1"/>
              </p:cNvSpPr>
              <p:nvPr/>
            </p:nvSpPr>
            <p:spPr bwMode="auto">
              <a:xfrm>
                <a:off x="3801" y="2705"/>
                <a:ext cx="617" cy="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chemeClr val="accent1"/>
                    </a:solidFill>
                    <a:ea typeface="宋体" pitchFamily="2" charset="-122"/>
                  </a:rPr>
                  <a:t>User 1</a:t>
                </a:r>
              </a:p>
            </p:txBody>
          </p:sp>
          <p:sp>
            <p:nvSpPr>
              <p:cNvPr id="79897" name="Line 19"/>
              <p:cNvSpPr>
                <a:spLocks noChangeShapeType="1"/>
              </p:cNvSpPr>
              <p:nvPr/>
            </p:nvSpPr>
            <p:spPr bwMode="auto">
              <a:xfrm>
                <a:off x="3567" y="2475"/>
                <a:ext cx="252" cy="215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9894" name="Text Box 20"/>
            <p:cNvSpPr txBox="1">
              <a:spLocks noChangeArrowheads="1"/>
            </p:cNvSpPr>
            <p:nvPr/>
          </p:nvSpPr>
          <p:spPr bwMode="auto">
            <a:xfrm>
              <a:off x="382" y="3078"/>
              <a:ext cx="420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itchFamily="2" charset="-122"/>
                </a:rPr>
                <a:t>SNR</a:t>
              </a:r>
            </a:p>
          </p:txBody>
        </p:sp>
      </p:grpSp>
      <p:grpSp>
        <p:nvGrpSpPr>
          <p:cNvPr id="79877" name="Group 25"/>
          <p:cNvGrpSpPr>
            <a:grpSpLocks/>
          </p:cNvGrpSpPr>
          <p:nvPr/>
        </p:nvGrpSpPr>
        <p:grpSpPr bwMode="auto">
          <a:xfrm>
            <a:off x="1511558" y="4341814"/>
            <a:ext cx="5073393" cy="1716471"/>
            <a:chOff x="950" y="2479"/>
            <a:chExt cx="3734" cy="1350"/>
          </a:xfrm>
        </p:grpSpPr>
        <p:grpSp>
          <p:nvGrpSpPr>
            <p:cNvPr id="79878" name="Group 4"/>
            <p:cNvGrpSpPr>
              <a:grpSpLocks/>
            </p:cNvGrpSpPr>
            <p:nvPr/>
          </p:nvGrpSpPr>
          <p:grpSpPr bwMode="auto">
            <a:xfrm>
              <a:off x="950" y="2526"/>
              <a:ext cx="3734" cy="1258"/>
              <a:chOff x="678" y="1515"/>
              <a:chExt cx="3926" cy="1969"/>
            </a:xfrm>
          </p:grpSpPr>
          <p:sp>
            <p:nvSpPr>
              <p:cNvPr id="79887" name="Freeform 5"/>
              <p:cNvSpPr>
                <a:spLocks/>
              </p:cNvSpPr>
              <p:nvPr/>
            </p:nvSpPr>
            <p:spPr bwMode="auto">
              <a:xfrm>
                <a:off x="704" y="1515"/>
                <a:ext cx="3900" cy="1638"/>
              </a:xfrm>
              <a:custGeom>
                <a:avLst/>
                <a:gdLst>
                  <a:gd name="T0" fmla="*/ 0 w 4464"/>
                  <a:gd name="T1" fmla="*/ 666 h 2016"/>
                  <a:gd name="T2" fmla="*/ 84 w 4464"/>
                  <a:gd name="T3" fmla="*/ 436 h 2016"/>
                  <a:gd name="T4" fmla="*/ 224 w 4464"/>
                  <a:gd name="T5" fmla="*/ 228 h 2016"/>
                  <a:gd name="T6" fmla="*/ 420 w 4464"/>
                  <a:gd name="T7" fmla="*/ 332 h 2016"/>
                  <a:gd name="T8" fmla="*/ 559 w 4464"/>
                  <a:gd name="T9" fmla="*/ 499 h 2016"/>
                  <a:gd name="T10" fmla="*/ 671 w 4464"/>
                  <a:gd name="T11" fmla="*/ 750 h 2016"/>
                  <a:gd name="T12" fmla="*/ 839 w 4464"/>
                  <a:gd name="T13" fmla="*/ 854 h 2016"/>
                  <a:gd name="T14" fmla="*/ 1035 w 4464"/>
                  <a:gd name="T15" fmla="*/ 604 h 2016"/>
                  <a:gd name="T16" fmla="*/ 1259 w 4464"/>
                  <a:gd name="T17" fmla="*/ 625 h 2016"/>
                  <a:gd name="T18" fmla="*/ 1454 w 4464"/>
                  <a:gd name="T19" fmla="*/ 269 h 2016"/>
                  <a:gd name="T20" fmla="*/ 1538 w 4464"/>
                  <a:gd name="T21" fmla="*/ 143 h 2016"/>
                  <a:gd name="T22" fmla="*/ 1649 w 4464"/>
                  <a:gd name="T23" fmla="*/ 18 h 2016"/>
                  <a:gd name="T24" fmla="*/ 1761 w 4464"/>
                  <a:gd name="T25" fmla="*/ 39 h 2016"/>
                  <a:gd name="T26" fmla="*/ 1874 w 4464"/>
                  <a:gd name="T27" fmla="*/ 228 h 2016"/>
                  <a:gd name="T28" fmla="*/ 1985 w 4464"/>
                  <a:gd name="T29" fmla="*/ 374 h 2016"/>
                  <a:gd name="T30" fmla="*/ 2125 w 4464"/>
                  <a:gd name="T31" fmla="*/ 269 h 2016"/>
                  <a:gd name="T32" fmla="*/ 2293 w 4464"/>
                  <a:gd name="T33" fmla="*/ 374 h 2016"/>
                  <a:gd name="T34" fmla="*/ 2461 w 4464"/>
                  <a:gd name="T35" fmla="*/ 228 h 2016"/>
                  <a:gd name="T36" fmla="*/ 2601 w 4464"/>
                  <a:gd name="T37" fmla="*/ 269 h 20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464"/>
                  <a:gd name="T58" fmla="*/ 0 h 2016"/>
                  <a:gd name="T59" fmla="*/ 4464 w 4464"/>
                  <a:gd name="T60" fmla="*/ 2016 h 201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464" h="2016">
                    <a:moveTo>
                      <a:pt x="0" y="1528"/>
                    </a:moveTo>
                    <a:cubicBezTo>
                      <a:pt x="40" y="1348"/>
                      <a:pt x="80" y="1168"/>
                      <a:pt x="144" y="1000"/>
                    </a:cubicBezTo>
                    <a:cubicBezTo>
                      <a:pt x="208" y="832"/>
                      <a:pt x="288" y="560"/>
                      <a:pt x="384" y="520"/>
                    </a:cubicBezTo>
                    <a:cubicBezTo>
                      <a:pt x="480" y="480"/>
                      <a:pt x="624" y="656"/>
                      <a:pt x="720" y="760"/>
                    </a:cubicBezTo>
                    <a:cubicBezTo>
                      <a:pt x="816" y="864"/>
                      <a:pt x="888" y="984"/>
                      <a:pt x="960" y="1144"/>
                    </a:cubicBezTo>
                    <a:cubicBezTo>
                      <a:pt x="1032" y="1304"/>
                      <a:pt x="1072" y="1584"/>
                      <a:pt x="1152" y="1720"/>
                    </a:cubicBezTo>
                    <a:cubicBezTo>
                      <a:pt x="1232" y="1856"/>
                      <a:pt x="1336" y="2016"/>
                      <a:pt x="1440" y="1960"/>
                    </a:cubicBezTo>
                    <a:cubicBezTo>
                      <a:pt x="1544" y="1904"/>
                      <a:pt x="1656" y="1472"/>
                      <a:pt x="1776" y="1384"/>
                    </a:cubicBezTo>
                    <a:cubicBezTo>
                      <a:pt x="1896" y="1296"/>
                      <a:pt x="2040" y="1560"/>
                      <a:pt x="2160" y="1432"/>
                    </a:cubicBezTo>
                    <a:cubicBezTo>
                      <a:pt x="2280" y="1304"/>
                      <a:pt x="2416" y="800"/>
                      <a:pt x="2496" y="616"/>
                    </a:cubicBezTo>
                    <a:cubicBezTo>
                      <a:pt x="2576" y="432"/>
                      <a:pt x="2584" y="424"/>
                      <a:pt x="2640" y="328"/>
                    </a:cubicBezTo>
                    <a:cubicBezTo>
                      <a:pt x="2696" y="232"/>
                      <a:pt x="2768" y="80"/>
                      <a:pt x="2832" y="40"/>
                    </a:cubicBezTo>
                    <a:cubicBezTo>
                      <a:pt x="2896" y="0"/>
                      <a:pt x="2960" y="8"/>
                      <a:pt x="3024" y="88"/>
                    </a:cubicBezTo>
                    <a:cubicBezTo>
                      <a:pt x="3088" y="168"/>
                      <a:pt x="3152" y="392"/>
                      <a:pt x="3216" y="520"/>
                    </a:cubicBezTo>
                    <a:cubicBezTo>
                      <a:pt x="3280" y="648"/>
                      <a:pt x="3336" y="840"/>
                      <a:pt x="3408" y="856"/>
                    </a:cubicBezTo>
                    <a:cubicBezTo>
                      <a:pt x="3480" y="872"/>
                      <a:pt x="3560" y="616"/>
                      <a:pt x="3648" y="616"/>
                    </a:cubicBezTo>
                    <a:cubicBezTo>
                      <a:pt x="3736" y="616"/>
                      <a:pt x="3840" y="872"/>
                      <a:pt x="3936" y="856"/>
                    </a:cubicBezTo>
                    <a:cubicBezTo>
                      <a:pt x="4032" y="840"/>
                      <a:pt x="4136" y="560"/>
                      <a:pt x="4224" y="520"/>
                    </a:cubicBezTo>
                    <a:cubicBezTo>
                      <a:pt x="4312" y="480"/>
                      <a:pt x="4424" y="600"/>
                      <a:pt x="4464" y="616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88" name="Text Box 6"/>
              <p:cNvSpPr txBox="1">
                <a:spLocks noChangeArrowheads="1"/>
              </p:cNvSpPr>
              <p:nvPr/>
            </p:nvSpPr>
            <p:spPr bwMode="auto">
              <a:xfrm>
                <a:off x="678" y="2991"/>
                <a:ext cx="832" cy="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 dirty="0">
                    <a:ea typeface="宋体" pitchFamily="2" charset="-122"/>
                  </a:rPr>
                  <a:t>User 2</a:t>
                </a:r>
              </a:p>
            </p:txBody>
          </p:sp>
          <p:sp>
            <p:nvSpPr>
              <p:cNvPr id="79889" name="Line 7"/>
              <p:cNvSpPr>
                <a:spLocks noChangeShapeType="1"/>
              </p:cNvSpPr>
              <p:nvPr/>
            </p:nvSpPr>
            <p:spPr bwMode="auto">
              <a:xfrm flipV="1">
                <a:off x="1326" y="2965"/>
                <a:ext cx="454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9879" name="Group 8"/>
            <p:cNvGrpSpPr>
              <a:grpSpLocks/>
            </p:cNvGrpSpPr>
            <p:nvPr/>
          </p:nvGrpSpPr>
          <p:grpSpPr bwMode="auto">
            <a:xfrm>
              <a:off x="971" y="2526"/>
              <a:ext cx="3701" cy="829"/>
              <a:chOff x="676" y="855"/>
              <a:chExt cx="4456" cy="1597"/>
            </a:xfrm>
          </p:grpSpPr>
          <p:sp>
            <p:nvSpPr>
              <p:cNvPr id="79884" name="Freeform 9"/>
              <p:cNvSpPr>
                <a:spLocks/>
              </p:cNvSpPr>
              <p:nvPr/>
            </p:nvSpPr>
            <p:spPr bwMode="auto">
              <a:xfrm>
                <a:off x="1768" y="855"/>
                <a:ext cx="2256" cy="1581"/>
              </a:xfrm>
              <a:custGeom>
                <a:avLst/>
                <a:gdLst>
                  <a:gd name="T0" fmla="*/ 0 w 2256"/>
                  <a:gd name="T1" fmla="*/ 1581 h 1581"/>
                  <a:gd name="T2" fmla="*/ 136 w 2256"/>
                  <a:gd name="T3" fmla="*/ 1501 h 1581"/>
                  <a:gd name="T4" fmla="*/ 228 w 2256"/>
                  <a:gd name="T5" fmla="*/ 1377 h 1581"/>
                  <a:gd name="T6" fmla="*/ 340 w 2256"/>
                  <a:gd name="T7" fmla="*/ 1045 h 1581"/>
                  <a:gd name="T8" fmla="*/ 428 w 2256"/>
                  <a:gd name="T9" fmla="*/ 701 h 1581"/>
                  <a:gd name="T10" fmla="*/ 520 w 2256"/>
                  <a:gd name="T11" fmla="*/ 365 h 1581"/>
                  <a:gd name="T12" fmla="*/ 624 w 2256"/>
                  <a:gd name="T13" fmla="*/ 153 h 1581"/>
                  <a:gd name="T14" fmla="*/ 728 w 2256"/>
                  <a:gd name="T15" fmla="*/ 81 h 1581"/>
                  <a:gd name="T16" fmla="*/ 840 w 2256"/>
                  <a:gd name="T17" fmla="*/ 157 h 1581"/>
                  <a:gd name="T18" fmla="*/ 972 w 2256"/>
                  <a:gd name="T19" fmla="*/ 369 h 1581"/>
                  <a:gd name="T20" fmla="*/ 1056 w 2256"/>
                  <a:gd name="T21" fmla="*/ 609 h 1581"/>
                  <a:gd name="T22" fmla="*/ 1136 w 2256"/>
                  <a:gd name="T23" fmla="*/ 937 h 1581"/>
                  <a:gd name="T24" fmla="*/ 1196 w 2256"/>
                  <a:gd name="T25" fmla="*/ 1169 h 1581"/>
                  <a:gd name="T26" fmla="*/ 1232 w 2256"/>
                  <a:gd name="T27" fmla="*/ 1065 h 1581"/>
                  <a:gd name="T28" fmla="*/ 1352 w 2256"/>
                  <a:gd name="T29" fmla="*/ 749 h 1581"/>
                  <a:gd name="T30" fmla="*/ 1428 w 2256"/>
                  <a:gd name="T31" fmla="*/ 553 h 1581"/>
                  <a:gd name="T32" fmla="*/ 1516 w 2256"/>
                  <a:gd name="T33" fmla="*/ 353 h 1581"/>
                  <a:gd name="T34" fmla="*/ 1636 w 2256"/>
                  <a:gd name="T35" fmla="*/ 165 h 1581"/>
                  <a:gd name="T36" fmla="*/ 1704 w 2256"/>
                  <a:gd name="T37" fmla="*/ 53 h 1581"/>
                  <a:gd name="T38" fmla="*/ 1792 w 2256"/>
                  <a:gd name="T39" fmla="*/ 5 h 1581"/>
                  <a:gd name="T40" fmla="*/ 1900 w 2256"/>
                  <a:gd name="T41" fmla="*/ 37 h 1581"/>
                  <a:gd name="T42" fmla="*/ 2012 w 2256"/>
                  <a:gd name="T43" fmla="*/ 229 h 1581"/>
                  <a:gd name="T44" fmla="*/ 2124 w 2256"/>
                  <a:gd name="T45" fmla="*/ 525 h 1581"/>
                  <a:gd name="T46" fmla="*/ 2192 w 2256"/>
                  <a:gd name="T47" fmla="*/ 657 h 1581"/>
                  <a:gd name="T48" fmla="*/ 2256 w 2256"/>
                  <a:gd name="T49" fmla="*/ 777 h 158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256"/>
                  <a:gd name="T76" fmla="*/ 0 h 1581"/>
                  <a:gd name="T77" fmla="*/ 2256 w 2256"/>
                  <a:gd name="T78" fmla="*/ 1581 h 158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256" h="1581">
                    <a:moveTo>
                      <a:pt x="0" y="1581"/>
                    </a:moveTo>
                    <a:cubicBezTo>
                      <a:pt x="49" y="1558"/>
                      <a:pt x="98" y="1535"/>
                      <a:pt x="136" y="1501"/>
                    </a:cubicBezTo>
                    <a:cubicBezTo>
                      <a:pt x="174" y="1467"/>
                      <a:pt x="194" y="1453"/>
                      <a:pt x="228" y="1377"/>
                    </a:cubicBezTo>
                    <a:cubicBezTo>
                      <a:pt x="262" y="1301"/>
                      <a:pt x="307" y="1158"/>
                      <a:pt x="340" y="1045"/>
                    </a:cubicBezTo>
                    <a:cubicBezTo>
                      <a:pt x="373" y="932"/>
                      <a:pt x="398" y="814"/>
                      <a:pt x="428" y="701"/>
                    </a:cubicBezTo>
                    <a:cubicBezTo>
                      <a:pt x="458" y="588"/>
                      <a:pt x="487" y="456"/>
                      <a:pt x="520" y="365"/>
                    </a:cubicBezTo>
                    <a:cubicBezTo>
                      <a:pt x="553" y="274"/>
                      <a:pt x="589" y="200"/>
                      <a:pt x="624" y="153"/>
                    </a:cubicBezTo>
                    <a:cubicBezTo>
                      <a:pt x="659" y="106"/>
                      <a:pt x="692" y="80"/>
                      <a:pt x="728" y="81"/>
                    </a:cubicBezTo>
                    <a:cubicBezTo>
                      <a:pt x="764" y="82"/>
                      <a:pt x="799" y="109"/>
                      <a:pt x="840" y="157"/>
                    </a:cubicBezTo>
                    <a:cubicBezTo>
                      <a:pt x="881" y="205"/>
                      <a:pt x="936" y="294"/>
                      <a:pt x="972" y="369"/>
                    </a:cubicBezTo>
                    <a:cubicBezTo>
                      <a:pt x="1008" y="444"/>
                      <a:pt x="1029" y="514"/>
                      <a:pt x="1056" y="609"/>
                    </a:cubicBezTo>
                    <a:cubicBezTo>
                      <a:pt x="1083" y="704"/>
                      <a:pt x="1113" y="844"/>
                      <a:pt x="1136" y="937"/>
                    </a:cubicBezTo>
                    <a:cubicBezTo>
                      <a:pt x="1159" y="1030"/>
                      <a:pt x="1180" y="1148"/>
                      <a:pt x="1196" y="1169"/>
                    </a:cubicBezTo>
                    <a:cubicBezTo>
                      <a:pt x="1212" y="1190"/>
                      <a:pt x="1206" y="1135"/>
                      <a:pt x="1232" y="1065"/>
                    </a:cubicBezTo>
                    <a:cubicBezTo>
                      <a:pt x="1258" y="995"/>
                      <a:pt x="1319" y="834"/>
                      <a:pt x="1352" y="749"/>
                    </a:cubicBezTo>
                    <a:cubicBezTo>
                      <a:pt x="1385" y="664"/>
                      <a:pt x="1401" y="619"/>
                      <a:pt x="1428" y="553"/>
                    </a:cubicBezTo>
                    <a:cubicBezTo>
                      <a:pt x="1455" y="487"/>
                      <a:pt x="1481" y="418"/>
                      <a:pt x="1516" y="353"/>
                    </a:cubicBezTo>
                    <a:cubicBezTo>
                      <a:pt x="1551" y="288"/>
                      <a:pt x="1605" y="215"/>
                      <a:pt x="1636" y="165"/>
                    </a:cubicBezTo>
                    <a:cubicBezTo>
                      <a:pt x="1667" y="115"/>
                      <a:pt x="1678" y="80"/>
                      <a:pt x="1704" y="53"/>
                    </a:cubicBezTo>
                    <a:cubicBezTo>
                      <a:pt x="1730" y="26"/>
                      <a:pt x="1759" y="8"/>
                      <a:pt x="1792" y="5"/>
                    </a:cubicBezTo>
                    <a:cubicBezTo>
                      <a:pt x="1825" y="2"/>
                      <a:pt x="1863" y="0"/>
                      <a:pt x="1900" y="37"/>
                    </a:cubicBezTo>
                    <a:cubicBezTo>
                      <a:pt x="1937" y="74"/>
                      <a:pt x="1975" y="148"/>
                      <a:pt x="2012" y="229"/>
                    </a:cubicBezTo>
                    <a:cubicBezTo>
                      <a:pt x="2049" y="310"/>
                      <a:pt x="2094" y="454"/>
                      <a:pt x="2124" y="525"/>
                    </a:cubicBezTo>
                    <a:cubicBezTo>
                      <a:pt x="2154" y="596"/>
                      <a:pt x="2170" y="615"/>
                      <a:pt x="2192" y="657"/>
                    </a:cubicBezTo>
                    <a:cubicBezTo>
                      <a:pt x="2214" y="699"/>
                      <a:pt x="2246" y="756"/>
                      <a:pt x="2256" y="777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85" name="Freeform 10"/>
              <p:cNvSpPr>
                <a:spLocks/>
              </p:cNvSpPr>
              <p:nvPr/>
            </p:nvSpPr>
            <p:spPr bwMode="auto">
              <a:xfrm>
                <a:off x="4020" y="1359"/>
                <a:ext cx="1112" cy="351"/>
              </a:xfrm>
              <a:custGeom>
                <a:avLst/>
                <a:gdLst>
                  <a:gd name="T0" fmla="*/ 0 w 1112"/>
                  <a:gd name="T1" fmla="*/ 281 h 351"/>
                  <a:gd name="T2" fmla="*/ 48 w 1112"/>
                  <a:gd name="T3" fmla="*/ 193 h 351"/>
                  <a:gd name="T4" fmla="*/ 120 w 1112"/>
                  <a:gd name="T5" fmla="*/ 149 h 351"/>
                  <a:gd name="T6" fmla="*/ 204 w 1112"/>
                  <a:gd name="T7" fmla="*/ 177 h 351"/>
                  <a:gd name="T8" fmla="*/ 264 w 1112"/>
                  <a:gd name="T9" fmla="*/ 117 h 351"/>
                  <a:gd name="T10" fmla="*/ 360 w 1112"/>
                  <a:gd name="T11" fmla="*/ 133 h 351"/>
                  <a:gd name="T12" fmla="*/ 452 w 1112"/>
                  <a:gd name="T13" fmla="*/ 237 h 351"/>
                  <a:gd name="T14" fmla="*/ 552 w 1112"/>
                  <a:gd name="T15" fmla="*/ 337 h 351"/>
                  <a:gd name="T16" fmla="*/ 640 w 1112"/>
                  <a:gd name="T17" fmla="*/ 321 h 351"/>
                  <a:gd name="T18" fmla="*/ 716 w 1112"/>
                  <a:gd name="T19" fmla="*/ 221 h 351"/>
                  <a:gd name="T20" fmla="*/ 768 w 1112"/>
                  <a:gd name="T21" fmla="*/ 129 h 351"/>
                  <a:gd name="T22" fmla="*/ 832 w 1112"/>
                  <a:gd name="T23" fmla="*/ 49 h 351"/>
                  <a:gd name="T24" fmla="*/ 932 w 1112"/>
                  <a:gd name="T25" fmla="*/ 1 h 351"/>
                  <a:gd name="T26" fmla="*/ 1036 w 1112"/>
                  <a:gd name="T27" fmla="*/ 41 h 351"/>
                  <a:gd name="T28" fmla="*/ 1112 w 1112"/>
                  <a:gd name="T29" fmla="*/ 101 h 3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112"/>
                  <a:gd name="T46" fmla="*/ 0 h 351"/>
                  <a:gd name="T47" fmla="*/ 1112 w 1112"/>
                  <a:gd name="T48" fmla="*/ 351 h 3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112" h="351">
                    <a:moveTo>
                      <a:pt x="0" y="281"/>
                    </a:moveTo>
                    <a:cubicBezTo>
                      <a:pt x="14" y="248"/>
                      <a:pt x="28" y="215"/>
                      <a:pt x="48" y="193"/>
                    </a:cubicBezTo>
                    <a:cubicBezTo>
                      <a:pt x="68" y="171"/>
                      <a:pt x="94" y="152"/>
                      <a:pt x="120" y="149"/>
                    </a:cubicBezTo>
                    <a:cubicBezTo>
                      <a:pt x="146" y="146"/>
                      <a:pt x="180" y="182"/>
                      <a:pt x="204" y="177"/>
                    </a:cubicBezTo>
                    <a:cubicBezTo>
                      <a:pt x="228" y="172"/>
                      <a:pt x="238" y="124"/>
                      <a:pt x="264" y="117"/>
                    </a:cubicBezTo>
                    <a:cubicBezTo>
                      <a:pt x="290" y="110"/>
                      <a:pt x="329" y="113"/>
                      <a:pt x="360" y="133"/>
                    </a:cubicBezTo>
                    <a:cubicBezTo>
                      <a:pt x="391" y="153"/>
                      <a:pt x="420" y="203"/>
                      <a:pt x="452" y="237"/>
                    </a:cubicBezTo>
                    <a:cubicBezTo>
                      <a:pt x="484" y="271"/>
                      <a:pt x="521" y="323"/>
                      <a:pt x="552" y="337"/>
                    </a:cubicBezTo>
                    <a:cubicBezTo>
                      <a:pt x="583" y="351"/>
                      <a:pt x="613" y="340"/>
                      <a:pt x="640" y="321"/>
                    </a:cubicBezTo>
                    <a:cubicBezTo>
                      <a:pt x="667" y="302"/>
                      <a:pt x="695" y="253"/>
                      <a:pt x="716" y="221"/>
                    </a:cubicBezTo>
                    <a:cubicBezTo>
                      <a:pt x="737" y="189"/>
                      <a:pt x="749" y="158"/>
                      <a:pt x="768" y="129"/>
                    </a:cubicBezTo>
                    <a:cubicBezTo>
                      <a:pt x="787" y="100"/>
                      <a:pt x="805" y="70"/>
                      <a:pt x="832" y="49"/>
                    </a:cubicBezTo>
                    <a:cubicBezTo>
                      <a:pt x="859" y="28"/>
                      <a:pt x="898" y="2"/>
                      <a:pt x="932" y="1"/>
                    </a:cubicBezTo>
                    <a:cubicBezTo>
                      <a:pt x="966" y="0"/>
                      <a:pt x="1006" y="24"/>
                      <a:pt x="1036" y="41"/>
                    </a:cubicBezTo>
                    <a:cubicBezTo>
                      <a:pt x="1066" y="58"/>
                      <a:pt x="1089" y="79"/>
                      <a:pt x="1112" y="101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86" name="Freeform 11"/>
              <p:cNvSpPr>
                <a:spLocks/>
              </p:cNvSpPr>
              <p:nvPr/>
            </p:nvSpPr>
            <p:spPr bwMode="auto">
              <a:xfrm>
                <a:off x="676" y="1362"/>
                <a:ext cx="1092" cy="1090"/>
              </a:xfrm>
              <a:custGeom>
                <a:avLst/>
                <a:gdLst>
                  <a:gd name="T0" fmla="*/ 0 w 1092"/>
                  <a:gd name="T1" fmla="*/ 218 h 1090"/>
                  <a:gd name="T2" fmla="*/ 20 w 1092"/>
                  <a:gd name="T3" fmla="*/ 310 h 1090"/>
                  <a:gd name="T4" fmla="*/ 56 w 1092"/>
                  <a:gd name="T5" fmla="*/ 378 h 1090"/>
                  <a:gd name="T6" fmla="*/ 108 w 1092"/>
                  <a:gd name="T7" fmla="*/ 470 h 1090"/>
                  <a:gd name="T8" fmla="*/ 136 w 1092"/>
                  <a:gd name="T9" fmla="*/ 518 h 1090"/>
                  <a:gd name="T10" fmla="*/ 160 w 1092"/>
                  <a:gd name="T11" fmla="*/ 454 h 1090"/>
                  <a:gd name="T12" fmla="*/ 196 w 1092"/>
                  <a:gd name="T13" fmla="*/ 338 h 1090"/>
                  <a:gd name="T14" fmla="*/ 236 w 1092"/>
                  <a:gd name="T15" fmla="*/ 246 h 1090"/>
                  <a:gd name="T16" fmla="*/ 276 w 1092"/>
                  <a:gd name="T17" fmla="*/ 142 h 1090"/>
                  <a:gd name="T18" fmla="*/ 336 w 1092"/>
                  <a:gd name="T19" fmla="*/ 46 h 1090"/>
                  <a:gd name="T20" fmla="*/ 420 w 1092"/>
                  <a:gd name="T21" fmla="*/ 2 h 1090"/>
                  <a:gd name="T22" fmla="*/ 532 w 1092"/>
                  <a:gd name="T23" fmla="*/ 58 h 1090"/>
                  <a:gd name="T24" fmla="*/ 624 w 1092"/>
                  <a:gd name="T25" fmla="*/ 146 h 1090"/>
                  <a:gd name="T26" fmla="*/ 708 w 1092"/>
                  <a:gd name="T27" fmla="*/ 234 h 1090"/>
                  <a:gd name="T28" fmla="*/ 784 w 1092"/>
                  <a:gd name="T29" fmla="*/ 330 h 1090"/>
                  <a:gd name="T30" fmla="*/ 852 w 1092"/>
                  <a:gd name="T31" fmla="*/ 422 h 1090"/>
                  <a:gd name="T32" fmla="*/ 896 w 1092"/>
                  <a:gd name="T33" fmla="*/ 518 h 1090"/>
                  <a:gd name="T34" fmla="*/ 948 w 1092"/>
                  <a:gd name="T35" fmla="*/ 622 h 1090"/>
                  <a:gd name="T36" fmla="*/ 996 w 1092"/>
                  <a:gd name="T37" fmla="*/ 734 h 1090"/>
                  <a:gd name="T38" fmla="*/ 1028 w 1092"/>
                  <a:gd name="T39" fmla="*/ 854 h 1090"/>
                  <a:gd name="T40" fmla="*/ 1056 w 1092"/>
                  <a:gd name="T41" fmla="*/ 958 h 1090"/>
                  <a:gd name="T42" fmla="*/ 1092 w 1092"/>
                  <a:gd name="T43" fmla="*/ 1090 h 109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92"/>
                  <a:gd name="T67" fmla="*/ 0 h 1090"/>
                  <a:gd name="T68" fmla="*/ 1092 w 1092"/>
                  <a:gd name="T69" fmla="*/ 1090 h 109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92" h="1090">
                    <a:moveTo>
                      <a:pt x="0" y="218"/>
                    </a:moveTo>
                    <a:cubicBezTo>
                      <a:pt x="5" y="250"/>
                      <a:pt x="11" y="283"/>
                      <a:pt x="20" y="310"/>
                    </a:cubicBezTo>
                    <a:cubicBezTo>
                      <a:pt x="29" y="337"/>
                      <a:pt x="41" y="351"/>
                      <a:pt x="56" y="378"/>
                    </a:cubicBezTo>
                    <a:cubicBezTo>
                      <a:pt x="71" y="405"/>
                      <a:pt x="95" y="447"/>
                      <a:pt x="108" y="470"/>
                    </a:cubicBezTo>
                    <a:cubicBezTo>
                      <a:pt x="121" y="493"/>
                      <a:pt x="127" y="521"/>
                      <a:pt x="136" y="518"/>
                    </a:cubicBezTo>
                    <a:cubicBezTo>
                      <a:pt x="145" y="515"/>
                      <a:pt x="150" y="484"/>
                      <a:pt x="160" y="454"/>
                    </a:cubicBezTo>
                    <a:cubicBezTo>
                      <a:pt x="170" y="424"/>
                      <a:pt x="183" y="373"/>
                      <a:pt x="196" y="338"/>
                    </a:cubicBezTo>
                    <a:cubicBezTo>
                      <a:pt x="209" y="303"/>
                      <a:pt x="223" y="279"/>
                      <a:pt x="236" y="246"/>
                    </a:cubicBezTo>
                    <a:cubicBezTo>
                      <a:pt x="249" y="213"/>
                      <a:pt x="259" y="175"/>
                      <a:pt x="276" y="142"/>
                    </a:cubicBezTo>
                    <a:cubicBezTo>
                      <a:pt x="293" y="109"/>
                      <a:pt x="312" y="69"/>
                      <a:pt x="336" y="46"/>
                    </a:cubicBezTo>
                    <a:cubicBezTo>
                      <a:pt x="360" y="23"/>
                      <a:pt x="387" y="0"/>
                      <a:pt x="420" y="2"/>
                    </a:cubicBezTo>
                    <a:cubicBezTo>
                      <a:pt x="453" y="4"/>
                      <a:pt x="498" y="34"/>
                      <a:pt x="532" y="58"/>
                    </a:cubicBezTo>
                    <a:cubicBezTo>
                      <a:pt x="566" y="82"/>
                      <a:pt x="595" y="117"/>
                      <a:pt x="624" y="146"/>
                    </a:cubicBezTo>
                    <a:cubicBezTo>
                      <a:pt x="653" y="175"/>
                      <a:pt x="681" y="203"/>
                      <a:pt x="708" y="234"/>
                    </a:cubicBezTo>
                    <a:cubicBezTo>
                      <a:pt x="735" y="265"/>
                      <a:pt x="760" y="299"/>
                      <a:pt x="784" y="330"/>
                    </a:cubicBezTo>
                    <a:cubicBezTo>
                      <a:pt x="808" y="361"/>
                      <a:pt x="833" y="391"/>
                      <a:pt x="852" y="422"/>
                    </a:cubicBezTo>
                    <a:cubicBezTo>
                      <a:pt x="871" y="453"/>
                      <a:pt x="880" y="485"/>
                      <a:pt x="896" y="518"/>
                    </a:cubicBezTo>
                    <a:cubicBezTo>
                      <a:pt x="912" y="551"/>
                      <a:pt x="931" y="586"/>
                      <a:pt x="948" y="622"/>
                    </a:cubicBezTo>
                    <a:cubicBezTo>
                      <a:pt x="965" y="658"/>
                      <a:pt x="983" y="695"/>
                      <a:pt x="996" y="734"/>
                    </a:cubicBezTo>
                    <a:cubicBezTo>
                      <a:pt x="1009" y="773"/>
                      <a:pt x="1018" y="817"/>
                      <a:pt x="1028" y="854"/>
                    </a:cubicBezTo>
                    <a:cubicBezTo>
                      <a:pt x="1038" y="891"/>
                      <a:pt x="1045" y="919"/>
                      <a:pt x="1056" y="958"/>
                    </a:cubicBezTo>
                    <a:cubicBezTo>
                      <a:pt x="1067" y="997"/>
                      <a:pt x="1087" y="1069"/>
                      <a:pt x="1092" y="1090"/>
                    </a:cubicBez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79880" name="Group 21"/>
            <p:cNvGrpSpPr>
              <a:grpSpLocks/>
            </p:cNvGrpSpPr>
            <p:nvPr/>
          </p:nvGrpSpPr>
          <p:grpSpPr bwMode="auto">
            <a:xfrm>
              <a:off x="967" y="2479"/>
              <a:ext cx="3713" cy="1350"/>
              <a:chOff x="696" y="1437"/>
              <a:chExt cx="3904" cy="2112"/>
            </a:xfrm>
          </p:grpSpPr>
          <p:sp>
            <p:nvSpPr>
              <p:cNvPr id="79882" name="Freeform 22"/>
              <p:cNvSpPr>
                <a:spLocks/>
              </p:cNvSpPr>
              <p:nvPr/>
            </p:nvSpPr>
            <p:spPr bwMode="auto">
              <a:xfrm>
                <a:off x="696" y="1437"/>
                <a:ext cx="3904" cy="1928"/>
              </a:xfrm>
              <a:custGeom>
                <a:avLst/>
                <a:gdLst>
                  <a:gd name="T0" fmla="*/ 0 w 3904"/>
                  <a:gd name="T1" fmla="*/ 443 h 1928"/>
                  <a:gd name="T2" fmla="*/ 72 w 3904"/>
                  <a:gd name="T3" fmla="*/ 315 h 1928"/>
                  <a:gd name="T4" fmla="*/ 152 w 3904"/>
                  <a:gd name="T5" fmla="*/ 299 h 1928"/>
                  <a:gd name="T6" fmla="*/ 240 w 3904"/>
                  <a:gd name="T7" fmla="*/ 387 h 1928"/>
                  <a:gd name="T8" fmla="*/ 352 w 3904"/>
                  <a:gd name="T9" fmla="*/ 659 h 1928"/>
                  <a:gd name="T10" fmla="*/ 432 w 3904"/>
                  <a:gd name="T11" fmla="*/ 987 h 1928"/>
                  <a:gd name="T12" fmla="*/ 480 w 3904"/>
                  <a:gd name="T13" fmla="*/ 1163 h 1928"/>
                  <a:gd name="T14" fmla="*/ 664 w 3904"/>
                  <a:gd name="T15" fmla="*/ 1411 h 1928"/>
                  <a:gd name="T16" fmla="*/ 816 w 3904"/>
                  <a:gd name="T17" fmla="*/ 867 h 1928"/>
                  <a:gd name="T18" fmla="*/ 944 w 3904"/>
                  <a:gd name="T19" fmla="*/ 419 h 1928"/>
                  <a:gd name="T20" fmla="*/ 1112 w 3904"/>
                  <a:gd name="T21" fmla="*/ 331 h 1928"/>
                  <a:gd name="T22" fmla="*/ 1240 w 3904"/>
                  <a:gd name="T23" fmla="*/ 739 h 1928"/>
                  <a:gd name="T24" fmla="*/ 1320 w 3904"/>
                  <a:gd name="T25" fmla="*/ 1059 h 1928"/>
                  <a:gd name="T26" fmla="*/ 1440 w 3904"/>
                  <a:gd name="T27" fmla="*/ 819 h 1928"/>
                  <a:gd name="T28" fmla="*/ 1568 w 3904"/>
                  <a:gd name="T29" fmla="*/ 1451 h 1928"/>
                  <a:gd name="T30" fmla="*/ 1696 w 3904"/>
                  <a:gd name="T31" fmla="*/ 931 h 1928"/>
                  <a:gd name="T32" fmla="*/ 1864 w 3904"/>
                  <a:gd name="T33" fmla="*/ 115 h 1928"/>
                  <a:gd name="T34" fmla="*/ 2016 w 3904"/>
                  <a:gd name="T35" fmla="*/ 243 h 1928"/>
                  <a:gd name="T36" fmla="*/ 2144 w 3904"/>
                  <a:gd name="T37" fmla="*/ 875 h 1928"/>
                  <a:gd name="T38" fmla="*/ 2232 w 3904"/>
                  <a:gd name="T39" fmla="*/ 1163 h 1928"/>
                  <a:gd name="T40" fmla="*/ 2344 w 3904"/>
                  <a:gd name="T41" fmla="*/ 827 h 1928"/>
                  <a:gd name="T42" fmla="*/ 2440 w 3904"/>
                  <a:gd name="T43" fmla="*/ 347 h 1928"/>
                  <a:gd name="T44" fmla="*/ 2512 w 3904"/>
                  <a:gd name="T45" fmla="*/ 507 h 1928"/>
                  <a:gd name="T46" fmla="*/ 2560 w 3904"/>
                  <a:gd name="T47" fmla="*/ 987 h 1928"/>
                  <a:gd name="T48" fmla="*/ 2616 w 3904"/>
                  <a:gd name="T49" fmla="*/ 1539 h 1928"/>
                  <a:gd name="T50" fmla="*/ 2688 w 3904"/>
                  <a:gd name="T51" fmla="*/ 1811 h 1928"/>
                  <a:gd name="T52" fmla="*/ 2856 w 3904"/>
                  <a:gd name="T53" fmla="*/ 835 h 1928"/>
                  <a:gd name="T54" fmla="*/ 2936 w 3904"/>
                  <a:gd name="T55" fmla="*/ 507 h 1928"/>
                  <a:gd name="T56" fmla="*/ 3032 w 3904"/>
                  <a:gd name="T57" fmla="*/ 331 h 1928"/>
                  <a:gd name="T58" fmla="*/ 3104 w 3904"/>
                  <a:gd name="T59" fmla="*/ 355 h 1928"/>
                  <a:gd name="T60" fmla="*/ 3216 w 3904"/>
                  <a:gd name="T61" fmla="*/ 675 h 1928"/>
                  <a:gd name="T62" fmla="*/ 3288 w 3904"/>
                  <a:gd name="T63" fmla="*/ 1099 h 1928"/>
                  <a:gd name="T64" fmla="*/ 3464 w 3904"/>
                  <a:gd name="T65" fmla="*/ 1259 h 1928"/>
                  <a:gd name="T66" fmla="*/ 3632 w 3904"/>
                  <a:gd name="T67" fmla="*/ 979 h 1928"/>
                  <a:gd name="T68" fmla="*/ 3800 w 3904"/>
                  <a:gd name="T69" fmla="*/ 771 h 1928"/>
                  <a:gd name="T70" fmla="*/ 3904 w 3904"/>
                  <a:gd name="T71" fmla="*/ 747 h 192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904"/>
                  <a:gd name="T109" fmla="*/ 0 h 1928"/>
                  <a:gd name="T110" fmla="*/ 3904 w 3904"/>
                  <a:gd name="T111" fmla="*/ 1928 h 192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904" h="1928">
                    <a:moveTo>
                      <a:pt x="0" y="443"/>
                    </a:moveTo>
                    <a:cubicBezTo>
                      <a:pt x="23" y="391"/>
                      <a:pt x="47" y="339"/>
                      <a:pt x="72" y="315"/>
                    </a:cubicBezTo>
                    <a:cubicBezTo>
                      <a:pt x="97" y="291"/>
                      <a:pt x="124" y="287"/>
                      <a:pt x="152" y="299"/>
                    </a:cubicBezTo>
                    <a:cubicBezTo>
                      <a:pt x="180" y="311"/>
                      <a:pt x="207" y="327"/>
                      <a:pt x="240" y="387"/>
                    </a:cubicBezTo>
                    <a:cubicBezTo>
                      <a:pt x="273" y="447"/>
                      <a:pt x="320" y="559"/>
                      <a:pt x="352" y="659"/>
                    </a:cubicBezTo>
                    <a:cubicBezTo>
                      <a:pt x="384" y="759"/>
                      <a:pt x="411" y="903"/>
                      <a:pt x="432" y="987"/>
                    </a:cubicBezTo>
                    <a:cubicBezTo>
                      <a:pt x="453" y="1071"/>
                      <a:pt x="441" y="1092"/>
                      <a:pt x="480" y="1163"/>
                    </a:cubicBezTo>
                    <a:cubicBezTo>
                      <a:pt x="519" y="1234"/>
                      <a:pt x="608" y="1460"/>
                      <a:pt x="664" y="1411"/>
                    </a:cubicBezTo>
                    <a:cubicBezTo>
                      <a:pt x="720" y="1362"/>
                      <a:pt x="769" y="1032"/>
                      <a:pt x="816" y="867"/>
                    </a:cubicBezTo>
                    <a:cubicBezTo>
                      <a:pt x="863" y="702"/>
                      <a:pt x="895" y="508"/>
                      <a:pt x="944" y="419"/>
                    </a:cubicBezTo>
                    <a:cubicBezTo>
                      <a:pt x="993" y="330"/>
                      <a:pt x="1063" y="278"/>
                      <a:pt x="1112" y="331"/>
                    </a:cubicBezTo>
                    <a:cubicBezTo>
                      <a:pt x="1161" y="384"/>
                      <a:pt x="1205" y="618"/>
                      <a:pt x="1240" y="739"/>
                    </a:cubicBezTo>
                    <a:cubicBezTo>
                      <a:pt x="1275" y="860"/>
                      <a:pt x="1287" y="1046"/>
                      <a:pt x="1320" y="1059"/>
                    </a:cubicBezTo>
                    <a:cubicBezTo>
                      <a:pt x="1353" y="1072"/>
                      <a:pt x="1399" y="754"/>
                      <a:pt x="1440" y="819"/>
                    </a:cubicBezTo>
                    <a:cubicBezTo>
                      <a:pt x="1481" y="884"/>
                      <a:pt x="1525" y="1432"/>
                      <a:pt x="1568" y="1451"/>
                    </a:cubicBezTo>
                    <a:cubicBezTo>
                      <a:pt x="1611" y="1470"/>
                      <a:pt x="1647" y="1154"/>
                      <a:pt x="1696" y="931"/>
                    </a:cubicBezTo>
                    <a:cubicBezTo>
                      <a:pt x="1745" y="708"/>
                      <a:pt x="1811" y="230"/>
                      <a:pt x="1864" y="115"/>
                    </a:cubicBezTo>
                    <a:cubicBezTo>
                      <a:pt x="1917" y="0"/>
                      <a:pt x="1969" y="116"/>
                      <a:pt x="2016" y="243"/>
                    </a:cubicBezTo>
                    <a:cubicBezTo>
                      <a:pt x="2063" y="370"/>
                      <a:pt x="2108" y="722"/>
                      <a:pt x="2144" y="875"/>
                    </a:cubicBezTo>
                    <a:cubicBezTo>
                      <a:pt x="2180" y="1028"/>
                      <a:pt x="2199" y="1171"/>
                      <a:pt x="2232" y="1163"/>
                    </a:cubicBezTo>
                    <a:cubicBezTo>
                      <a:pt x="2265" y="1155"/>
                      <a:pt x="2309" y="963"/>
                      <a:pt x="2344" y="827"/>
                    </a:cubicBezTo>
                    <a:cubicBezTo>
                      <a:pt x="2379" y="691"/>
                      <a:pt x="2412" y="400"/>
                      <a:pt x="2440" y="347"/>
                    </a:cubicBezTo>
                    <a:cubicBezTo>
                      <a:pt x="2468" y="294"/>
                      <a:pt x="2492" y="400"/>
                      <a:pt x="2512" y="507"/>
                    </a:cubicBezTo>
                    <a:cubicBezTo>
                      <a:pt x="2532" y="614"/>
                      <a:pt x="2543" y="815"/>
                      <a:pt x="2560" y="987"/>
                    </a:cubicBezTo>
                    <a:cubicBezTo>
                      <a:pt x="2577" y="1159"/>
                      <a:pt x="2595" y="1402"/>
                      <a:pt x="2616" y="1539"/>
                    </a:cubicBezTo>
                    <a:cubicBezTo>
                      <a:pt x="2637" y="1676"/>
                      <a:pt x="2648" y="1928"/>
                      <a:pt x="2688" y="1811"/>
                    </a:cubicBezTo>
                    <a:cubicBezTo>
                      <a:pt x="2728" y="1694"/>
                      <a:pt x="2815" y="1052"/>
                      <a:pt x="2856" y="835"/>
                    </a:cubicBezTo>
                    <a:cubicBezTo>
                      <a:pt x="2897" y="618"/>
                      <a:pt x="2907" y="591"/>
                      <a:pt x="2936" y="507"/>
                    </a:cubicBezTo>
                    <a:cubicBezTo>
                      <a:pt x="2965" y="423"/>
                      <a:pt x="3004" y="356"/>
                      <a:pt x="3032" y="331"/>
                    </a:cubicBezTo>
                    <a:cubicBezTo>
                      <a:pt x="3060" y="306"/>
                      <a:pt x="3073" y="298"/>
                      <a:pt x="3104" y="355"/>
                    </a:cubicBezTo>
                    <a:cubicBezTo>
                      <a:pt x="3135" y="412"/>
                      <a:pt x="3185" y="551"/>
                      <a:pt x="3216" y="675"/>
                    </a:cubicBezTo>
                    <a:cubicBezTo>
                      <a:pt x="3247" y="799"/>
                      <a:pt x="3247" y="1002"/>
                      <a:pt x="3288" y="1099"/>
                    </a:cubicBezTo>
                    <a:cubicBezTo>
                      <a:pt x="3329" y="1196"/>
                      <a:pt x="3407" y="1279"/>
                      <a:pt x="3464" y="1259"/>
                    </a:cubicBezTo>
                    <a:cubicBezTo>
                      <a:pt x="3521" y="1239"/>
                      <a:pt x="3576" y="1060"/>
                      <a:pt x="3632" y="979"/>
                    </a:cubicBezTo>
                    <a:cubicBezTo>
                      <a:pt x="3688" y="898"/>
                      <a:pt x="3755" y="810"/>
                      <a:pt x="3800" y="771"/>
                    </a:cubicBezTo>
                    <a:cubicBezTo>
                      <a:pt x="3845" y="732"/>
                      <a:pt x="3874" y="739"/>
                      <a:pt x="3904" y="747"/>
                    </a:cubicBezTo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79883" name="Text Box 23"/>
              <p:cNvSpPr txBox="1">
                <a:spLocks noChangeArrowheads="1"/>
              </p:cNvSpPr>
              <p:nvPr/>
            </p:nvSpPr>
            <p:spPr bwMode="auto">
              <a:xfrm>
                <a:off x="3428" y="3060"/>
                <a:ext cx="721" cy="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>
                    <a:solidFill>
                      <a:srgbClr val="FFFF00"/>
                    </a:solidFill>
                    <a:ea typeface="宋体" pitchFamily="2" charset="-122"/>
                  </a:rPr>
                  <a:t>User 3</a:t>
                </a:r>
              </a:p>
            </p:txBody>
          </p:sp>
        </p:grpSp>
        <p:sp>
          <p:nvSpPr>
            <p:cNvPr id="79881" name="Freeform 24"/>
            <p:cNvSpPr>
              <a:spLocks/>
            </p:cNvSpPr>
            <p:nvPr/>
          </p:nvSpPr>
          <p:spPr bwMode="auto">
            <a:xfrm>
              <a:off x="965" y="2510"/>
              <a:ext cx="3715" cy="552"/>
            </a:xfrm>
            <a:custGeom>
              <a:avLst/>
              <a:gdLst>
                <a:gd name="T0" fmla="*/ 0 w 3906"/>
                <a:gd name="T1" fmla="*/ 60 h 864"/>
                <a:gd name="T2" fmla="*/ 40 w 3906"/>
                <a:gd name="T3" fmla="*/ 47 h 864"/>
                <a:gd name="T4" fmla="*/ 88 w 3906"/>
                <a:gd name="T5" fmla="*/ 39 h 864"/>
                <a:gd name="T6" fmla="*/ 157 w 3906"/>
                <a:gd name="T7" fmla="*/ 42 h 864"/>
                <a:gd name="T8" fmla="*/ 221 w 3906"/>
                <a:gd name="T9" fmla="*/ 69 h 864"/>
                <a:gd name="T10" fmla="*/ 236 w 3906"/>
                <a:gd name="T11" fmla="*/ 76 h 864"/>
                <a:gd name="T12" fmla="*/ 275 w 3906"/>
                <a:gd name="T13" fmla="*/ 74 h 864"/>
                <a:gd name="T14" fmla="*/ 362 w 3906"/>
                <a:gd name="T15" fmla="*/ 75 h 864"/>
                <a:gd name="T16" fmla="*/ 472 w 3906"/>
                <a:gd name="T17" fmla="*/ 91 h 864"/>
                <a:gd name="T18" fmla="*/ 574 w 3906"/>
                <a:gd name="T19" fmla="*/ 113 h 864"/>
                <a:gd name="T20" fmla="*/ 619 w 3906"/>
                <a:gd name="T21" fmla="*/ 125 h 864"/>
                <a:gd name="T22" fmla="*/ 638 w 3906"/>
                <a:gd name="T23" fmla="*/ 135 h 864"/>
                <a:gd name="T24" fmla="*/ 682 w 3906"/>
                <a:gd name="T25" fmla="*/ 123 h 864"/>
                <a:gd name="T26" fmla="*/ 693 w 3906"/>
                <a:gd name="T27" fmla="*/ 101 h 864"/>
                <a:gd name="T28" fmla="*/ 722 w 3906"/>
                <a:gd name="T29" fmla="*/ 86 h 864"/>
                <a:gd name="T30" fmla="*/ 766 w 3906"/>
                <a:gd name="T31" fmla="*/ 58 h 864"/>
                <a:gd name="T32" fmla="*/ 864 w 3906"/>
                <a:gd name="T33" fmla="*/ 41 h 864"/>
                <a:gd name="T34" fmla="*/ 924 w 3906"/>
                <a:gd name="T35" fmla="*/ 54 h 864"/>
                <a:gd name="T36" fmla="*/ 982 w 3906"/>
                <a:gd name="T37" fmla="*/ 88 h 864"/>
                <a:gd name="T38" fmla="*/ 1021 w 3906"/>
                <a:gd name="T39" fmla="*/ 123 h 864"/>
                <a:gd name="T40" fmla="*/ 1041 w 3906"/>
                <a:gd name="T41" fmla="*/ 140 h 864"/>
                <a:gd name="T42" fmla="*/ 1096 w 3906"/>
                <a:gd name="T43" fmla="*/ 99 h 864"/>
                <a:gd name="T44" fmla="*/ 1138 w 3906"/>
                <a:gd name="T45" fmla="*/ 68 h 864"/>
                <a:gd name="T46" fmla="*/ 1208 w 3906"/>
                <a:gd name="T47" fmla="*/ 30 h 864"/>
                <a:gd name="T48" fmla="*/ 1311 w 3906"/>
                <a:gd name="T49" fmla="*/ 12 h 864"/>
                <a:gd name="T50" fmla="*/ 1424 w 3906"/>
                <a:gd name="T51" fmla="*/ 31 h 864"/>
                <a:gd name="T52" fmla="*/ 1472 w 3906"/>
                <a:gd name="T53" fmla="*/ 43 h 864"/>
                <a:gd name="T54" fmla="*/ 1498 w 3906"/>
                <a:gd name="T55" fmla="*/ 17 h 864"/>
                <a:gd name="T56" fmla="*/ 1562 w 3906"/>
                <a:gd name="T57" fmla="*/ 1 h 864"/>
                <a:gd name="T58" fmla="*/ 1640 w 3906"/>
                <a:gd name="T59" fmla="*/ 23 h 864"/>
                <a:gd name="T60" fmla="*/ 1689 w 3906"/>
                <a:gd name="T61" fmla="*/ 63 h 864"/>
                <a:gd name="T62" fmla="*/ 1718 w 3906"/>
                <a:gd name="T63" fmla="*/ 105 h 864"/>
                <a:gd name="T64" fmla="*/ 1729 w 3906"/>
                <a:gd name="T65" fmla="*/ 113 h 864"/>
                <a:gd name="T66" fmla="*/ 1851 w 3906"/>
                <a:gd name="T67" fmla="*/ 56 h 864"/>
                <a:gd name="T68" fmla="*/ 1959 w 3906"/>
                <a:gd name="T69" fmla="*/ 24 h 864"/>
                <a:gd name="T70" fmla="*/ 2086 w 3906"/>
                <a:gd name="T71" fmla="*/ 2 h 864"/>
                <a:gd name="T72" fmla="*/ 2209 w 3906"/>
                <a:gd name="T73" fmla="*/ 23 h 864"/>
                <a:gd name="T74" fmla="*/ 2287 w 3906"/>
                <a:gd name="T75" fmla="*/ 62 h 864"/>
                <a:gd name="T76" fmla="*/ 2357 w 3906"/>
                <a:gd name="T77" fmla="*/ 91 h 864"/>
                <a:gd name="T78" fmla="*/ 2431 w 3906"/>
                <a:gd name="T79" fmla="*/ 53 h 864"/>
                <a:gd name="T80" fmla="*/ 2480 w 3906"/>
                <a:gd name="T81" fmla="*/ 39 h 864"/>
                <a:gd name="T82" fmla="*/ 2519 w 3906"/>
                <a:gd name="T83" fmla="*/ 42 h 864"/>
                <a:gd name="T84" fmla="*/ 2573 w 3906"/>
                <a:gd name="T85" fmla="*/ 65 h 864"/>
                <a:gd name="T86" fmla="*/ 2627 w 3906"/>
                <a:gd name="T87" fmla="*/ 89 h 864"/>
                <a:gd name="T88" fmla="*/ 2655 w 3906"/>
                <a:gd name="T89" fmla="*/ 86 h 864"/>
                <a:gd name="T90" fmla="*/ 2730 w 3906"/>
                <a:gd name="T91" fmla="*/ 103 h 864"/>
                <a:gd name="T92" fmla="*/ 2823 w 3906"/>
                <a:gd name="T93" fmla="*/ 117 h 864"/>
                <a:gd name="T94" fmla="*/ 2916 w 3906"/>
                <a:gd name="T95" fmla="*/ 100 h 864"/>
                <a:gd name="T96" fmla="*/ 2961 w 3906"/>
                <a:gd name="T97" fmla="*/ 82 h 864"/>
                <a:gd name="T98" fmla="*/ 3073 w 3906"/>
                <a:gd name="T99" fmla="*/ 69 h 864"/>
                <a:gd name="T100" fmla="*/ 3153 w 3906"/>
                <a:gd name="T101" fmla="*/ 77 h 864"/>
                <a:gd name="T102" fmla="*/ 3196 w 3906"/>
                <a:gd name="T103" fmla="*/ 83 h 8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906"/>
                <a:gd name="T157" fmla="*/ 0 h 864"/>
                <a:gd name="T158" fmla="*/ 3906 w 3906"/>
                <a:gd name="T159" fmla="*/ 864 h 86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906" h="864">
                  <a:moveTo>
                    <a:pt x="0" y="360"/>
                  </a:moveTo>
                  <a:cubicBezTo>
                    <a:pt x="15" y="331"/>
                    <a:pt x="30" y="303"/>
                    <a:pt x="48" y="282"/>
                  </a:cubicBezTo>
                  <a:cubicBezTo>
                    <a:pt x="66" y="261"/>
                    <a:pt x="84" y="239"/>
                    <a:pt x="108" y="234"/>
                  </a:cubicBezTo>
                  <a:cubicBezTo>
                    <a:pt x="132" y="229"/>
                    <a:pt x="165" y="222"/>
                    <a:pt x="192" y="252"/>
                  </a:cubicBezTo>
                  <a:cubicBezTo>
                    <a:pt x="219" y="282"/>
                    <a:pt x="254" y="380"/>
                    <a:pt x="270" y="414"/>
                  </a:cubicBezTo>
                  <a:cubicBezTo>
                    <a:pt x="286" y="448"/>
                    <a:pt x="277" y="451"/>
                    <a:pt x="288" y="456"/>
                  </a:cubicBezTo>
                  <a:cubicBezTo>
                    <a:pt x="299" y="461"/>
                    <a:pt x="310" y="445"/>
                    <a:pt x="336" y="444"/>
                  </a:cubicBezTo>
                  <a:cubicBezTo>
                    <a:pt x="362" y="443"/>
                    <a:pt x="404" y="433"/>
                    <a:pt x="444" y="450"/>
                  </a:cubicBezTo>
                  <a:cubicBezTo>
                    <a:pt x="484" y="467"/>
                    <a:pt x="533" y="508"/>
                    <a:pt x="576" y="546"/>
                  </a:cubicBezTo>
                  <a:cubicBezTo>
                    <a:pt x="619" y="584"/>
                    <a:pt x="672" y="644"/>
                    <a:pt x="702" y="678"/>
                  </a:cubicBezTo>
                  <a:cubicBezTo>
                    <a:pt x="732" y="712"/>
                    <a:pt x="743" y="728"/>
                    <a:pt x="756" y="750"/>
                  </a:cubicBezTo>
                  <a:cubicBezTo>
                    <a:pt x="769" y="772"/>
                    <a:pt x="767" y="812"/>
                    <a:pt x="780" y="810"/>
                  </a:cubicBezTo>
                  <a:cubicBezTo>
                    <a:pt x="793" y="808"/>
                    <a:pt x="823" y="772"/>
                    <a:pt x="834" y="738"/>
                  </a:cubicBezTo>
                  <a:cubicBezTo>
                    <a:pt x="845" y="704"/>
                    <a:pt x="838" y="643"/>
                    <a:pt x="846" y="606"/>
                  </a:cubicBezTo>
                  <a:cubicBezTo>
                    <a:pt x="854" y="569"/>
                    <a:pt x="867" y="559"/>
                    <a:pt x="882" y="516"/>
                  </a:cubicBezTo>
                  <a:cubicBezTo>
                    <a:pt x="897" y="473"/>
                    <a:pt x="907" y="393"/>
                    <a:pt x="936" y="348"/>
                  </a:cubicBezTo>
                  <a:cubicBezTo>
                    <a:pt x="965" y="303"/>
                    <a:pt x="1024" y="250"/>
                    <a:pt x="1056" y="246"/>
                  </a:cubicBezTo>
                  <a:cubicBezTo>
                    <a:pt x="1088" y="242"/>
                    <a:pt x="1104" y="277"/>
                    <a:pt x="1128" y="324"/>
                  </a:cubicBezTo>
                  <a:cubicBezTo>
                    <a:pt x="1152" y="371"/>
                    <a:pt x="1180" y="459"/>
                    <a:pt x="1200" y="528"/>
                  </a:cubicBezTo>
                  <a:cubicBezTo>
                    <a:pt x="1220" y="597"/>
                    <a:pt x="1236" y="686"/>
                    <a:pt x="1248" y="738"/>
                  </a:cubicBezTo>
                  <a:cubicBezTo>
                    <a:pt x="1260" y="790"/>
                    <a:pt x="1257" y="864"/>
                    <a:pt x="1272" y="840"/>
                  </a:cubicBezTo>
                  <a:cubicBezTo>
                    <a:pt x="1287" y="816"/>
                    <a:pt x="1318" y="666"/>
                    <a:pt x="1338" y="594"/>
                  </a:cubicBezTo>
                  <a:cubicBezTo>
                    <a:pt x="1358" y="522"/>
                    <a:pt x="1369" y="477"/>
                    <a:pt x="1392" y="408"/>
                  </a:cubicBezTo>
                  <a:cubicBezTo>
                    <a:pt x="1415" y="339"/>
                    <a:pt x="1441" y="236"/>
                    <a:pt x="1476" y="180"/>
                  </a:cubicBezTo>
                  <a:cubicBezTo>
                    <a:pt x="1511" y="124"/>
                    <a:pt x="1558" y="71"/>
                    <a:pt x="1602" y="72"/>
                  </a:cubicBezTo>
                  <a:cubicBezTo>
                    <a:pt x="1646" y="73"/>
                    <a:pt x="1707" y="155"/>
                    <a:pt x="1740" y="186"/>
                  </a:cubicBezTo>
                  <a:cubicBezTo>
                    <a:pt x="1773" y="217"/>
                    <a:pt x="1785" y="272"/>
                    <a:pt x="1800" y="258"/>
                  </a:cubicBezTo>
                  <a:cubicBezTo>
                    <a:pt x="1815" y="244"/>
                    <a:pt x="1812" y="144"/>
                    <a:pt x="1830" y="102"/>
                  </a:cubicBezTo>
                  <a:cubicBezTo>
                    <a:pt x="1848" y="60"/>
                    <a:pt x="1879" y="0"/>
                    <a:pt x="1908" y="6"/>
                  </a:cubicBezTo>
                  <a:cubicBezTo>
                    <a:pt x="1937" y="12"/>
                    <a:pt x="1978" y="76"/>
                    <a:pt x="2004" y="138"/>
                  </a:cubicBezTo>
                  <a:cubicBezTo>
                    <a:pt x="2030" y="200"/>
                    <a:pt x="2048" y="295"/>
                    <a:pt x="2064" y="378"/>
                  </a:cubicBezTo>
                  <a:cubicBezTo>
                    <a:pt x="2080" y="461"/>
                    <a:pt x="2092" y="586"/>
                    <a:pt x="2100" y="636"/>
                  </a:cubicBezTo>
                  <a:cubicBezTo>
                    <a:pt x="2108" y="686"/>
                    <a:pt x="2085" y="728"/>
                    <a:pt x="2112" y="678"/>
                  </a:cubicBezTo>
                  <a:cubicBezTo>
                    <a:pt x="2139" y="628"/>
                    <a:pt x="2215" y="425"/>
                    <a:pt x="2262" y="336"/>
                  </a:cubicBezTo>
                  <a:cubicBezTo>
                    <a:pt x="2309" y="247"/>
                    <a:pt x="2346" y="198"/>
                    <a:pt x="2394" y="144"/>
                  </a:cubicBezTo>
                  <a:cubicBezTo>
                    <a:pt x="2442" y="90"/>
                    <a:pt x="2499" y="13"/>
                    <a:pt x="2550" y="12"/>
                  </a:cubicBezTo>
                  <a:cubicBezTo>
                    <a:pt x="2601" y="11"/>
                    <a:pt x="2659" y="78"/>
                    <a:pt x="2700" y="138"/>
                  </a:cubicBezTo>
                  <a:cubicBezTo>
                    <a:pt x="2741" y="198"/>
                    <a:pt x="2766" y="304"/>
                    <a:pt x="2796" y="372"/>
                  </a:cubicBezTo>
                  <a:cubicBezTo>
                    <a:pt x="2826" y="440"/>
                    <a:pt x="2851" y="555"/>
                    <a:pt x="2880" y="546"/>
                  </a:cubicBezTo>
                  <a:cubicBezTo>
                    <a:pt x="2909" y="537"/>
                    <a:pt x="2945" y="370"/>
                    <a:pt x="2970" y="318"/>
                  </a:cubicBezTo>
                  <a:cubicBezTo>
                    <a:pt x="2995" y="266"/>
                    <a:pt x="3012" y="245"/>
                    <a:pt x="3030" y="234"/>
                  </a:cubicBezTo>
                  <a:cubicBezTo>
                    <a:pt x="3048" y="223"/>
                    <a:pt x="3059" y="226"/>
                    <a:pt x="3078" y="252"/>
                  </a:cubicBezTo>
                  <a:cubicBezTo>
                    <a:pt x="3097" y="278"/>
                    <a:pt x="3122" y="343"/>
                    <a:pt x="3144" y="390"/>
                  </a:cubicBezTo>
                  <a:cubicBezTo>
                    <a:pt x="3166" y="437"/>
                    <a:pt x="3193" y="513"/>
                    <a:pt x="3210" y="534"/>
                  </a:cubicBezTo>
                  <a:cubicBezTo>
                    <a:pt x="3227" y="555"/>
                    <a:pt x="3225" y="502"/>
                    <a:pt x="3246" y="516"/>
                  </a:cubicBezTo>
                  <a:cubicBezTo>
                    <a:pt x="3267" y="530"/>
                    <a:pt x="3302" y="587"/>
                    <a:pt x="3336" y="618"/>
                  </a:cubicBezTo>
                  <a:cubicBezTo>
                    <a:pt x="3370" y="649"/>
                    <a:pt x="3412" y="705"/>
                    <a:pt x="3450" y="702"/>
                  </a:cubicBezTo>
                  <a:cubicBezTo>
                    <a:pt x="3488" y="699"/>
                    <a:pt x="3536" y="635"/>
                    <a:pt x="3564" y="600"/>
                  </a:cubicBezTo>
                  <a:cubicBezTo>
                    <a:pt x="3592" y="565"/>
                    <a:pt x="3586" y="523"/>
                    <a:pt x="3618" y="492"/>
                  </a:cubicBezTo>
                  <a:cubicBezTo>
                    <a:pt x="3650" y="461"/>
                    <a:pt x="3717" y="419"/>
                    <a:pt x="3756" y="414"/>
                  </a:cubicBezTo>
                  <a:cubicBezTo>
                    <a:pt x="3795" y="409"/>
                    <a:pt x="3827" y="448"/>
                    <a:pt x="3852" y="462"/>
                  </a:cubicBezTo>
                  <a:cubicBezTo>
                    <a:pt x="3877" y="476"/>
                    <a:pt x="3891" y="487"/>
                    <a:pt x="3906" y="498"/>
                  </a:cubicBezTo>
                </a:path>
              </a:pathLst>
            </a:cu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891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System Model</a:t>
            </a:r>
          </a:p>
        </p:txBody>
      </p:sp>
      <p:grpSp>
        <p:nvGrpSpPr>
          <p:cNvPr id="6150" name="Group 5"/>
          <p:cNvGrpSpPr>
            <a:grpSpLocks/>
          </p:cNvGrpSpPr>
          <p:nvPr/>
        </p:nvGrpSpPr>
        <p:grpSpPr bwMode="auto">
          <a:xfrm>
            <a:off x="259080" y="1787525"/>
            <a:ext cx="4828858" cy="3893454"/>
            <a:chOff x="201" y="933"/>
            <a:chExt cx="3131" cy="1986"/>
          </a:xfrm>
        </p:grpSpPr>
        <p:sp>
          <p:nvSpPr>
            <p:cNvPr id="6194" name="Rectangle 6"/>
            <p:cNvSpPr>
              <a:spLocks noChangeArrowheads="1"/>
            </p:cNvSpPr>
            <p:nvPr/>
          </p:nvSpPr>
          <p:spPr bwMode="auto">
            <a:xfrm>
              <a:off x="559" y="1603"/>
              <a:ext cx="264" cy="139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95" name="Line 7"/>
            <p:cNvSpPr>
              <a:spLocks noChangeShapeType="1"/>
            </p:cNvSpPr>
            <p:nvPr/>
          </p:nvSpPr>
          <p:spPr bwMode="auto">
            <a:xfrm>
              <a:off x="522" y="1236"/>
              <a:ext cx="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6" name="Line 8"/>
            <p:cNvSpPr>
              <a:spLocks noChangeShapeType="1"/>
            </p:cNvSpPr>
            <p:nvPr/>
          </p:nvSpPr>
          <p:spPr bwMode="auto">
            <a:xfrm>
              <a:off x="524" y="1371"/>
              <a:ext cx="5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7" name="Rectangle 9"/>
            <p:cNvSpPr>
              <a:spLocks noChangeArrowheads="1"/>
            </p:cNvSpPr>
            <p:nvPr/>
          </p:nvSpPr>
          <p:spPr bwMode="auto">
            <a:xfrm>
              <a:off x="804" y="1236"/>
              <a:ext cx="264" cy="139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98" name="Line 10"/>
            <p:cNvSpPr>
              <a:spLocks noChangeShapeType="1"/>
            </p:cNvSpPr>
            <p:nvPr/>
          </p:nvSpPr>
          <p:spPr bwMode="auto">
            <a:xfrm>
              <a:off x="661" y="1236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99" name="Line 11"/>
            <p:cNvSpPr>
              <a:spLocks noChangeShapeType="1"/>
            </p:cNvSpPr>
            <p:nvPr/>
          </p:nvSpPr>
          <p:spPr bwMode="auto">
            <a:xfrm>
              <a:off x="745" y="1237"/>
              <a:ext cx="0" cy="1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0" name="Line 12"/>
            <p:cNvSpPr>
              <a:spLocks noChangeShapeType="1"/>
            </p:cNvSpPr>
            <p:nvPr/>
          </p:nvSpPr>
          <p:spPr bwMode="auto">
            <a:xfrm>
              <a:off x="824" y="1236"/>
              <a:ext cx="0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1" name="Line 13"/>
            <p:cNvSpPr>
              <a:spLocks noChangeShapeType="1"/>
            </p:cNvSpPr>
            <p:nvPr/>
          </p:nvSpPr>
          <p:spPr bwMode="auto">
            <a:xfrm>
              <a:off x="904" y="1236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2" name="Line 14"/>
            <p:cNvSpPr>
              <a:spLocks noChangeShapeType="1"/>
            </p:cNvSpPr>
            <p:nvPr/>
          </p:nvSpPr>
          <p:spPr bwMode="auto">
            <a:xfrm>
              <a:off x="986" y="1236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3" name="Oval 15"/>
            <p:cNvSpPr>
              <a:spLocks noChangeArrowheads="1"/>
            </p:cNvSpPr>
            <p:nvPr/>
          </p:nvSpPr>
          <p:spPr bwMode="auto">
            <a:xfrm>
              <a:off x="1054" y="1208"/>
              <a:ext cx="175" cy="16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04" name="Line 16"/>
            <p:cNvSpPr>
              <a:spLocks noChangeShapeType="1"/>
            </p:cNvSpPr>
            <p:nvPr/>
          </p:nvSpPr>
          <p:spPr bwMode="auto">
            <a:xfrm>
              <a:off x="201" y="1309"/>
              <a:ext cx="32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5" name="Text Box 17"/>
            <p:cNvSpPr txBox="1">
              <a:spLocks noChangeArrowheads="1"/>
            </p:cNvSpPr>
            <p:nvPr/>
          </p:nvSpPr>
          <p:spPr bwMode="auto">
            <a:xfrm>
              <a:off x="212" y="1172"/>
              <a:ext cx="222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200" i="1">
                  <a:latin typeface="Symbol" pitchFamily="18" charset="2"/>
                  <a:ea typeface="宋体" pitchFamily="2" charset="-122"/>
                </a:rPr>
                <a:t>l</a:t>
              </a:r>
              <a:r>
                <a:rPr lang="en-US" altLang="zh-CN" sz="1200" i="1" baseline="-25000">
                  <a:ea typeface="宋体" pitchFamily="2" charset="-122"/>
                </a:rPr>
                <a:t>1</a:t>
              </a:r>
            </a:p>
          </p:txBody>
        </p:sp>
        <p:sp>
          <p:nvSpPr>
            <p:cNvPr id="6206" name="Line 18"/>
            <p:cNvSpPr>
              <a:spLocks noChangeShapeType="1"/>
            </p:cNvSpPr>
            <p:nvPr/>
          </p:nvSpPr>
          <p:spPr bwMode="auto">
            <a:xfrm flipV="1">
              <a:off x="1072" y="1180"/>
              <a:ext cx="145" cy="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7" name="Text Box 19"/>
            <p:cNvSpPr txBox="1">
              <a:spLocks noChangeArrowheads="1"/>
            </p:cNvSpPr>
            <p:nvPr/>
          </p:nvSpPr>
          <p:spPr bwMode="auto">
            <a:xfrm>
              <a:off x="600" y="996"/>
              <a:ext cx="12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08" name="Rectangle 20"/>
            <p:cNvSpPr>
              <a:spLocks noChangeArrowheads="1"/>
            </p:cNvSpPr>
            <p:nvPr/>
          </p:nvSpPr>
          <p:spPr bwMode="auto">
            <a:xfrm>
              <a:off x="558" y="1236"/>
              <a:ext cx="264" cy="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09" name="Text Box 21"/>
            <p:cNvSpPr txBox="1">
              <a:spLocks noChangeArrowheads="1"/>
            </p:cNvSpPr>
            <p:nvPr/>
          </p:nvSpPr>
          <p:spPr bwMode="auto">
            <a:xfrm>
              <a:off x="799" y="1026"/>
              <a:ext cx="673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Q</a:t>
              </a:r>
              <a:r>
                <a:rPr lang="en-US" altLang="zh-CN" sz="1400" i="1" baseline="-25000"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(t)  r</a:t>
              </a:r>
              <a:r>
                <a:rPr lang="en-US" altLang="zh-CN" sz="1400" i="1" baseline="-25000"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(t)</a:t>
              </a:r>
            </a:p>
          </p:txBody>
        </p:sp>
        <p:sp>
          <p:nvSpPr>
            <p:cNvPr id="6210" name="Line 22"/>
            <p:cNvSpPr>
              <a:spLocks noChangeShapeType="1"/>
            </p:cNvSpPr>
            <p:nvPr/>
          </p:nvSpPr>
          <p:spPr bwMode="auto">
            <a:xfrm>
              <a:off x="539" y="1603"/>
              <a:ext cx="5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1" name="Line 23"/>
            <p:cNvSpPr>
              <a:spLocks noChangeShapeType="1"/>
            </p:cNvSpPr>
            <p:nvPr/>
          </p:nvSpPr>
          <p:spPr bwMode="auto">
            <a:xfrm>
              <a:off x="541" y="1739"/>
              <a:ext cx="5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2" name="Rectangle 24"/>
            <p:cNvSpPr>
              <a:spLocks noChangeArrowheads="1"/>
            </p:cNvSpPr>
            <p:nvPr/>
          </p:nvSpPr>
          <p:spPr bwMode="auto">
            <a:xfrm>
              <a:off x="822" y="1603"/>
              <a:ext cx="263" cy="139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13" name="Line 25"/>
            <p:cNvSpPr>
              <a:spLocks noChangeShapeType="1"/>
            </p:cNvSpPr>
            <p:nvPr/>
          </p:nvSpPr>
          <p:spPr bwMode="auto">
            <a:xfrm>
              <a:off x="679" y="1603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4" name="Line 26"/>
            <p:cNvSpPr>
              <a:spLocks noChangeShapeType="1"/>
            </p:cNvSpPr>
            <p:nvPr/>
          </p:nvSpPr>
          <p:spPr bwMode="auto">
            <a:xfrm>
              <a:off x="763" y="1605"/>
              <a:ext cx="1" cy="1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5" name="Line 27"/>
            <p:cNvSpPr>
              <a:spLocks noChangeShapeType="1"/>
            </p:cNvSpPr>
            <p:nvPr/>
          </p:nvSpPr>
          <p:spPr bwMode="auto">
            <a:xfrm>
              <a:off x="841" y="1603"/>
              <a:ext cx="1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6" name="Line 28"/>
            <p:cNvSpPr>
              <a:spLocks noChangeShapeType="1"/>
            </p:cNvSpPr>
            <p:nvPr/>
          </p:nvSpPr>
          <p:spPr bwMode="auto">
            <a:xfrm>
              <a:off x="923" y="1603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7" name="Line 29"/>
            <p:cNvSpPr>
              <a:spLocks noChangeShapeType="1"/>
            </p:cNvSpPr>
            <p:nvPr/>
          </p:nvSpPr>
          <p:spPr bwMode="auto">
            <a:xfrm>
              <a:off x="1004" y="1603"/>
              <a:ext cx="0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18" name="Oval 30"/>
            <p:cNvSpPr>
              <a:spLocks noChangeArrowheads="1"/>
            </p:cNvSpPr>
            <p:nvPr/>
          </p:nvSpPr>
          <p:spPr bwMode="auto">
            <a:xfrm>
              <a:off x="1072" y="1575"/>
              <a:ext cx="177" cy="16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19" name="Line 31"/>
            <p:cNvSpPr>
              <a:spLocks noChangeShapeType="1"/>
            </p:cNvSpPr>
            <p:nvPr/>
          </p:nvSpPr>
          <p:spPr bwMode="auto">
            <a:xfrm>
              <a:off x="219" y="1677"/>
              <a:ext cx="32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0" name="Text Box 32"/>
            <p:cNvSpPr txBox="1">
              <a:spLocks noChangeArrowheads="1"/>
            </p:cNvSpPr>
            <p:nvPr/>
          </p:nvSpPr>
          <p:spPr bwMode="auto">
            <a:xfrm>
              <a:off x="230" y="1476"/>
              <a:ext cx="20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200" i="1">
                  <a:latin typeface="Symbol" pitchFamily="18" charset="2"/>
                  <a:ea typeface="宋体" pitchFamily="2" charset="-122"/>
                </a:rPr>
                <a:t>l</a:t>
              </a:r>
              <a:r>
                <a:rPr lang="en-US" altLang="zh-CN" sz="1200" i="1" baseline="-25000">
                  <a:ea typeface="宋体" pitchFamily="2" charset="-122"/>
                </a:rPr>
                <a:t>2</a:t>
              </a:r>
            </a:p>
          </p:txBody>
        </p:sp>
        <p:sp>
          <p:nvSpPr>
            <p:cNvPr id="6221" name="Line 33"/>
            <p:cNvSpPr>
              <a:spLocks noChangeShapeType="1"/>
            </p:cNvSpPr>
            <p:nvPr/>
          </p:nvSpPr>
          <p:spPr bwMode="auto">
            <a:xfrm flipV="1">
              <a:off x="1090" y="1548"/>
              <a:ext cx="146" cy="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2" name="Text Box 34"/>
            <p:cNvSpPr txBox="1">
              <a:spLocks noChangeArrowheads="1"/>
            </p:cNvSpPr>
            <p:nvPr/>
          </p:nvSpPr>
          <p:spPr bwMode="auto">
            <a:xfrm>
              <a:off x="624" y="1367"/>
              <a:ext cx="12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23" name="Text Box 35"/>
            <p:cNvSpPr txBox="1">
              <a:spLocks noChangeArrowheads="1"/>
            </p:cNvSpPr>
            <p:nvPr/>
          </p:nvSpPr>
          <p:spPr bwMode="auto">
            <a:xfrm>
              <a:off x="809" y="1406"/>
              <a:ext cx="696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 i="1" dirty="0">
                  <a:latin typeface="Times New Roman" pitchFamily="18" charset="0"/>
                  <a:ea typeface="宋体" pitchFamily="2" charset="-122"/>
                </a:rPr>
                <a:t>Q</a:t>
              </a:r>
              <a:r>
                <a:rPr lang="en-US" altLang="zh-CN" sz="1400" i="1" baseline="-25000" dirty="0"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lang="en-US" altLang="zh-CN" sz="1400" i="1" dirty="0">
                  <a:latin typeface="Times New Roman" pitchFamily="18" charset="0"/>
                  <a:ea typeface="宋体" pitchFamily="2" charset="-122"/>
                </a:rPr>
                <a:t>(t)   r</a:t>
              </a:r>
              <a:r>
                <a:rPr lang="en-US" altLang="zh-CN" sz="1400" i="1" baseline="-25000" dirty="0"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lang="en-US" altLang="zh-CN" sz="1400" i="1" dirty="0">
                  <a:latin typeface="Times New Roman" pitchFamily="18" charset="0"/>
                  <a:ea typeface="宋体" pitchFamily="2" charset="-122"/>
                </a:rPr>
                <a:t>(t)</a:t>
              </a:r>
            </a:p>
          </p:txBody>
        </p:sp>
        <p:sp>
          <p:nvSpPr>
            <p:cNvPr id="6224" name="Text Box 36"/>
            <p:cNvSpPr txBox="1">
              <a:spLocks noChangeArrowheads="1"/>
            </p:cNvSpPr>
            <p:nvPr/>
          </p:nvSpPr>
          <p:spPr bwMode="auto">
            <a:xfrm>
              <a:off x="624" y="2039"/>
              <a:ext cx="12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25" name="Line 37"/>
            <p:cNvSpPr>
              <a:spLocks noChangeShapeType="1"/>
            </p:cNvSpPr>
            <p:nvPr/>
          </p:nvSpPr>
          <p:spPr bwMode="auto">
            <a:xfrm>
              <a:off x="684" y="1806"/>
              <a:ext cx="4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226" name="Line 38"/>
            <p:cNvSpPr>
              <a:spLocks noChangeShapeType="1"/>
            </p:cNvSpPr>
            <p:nvPr/>
          </p:nvSpPr>
          <p:spPr bwMode="auto">
            <a:xfrm>
              <a:off x="525" y="2110"/>
              <a:ext cx="59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7" name="Line 39"/>
            <p:cNvSpPr>
              <a:spLocks noChangeShapeType="1"/>
            </p:cNvSpPr>
            <p:nvPr/>
          </p:nvSpPr>
          <p:spPr bwMode="auto">
            <a:xfrm>
              <a:off x="528" y="2247"/>
              <a:ext cx="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8" name="Rectangle 40"/>
            <p:cNvSpPr>
              <a:spLocks noChangeArrowheads="1"/>
            </p:cNvSpPr>
            <p:nvPr/>
          </p:nvSpPr>
          <p:spPr bwMode="auto">
            <a:xfrm>
              <a:off x="808" y="2110"/>
              <a:ext cx="264" cy="139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29" name="Line 41"/>
            <p:cNvSpPr>
              <a:spLocks noChangeShapeType="1"/>
            </p:cNvSpPr>
            <p:nvPr/>
          </p:nvSpPr>
          <p:spPr bwMode="auto">
            <a:xfrm>
              <a:off x="665" y="2110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0" name="Line 42"/>
            <p:cNvSpPr>
              <a:spLocks noChangeShapeType="1"/>
            </p:cNvSpPr>
            <p:nvPr/>
          </p:nvSpPr>
          <p:spPr bwMode="auto">
            <a:xfrm>
              <a:off x="749" y="2112"/>
              <a:ext cx="0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1" name="Line 43"/>
            <p:cNvSpPr>
              <a:spLocks noChangeShapeType="1"/>
            </p:cNvSpPr>
            <p:nvPr/>
          </p:nvSpPr>
          <p:spPr bwMode="auto">
            <a:xfrm>
              <a:off x="827" y="2110"/>
              <a:ext cx="1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2" name="Line 44"/>
            <p:cNvSpPr>
              <a:spLocks noChangeShapeType="1"/>
            </p:cNvSpPr>
            <p:nvPr/>
          </p:nvSpPr>
          <p:spPr bwMode="auto">
            <a:xfrm>
              <a:off x="909" y="2110"/>
              <a:ext cx="1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3" name="Line 45"/>
            <p:cNvSpPr>
              <a:spLocks noChangeShapeType="1"/>
            </p:cNvSpPr>
            <p:nvPr/>
          </p:nvSpPr>
          <p:spPr bwMode="auto">
            <a:xfrm>
              <a:off x="991" y="2110"/>
              <a:ext cx="0" cy="1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4" name="Oval 46"/>
            <p:cNvSpPr>
              <a:spLocks noChangeArrowheads="1"/>
            </p:cNvSpPr>
            <p:nvPr/>
          </p:nvSpPr>
          <p:spPr bwMode="auto">
            <a:xfrm>
              <a:off x="1059" y="2082"/>
              <a:ext cx="175" cy="16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35" name="Line 47"/>
            <p:cNvSpPr>
              <a:spLocks noChangeShapeType="1"/>
            </p:cNvSpPr>
            <p:nvPr/>
          </p:nvSpPr>
          <p:spPr bwMode="auto">
            <a:xfrm>
              <a:off x="207" y="2184"/>
              <a:ext cx="3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6" name="Text Box 48"/>
            <p:cNvSpPr txBox="1">
              <a:spLocks noChangeArrowheads="1"/>
            </p:cNvSpPr>
            <p:nvPr/>
          </p:nvSpPr>
          <p:spPr bwMode="auto">
            <a:xfrm>
              <a:off x="215" y="1980"/>
              <a:ext cx="228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200" i="1">
                  <a:latin typeface="Symbol" pitchFamily="18" charset="2"/>
                  <a:ea typeface="宋体" pitchFamily="2" charset="-122"/>
                </a:rPr>
                <a:t>l</a:t>
              </a:r>
              <a:r>
                <a:rPr lang="en-US" altLang="zh-CN" sz="1200" i="1" baseline="-25000">
                  <a:ea typeface="宋体" pitchFamily="2" charset="-122"/>
                </a:rPr>
                <a:t>M</a:t>
              </a:r>
            </a:p>
          </p:txBody>
        </p:sp>
        <p:sp>
          <p:nvSpPr>
            <p:cNvPr id="6237" name="Line 49"/>
            <p:cNvSpPr>
              <a:spLocks noChangeShapeType="1"/>
            </p:cNvSpPr>
            <p:nvPr/>
          </p:nvSpPr>
          <p:spPr bwMode="auto">
            <a:xfrm flipV="1">
              <a:off x="1074" y="2054"/>
              <a:ext cx="149" cy="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8" name="Rectangle 50"/>
            <p:cNvSpPr>
              <a:spLocks noChangeArrowheads="1"/>
            </p:cNvSpPr>
            <p:nvPr/>
          </p:nvSpPr>
          <p:spPr bwMode="auto">
            <a:xfrm>
              <a:off x="562" y="2110"/>
              <a:ext cx="264" cy="1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39" name="Text Box 51"/>
            <p:cNvSpPr txBox="1">
              <a:spLocks noChangeArrowheads="1"/>
            </p:cNvSpPr>
            <p:nvPr/>
          </p:nvSpPr>
          <p:spPr bwMode="auto">
            <a:xfrm>
              <a:off x="746" y="1906"/>
              <a:ext cx="762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Q</a:t>
              </a:r>
              <a:r>
                <a:rPr lang="en-US" altLang="zh-CN" sz="1400" i="1" baseline="-25000">
                  <a:latin typeface="Times New Roman" pitchFamily="18" charset="0"/>
                  <a:ea typeface="宋体" pitchFamily="2" charset="-122"/>
                </a:rPr>
                <a:t>M</a:t>
              </a:r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(t)   r</a:t>
              </a:r>
              <a:r>
                <a:rPr lang="en-US" altLang="zh-CN" sz="1400" i="1" baseline="-25000">
                  <a:latin typeface="Times New Roman" pitchFamily="18" charset="0"/>
                  <a:ea typeface="宋体" pitchFamily="2" charset="-122"/>
                </a:rPr>
                <a:t>M</a:t>
              </a:r>
              <a:r>
                <a:rPr lang="en-US" altLang="zh-CN" sz="1400" i="1">
                  <a:latin typeface="Times New Roman" pitchFamily="18" charset="0"/>
                  <a:ea typeface="宋体" pitchFamily="2" charset="-122"/>
                </a:rPr>
                <a:t>(t)</a:t>
              </a:r>
            </a:p>
          </p:txBody>
        </p:sp>
        <p:sp>
          <p:nvSpPr>
            <p:cNvPr id="6240" name="Freeform 52"/>
            <p:cNvSpPr>
              <a:spLocks/>
            </p:cNvSpPr>
            <p:nvPr/>
          </p:nvSpPr>
          <p:spPr bwMode="auto">
            <a:xfrm rot="-1186909">
              <a:off x="1935" y="1173"/>
              <a:ext cx="538" cy="72"/>
            </a:xfrm>
            <a:custGeom>
              <a:avLst/>
              <a:gdLst>
                <a:gd name="T0" fmla="*/ 0 w 1056"/>
                <a:gd name="T1" fmla="*/ 4 h 176"/>
                <a:gd name="T2" fmla="*/ 30 w 1056"/>
                <a:gd name="T3" fmla="*/ 0 h 176"/>
                <a:gd name="T4" fmla="*/ 42 w 1056"/>
                <a:gd name="T5" fmla="*/ 5 h 176"/>
                <a:gd name="T6" fmla="*/ 71 w 1056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6"/>
                <a:gd name="T13" fmla="*/ 0 h 176"/>
                <a:gd name="T14" fmla="*/ 1056 w 1056"/>
                <a:gd name="T15" fmla="*/ 176 h 1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6" h="176">
                  <a:moveTo>
                    <a:pt x="0" y="152"/>
                  </a:moveTo>
                  <a:lnTo>
                    <a:pt x="436" y="0"/>
                  </a:lnTo>
                  <a:lnTo>
                    <a:pt x="624" y="176"/>
                  </a:lnTo>
                  <a:lnTo>
                    <a:pt x="1056" y="1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41" name="Freeform 53"/>
            <p:cNvSpPr>
              <a:spLocks/>
            </p:cNvSpPr>
            <p:nvPr/>
          </p:nvSpPr>
          <p:spPr bwMode="auto">
            <a:xfrm rot="-385089">
              <a:off x="1976" y="1379"/>
              <a:ext cx="538" cy="69"/>
            </a:xfrm>
            <a:custGeom>
              <a:avLst/>
              <a:gdLst>
                <a:gd name="T0" fmla="*/ 0 w 1056"/>
                <a:gd name="T1" fmla="*/ 4 h 176"/>
                <a:gd name="T2" fmla="*/ 30 w 1056"/>
                <a:gd name="T3" fmla="*/ 0 h 176"/>
                <a:gd name="T4" fmla="*/ 42 w 1056"/>
                <a:gd name="T5" fmla="*/ 4 h 176"/>
                <a:gd name="T6" fmla="*/ 71 w 1056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6"/>
                <a:gd name="T13" fmla="*/ 0 h 176"/>
                <a:gd name="T14" fmla="*/ 1056 w 1056"/>
                <a:gd name="T15" fmla="*/ 176 h 1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6" h="176">
                  <a:moveTo>
                    <a:pt x="0" y="152"/>
                  </a:moveTo>
                  <a:lnTo>
                    <a:pt x="436" y="0"/>
                  </a:lnTo>
                  <a:lnTo>
                    <a:pt x="624" y="176"/>
                  </a:lnTo>
                  <a:lnTo>
                    <a:pt x="1056" y="1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42" name="Freeform 54"/>
            <p:cNvSpPr>
              <a:spLocks/>
            </p:cNvSpPr>
            <p:nvPr/>
          </p:nvSpPr>
          <p:spPr bwMode="auto">
            <a:xfrm rot="1459154">
              <a:off x="2025" y="2166"/>
              <a:ext cx="538" cy="70"/>
            </a:xfrm>
            <a:custGeom>
              <a:avLst/>
              <a:gdLst>
                <a:gd name="T0" fmla="*/ 0 w 1056"/>
                <a:gd name="T1" fmla="*/ 4 h 176"/>
                <a:gd name="T2" fmla="*/ 30 w 1056"/>
                <a:gd name="T3" fmla="*/ 0 h 176"/>
                <a:gd name="T4" fmla="*/ 42 w 1056"/>
                <a:gd name="T5" fmla="*/ 4 h 176"/>
                <a:gd name="T6" fmla="*/ 71 w 1056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6"/>
                <a:gd name="T13" fmla="*/ 0 h 176"/>
                <a:gd name="T14" fmla="*/ 1056 w 1056"/>
                <a:gd name="T15" fmla="*/ 176 h 1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6" h="176">
                  <a:moveTo>
                    <a:pt x="0" y="152"/>
                  </a:moveTo>
                  <a:lnTo>
                    <a:pt x="436" y="0"/>
                  </a:lnTo>
                  <a:lnTo>
                    <a:pt x="624" y="176"/>
                  </a:lnTo>
                  <a:lnTo>
                    <a:pt x="1056" y="1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6243" name="Group 55"/>
            <p:cNvGrpSpPr>
              <a:grpSpLocks/>
            </p:cNvGrpSpPr>
            <p:nvPr/>
          </p:nvGrpSpPr>
          <p:grpSpPr bwMode="auto">
            <a:xfrm>
              <a:off x="2606" y="2110"/>
              <a:ext cx="217" cy="200"/>
              <a:chOff x="1277" y="3137"/>
              <a:chExt cx="458" cy="339"/>
            </a:xfrm>
          </p:grpSpPr>
          <p:pic>
            <p:nvPicPr>
              <p:cNvPr id="6264" name="Picture 56" descr="en00906_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6" y="3137"/>
                <a:ext cx="213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65" name="Picture 57" descr="LAPTOP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7" y="3273"/>
                <a:ext cx="458" cy="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244" name="Picture 58" descr="BS00948_[1]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8" y="933"/>
              <a:ext cx="235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5" name="Rectangle 59"/>
            <p:cNvSpPr>
              <a:spLocks noChangeArrowheads="1"/>
            </p:cNvSpPr>
            <p:nvPr/>
          </p:nvSpPr>
          <p:spPr bwMode="auto">
            <a:xfrm>
              <a:off x="1501" y="1119"/>
              <a:ext cx="454" cy="12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46" name="Text Box 60"/>
            <p:cNvSpPr txBox="1">
              <a:spLocks noChangeArrowheads="1"/>
            </p:cNvSpPr>
            <p:nvPr/>
          </p:nvSpPr>
          <p:spPr bwMode="auto">
            <a:xfrm>
              <a:off x="1491" y="1650"/>
              <a:ext cx="483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eaLnBrk="1" hangingPunct="1"/>
              <a:r>
                <a:rPr lang="en-US" altLang="zh-CN" sz="1400">
                  <a:ea typeface="宋体" pitchFamily="2" charset="-122"/>
                </a:rPr>
                <a:t>OFDM</a:t>
              </a:r>
            </a:p>
          </p:txBody>
        </p:sp>
        <p:sp>
          <p:nvSpPr>
            <p:cNvPr id="6247" name="Line 61"/>
            <p:cNvSpPr>
              <a:spLocks noChangeShapeType="1"/>
            </p:cNvSpPr>
            <p:nvPr/>
          </p:nvSpPr>
          <p:spPr bwMode="auto">
            <a:xfrm>
              <a:off x="1228" y="1298"/>
              <a:ext cx="2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8" name="Line 62"/>
            <p:cNvSpPr>
              <a:spLocks noChangeShapeType="1"/>
            </p:cNvSpPr>
            <p:nvPr/>
          </p:nvSpPr>
          <p:spPr bwMode="auto">
            <a:xfrm>
              <a:off x="1259" y="1657"/>
              <a:ext cx="2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9" name="Line 63"/>
            <p:cNvSpPr>
              <a:spLocks noChangeShapeType="1"/>
            </p:cNvSpPr>
            <p:nvPr/>
          </p:nvSpPr>
          <p:spPr bwMode="auto">
            <a:xfrm>
              <a:off x="1244" y="2174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0" name="Rectangle 64"/>
            <p:cNvSpPr>
              <a:spLocks noChangeArrowheads="1"/>
            </p:cNvSpPr>
            <p:nvPr/>
          </p:nvSpPr>
          <p:spPr bwMode="auto">
            <a:xfrm>
              <a:off x="1178" y="2533"/>
              <a:ext cx="952" cy="34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51" name="Line 65"/>
            <p:cNvSpPr>
              <a:spLocks noChangeShapeType="1"/>
            </p:cNvSpPr>
            <p:nvPr/>
          </p:nvSpPr>
          <p:spPr bwMode="auto">
            <a:xfrm flipV="1">
              <a:off x="1691" y="2354"/>
              <a:ext cx="0" cy="16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2" name="Text Box 66"/>
            <p:cNvSpPr txBox="1">
              <a:spLocks noChangeArrowheads="1"/>
            </p:cNvSpPr>
            <p:nvPr/>
          </p:nvSpPr>
          <p:spPr bwMode="auto">
            <a:xfrm>
              <a:off x="1233" y="2578"/>
              <a:ext cx="12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zh-CN" altLang="en-US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253" name="Text Box 67"/>
            <p:cNvSpPr txBox="1">
              <a:spLocks noChangeArrowheads="1"/>
            </p:cNvSpPr>
            <p:nvPr/>
          </p:nvSpPr>
          <p:spPr bwMode="auto">
            <a:xfrm>
              <a:off x="1230" y="2609"/>
              <a:ext cx="86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CN" sz="1200">
                  <a:ea typeface="宋体" pitchFamily="2" charset="-122"/>
                </a:rPr>
                <a:t>DSA or/and APA</a:t>
              </a:r>
            </a:p>
          </p:txBody>
        </p:sp>
        <p:cxnSp>
          <p:nvCxnSpPr>
            <p:cNvPr id="6254" name="AutoShape 68"/>
            <p:cNvCxnSpPr>
              <a:cxnSpLocks noChangeShapeType="1"/>
              <a:stCxn id="6255" idx="1"/>
              <a:endCxn id="6250" idx="1"/>
            </p:cNvCxnSpPr>
            <p:nvPr/>
          </p:nvCxnSpPr>
          <p:spPr bwMode="auto">
            <a:xfrm rot="16200000" flipH="1">
              <a:off x="944" y="2479"/>
              <a:ext cx="217" cy="236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55" name="AutoShape 69"/>
            <p:cNvSpPr>
              <a:spLocks/>
            </p:cNvSpPr>
            <p:nvPr/>
          </p:nvSpPr>
          <p:spPr bwMode="auto">
            <a:xfrm rot="5332604">
              <a:off x="898" y="2243"/>
              <a:ext cx="74" cy="410"/>
            </a:xfrm>
            <a:prstGeom prst="rightBrace">
              <a:avLst>
                <a:gd name="adj1" fmla="val 46171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56" name="Text Box 70"/>
            <p:cNvSpPr txBox="1">
              <a:spLocks noChangeArrowheads="1"/>
            </p:cNvSpPr>
            <p:nvPr/>
          </p:nvSpPr>
          <p:spPr bwMode="auto">
            <a:xfrm>
              <a:off x="594" y="2311"/>
              <a:ext cx="986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>
                  <a:ea typeface="宋体" pitchFamily="2" charset="-122"/>
                </a:rPr>
                <a:t>Queue Information</a:t>
              </a:r>
            </a:p>
          </p:txBody>
        </p:sp>
        <p:cxnSp>
          <p:nvCxnSpPr>
            <p:cNvPr id="6257" name="AutoShape 71"/>
            <p:cNvCxnSpPr>
              <a:cxnSpLocks noChangeShapeType="1"/>
              <a:stCxn id="6258" idx="1"/>
              <a:endCxn id="6250" idx="3"/>
            </p:cNvCxnSpPr>
            <p:nvPr/>
          </p:nvCxnSpPr>
          <p:spPr bwMode="auto">
            <a:xfrm rot="5400000">
              <a:off x="2121" y="2541"/>
              <a:ext cx="180" cy="149"/>
            </a:xfrm>
            <a:prstGeom prst="bentConnector2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58" name="AutoShape 72"/>
            <p:cNvSpPr>
              <a:spLocks/>
            </p:cNvSpPr>
            <p:nvPr/>
          </p:nvSpPr>
          <p:spPr bwMode="auto">
            <a:xfrm rot="5332604">
              <a:off x="2247" y="2281"/>
              <a:ext cx="73" cy="410"/>
            </a:xfrm>
            <a:prstGeom prst="rightBrace">
              <a:avLst>
                <a:gd name="adj1" fmla="val 46804"/>
                <a:gd name="adj2" fmla="val 50000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259" name="Text Box 73"/>
            <p:cNvSpPr txBox="1">
              <a:spLocks noChangeArrowheads="1"/>
            </p:cNvSpPr>
            <p:nvPr/>
          </p:nvSpPr>
          <p:spPr bwMode="auto">
            <a:xfrm>
              <a:off x="1975" y="2361"/>
              <a:ext cx="106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200">
                  <a:ea typeface="宋体" pitchFamily="2" charset="-122"/>
                </a:rPr>
                <a:t>Channel Information</a:t>
              </a:r>
            </a:p>
          </p:txBody>
        </p:sp>
        <p:sp>
          <p:nvSpPr>
            <p:cNvPr id="6260" name="Line 74"/>
            <p:cNvSpPr>
              <a:spLocks noChangeShapeType="1"/>
            </p:cNvSpPr>
            <p:nvPr/>
          </p:nvSpPr>
          <p:spPr bwMode="auto">
            <a:xfrm flipH="1">
              <a:off x="2315" y="1616"/>
              <a:ext cx="0" cy="3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61" name="Text Box 75"/>
            <p:cNvSpPr txBox="1">
              <a:spLocks noChangeArrowheads="1"/>
            </p:cNvSpPr>
            <p:nvPr/>
          </p:nvSpPr>
          <p:spPr bwMode="auto">
            <a:xfrm>
              <a:off x="2710" y="950"/>
              <a:ext cx="483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User 1</a:t>
              </a:r>
            </a:p>
          </p:txBody>
        </p:sp>
        <p:sp>
          <p:nvSpPr>
            <p:cNvPr id="6262" name="Text Box 76"/>
            <p:cNvSpPr txBox="1">
              <a:spLocks noChangeArrowheads="1"/>
            </p:cNvSpPr>
            <p:nvPr/>
          </p:nvSpPr>
          <p:spPr bwMode="auto">
            <a:xfrm>
              <a:off x="2671" y="1490"/>
              <a:ext cx="483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User 2</a:t>
              </a:r>
            </a:p>
          </p:txBody>
        </p:sp>
        <p:sp>
          <p:nvSpPr>
            <p:cNvPr id="6263" name="Text Box 77"/>
            <p:cNvSpPr txBox="1">
              <a:spLocks noChangeArrowheads="1"/>
            </p:cNvSpPr>
            <p:nvPr/>
          </p:nvSpPr>
          <p:spPr bwMode="auto">
            <a:xfrm>
              <a:off x="2751" y="2048"/>
              <a:ext cx="58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User </a:t>
              </a:r>
              <a:r>
                <a:rPr lang="en-US" altLang="zh-CN" sz="1400" i="1">
                  <a:ea typeface="宋体" pitchFamily="2" charset="-122"/>
                </a:rPr>
                <a:t>M</a:t>
              </a:r>
            </a:p>
          </p:txBody>
        </p:sp>
        <p:graphicFrame>
          <p:nvGraphicFramePr>
            <p:cNvPr id="6146" name="Object 7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574" y="1253"/>
            <a:ext cx="274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97" name="ClipArt" r:id="rId9" imgW="372960" imgH="483840" progId="MS_ClipArt_Gallery.2">
                    <p:embed/>
                  </p:oleObj>
                </mc:Choice>
                <mc:Fallback>
                  <p:oleObj name="ClipArt" r:id="rId9" imgW="372960" imgH="48384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4" y="1253"/>
                          <a:ext cx="274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51" name="Rectangle 79"/>
          <p:cNvSpPr>
            <a:spLocks noChangeArrowheads="1"/>
          </p:cNvSpPr>
          <p:nvPr/>
        </p:nvSpPr>
        <p:spPr bwMode="auto">
          <a:xfrm>
            <a:off x="5132388" y="1760538"/>
            <a:ext cx="35528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>
                <a:ea typeface="宋体" pitchFamily="2" charset="-122"/>
              </a:rPr>
              <a:t>Rate Adaptation (RA)</a:t>
            </a:r>
          </a:p>
        </p:txBody>
      </p:sp>
      <p:sp>
        <p:nvSpPr>
          <p:cNvPr id="6152" name="Rectangle 80"/>
          <p:cNvSpPr>
            <a:spLocks noChangeArrowheads="1"/>
          </p:cNvSpPr>
          <p:nvPr/>
        </p:nvSpPr>
        <p:spPr bwMode="auto">
          <a:xfrm>
            <a:off x="5114925" y="3657600"/>
            <a:ext cx="35528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>
                <a:ea typeface="宋体" pitchFamily="2" charset="-122"/>
              </a:rPr>
              <a:t>Dynamic Subcarrier   assignment (DSA)</a:t>
            </a:r>
          </a:p>
        </p:txBody>
      </p:sp>
      <p:sp>
        <p:nvSpPr>
          <p:cNvPr id="6153" name="Rectangle 81"/>
          <p:cNvSpPr>
            <a:spLocks noChangeArrowheads="1"/>
          </p:cNvSpPr>
          <p:nvPr/>
        </p:nvSpPr>
        <p:spPr bwMode="auto">
          <a:xfrm>
            <a:off x="5100638" y="4249738"/>
            <a:ext cx="35528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>
                <a:ea typeface="宋体" pitchFamily="2" charset="-122"/>
              </a:rPr>
              <a:t>Adaptive Power Allocation  (APA)</a:t>
            </a:r>
          </a:p>
        </p:txBody>
      </p:sp>
      <p:grpSp>
        <p:nvGrpSpPr>
          <p:cNvPr id="6154" name="Group 82"/>
          <p:cNvGrpSpPr>
            <a:grpSpLocks/>
          </p:cNvGrpSpPr>
          <p:nvPr/>
        </p:nvGrpSpPr>
        <p:grpSpPr bwMode="auto">
          <a:xfrm>
            <a:off x="5378450" y="2111375"/>
            <a:ext cx="3443288" cy="1657350"/>
            <a:chOff x="2398" y="1026"/>
            <a:chExt cx="3218" cy="1312"/>
          </a:xfrm>
        </p:grpSpPr>
        <p:sp>
          <p:nvSpPr>
            <p:cNvPr id="6185" name="Line 83"/>
            <p:cNvSpPr>
              <a:spLocks noChangeShapeType="1"/>
            </p:cNvSpPr>
            <p:nvPr/>
          </p:nvSpPr>
          <p:spPr bwMode="auto">
            <a:xfrm>
              <a:off x="2400" y="2090"/>
              <a:ext cx="3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6" name="Line 84"/>
            <p:cNvSpPr>
              <a:spLocks noChangeShapeType="1"/>
            </p:cNvSpPr>
            <p:nvPr/>
          </p:nvSpPr>
          <p:spPr bwMode="auto">
            <a:xfrm flipV="1">
              <a:off x="2400" y="1124"/>
              <a:ext cx="0" cy="9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7" name="Freeform 85"/>
            <p:cNvSpPr>
              <a:spLocks/>
            </p:cNvSpPr>
            <p:nvPr/>
          </p:nvSpPr>
          <p:spPr bwMode="auto">
            <a:xfrm>
              <a:off x="2400" y="1318"/>
              <a:ext cx="2780" cy="666"/>
            </a:xfrm>
            <a:custGeom>
              <a:avLst/>
              <a:gdLst>
                <a:gd name="T0" fmla="*/ 0 w 3264"/>
                <a:gd name="T1" fmla="*/ 157 h 960"/>
                <a:gd name="T2" fmla="*/ 252 w 3264"/>
                <a:gd name="T3" fmla="*/ 146 h 960"/>
                <a:gd name="T4" fmla="*/ 480 w 3264"/>
                <a:gd name="T5" fmla="*/ 35 h 960"/>
                <a:gd name="T6" fmla="*/ 707 w 3264"/>
                <a:gd name="T7" fmla="*/ 69 h 960"/>
                <a:gd name="T8" fmla="*/ 961 w 3264"/>
                <a:gd name="T9" fmla="*/ 24 h 960"/>
                <a:gd name="T10" fmla="*/ 1364 w 3264"/>
                <a:gd name="T11" fmla="*/ 213 h 960"/>
                <a:gd name="T12" fmla="*/ 1718 w 3264"/>
                <a:gd name="T13" fmla="*/ 80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64"/>
                <a:gd name="T22" fmla="*/ 0 h 960"/>
                <a:gd name="T23" fmla="*/ 3264 w 3264"/>
                <a:gd name="T24" fmla="*/ 960 h 9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64" h="960">
                  <a:moveTo>
                    <a:pt x="0" y="680"/>
                  </a:moveTo>
                  <a:cubicBezTo>
                    <a:pt x="164" y="700"/>
                    <a:pt x="328" y="720"/>
                    <a:pt x="480" y="632"/>
                  </a:cubicBezTo>
                  <a:cubicBezTo>
                    <a:pt x="632" y="544"/>
                    <a:pt x="768" y="208"/>
                    <a:pt x="912" y="152"/>
                  </a:cubicBezTo>
                  <a:cubicBezTo>
                    <a:pt x="1056" y="96"/>
                    <a:pt x="1192" y="304"/>
                    <a:pt x="1344" y="296"/>
                  </a:cubicBezTo>
                  <a:cubicBezTo>
                    <a:pt x="1496" y="288"/>
                    <a:pt x="1616" y="0"/>
                    <a:pt x="1824" y="104"/>
                  </a:cubicBezTo>
                  <a:cubicBezTo>
                    <a:pt x="2032" y="208"/>
                    <a:pt x="2352" y="880"/>
                    <a:pt x="2592" y="920"/>
                  </a:cubicBezTo>
                  <a:cubicBezTo>
                    <a:pt x="2832" y="960"/>
                    <a:pt x="3048" y="652"/>
                    <a:pt x="3264" y="344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88" name="Freeform 86"/>
            <p:cNvSpPr>
              <a:spLocks/>
            </p:cNvSpPr>
            <p:nvPr/>
          </p:nvSpPr>
          <p:spPr bwMode="auto">
            <a:xfrm>
              <a:off x="2400" y="1218"/>
              <a:ext cx="2780" cy="772"/>
            </a:xfrm>
            <a:custGeom>
              <a:avLst/>
              <a:gdLst>
                <a:gd name="T0" fmla="*/ 0 w 3264"/>
                <a:gd name="T1" fmla="*/ 47 h 1112"/>
                <a:gd name="T2" fmla="*/ 76 w 3264"/>
                <a:gd name="T3" fmla="*/ 147 h 1112"/>
                <a:gd name="T4" fmla="*/ 303 w 3264"/>
                <a:gd name="T5" fmla="*/ 102 h 1112"/>
                <a:gd name="T6" fmla="*/ 506 w 3264"/>
                <a:gd name="T7" fmla="*/ 247 h 1112"/>
                <a:gd name="T8" fmla="*/ 757 w 3264"/>
                <a:gd name="T9" fmla="*/ 35 h 1112"/>
                <a:gd name="T10" fmla="*/ 1111 w 3264"/>
                <a:gd name="T11" fmla="*/ 35 h 1112"/>
                <a:gd name="T12" fmla="*/ 1364 w 3264"/>
                <a:gd name="T13" fmla="*/ 124 h 1112"/>
                <a:gd name="T14" fmla="*/ 1718 w 3264"/>
                <a:gd name="T15" fmla="*/ 69 h 11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64"/>
                <a:gd name="T25" fmla="*/ 0 h 1112"/>
                <a:gd name="T26" fmla="*/ 3264 w 3264"/>
                <a:gd name="T27" fmla="*/ 1112 h 11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64" h="1112">
                  <a:moveTo>
                    <a:pt x="0" y="200"/>
                  </a:moveTo>
                  <a:cubicBezTo>
                    <a:pt x="24" y="396"/>
                    <a:pt x="48" y="592"/>
                    <a:pt x="144" y="632"/>
                  </a:cubicBezTo>
                  <a:cubicBezTo>
                    <a:pt x="240" y="672"/>
                    <a:pt x="440" y="368"/>
                    <a:pt x="576" y="440"/>
                  </a:cubicBezTo>
                  <a:cubicBezTo>
                    <a:pt x="712" y="512"/>
                    <a:pt x="816" y="1112"/>
                    <a:pt x="960" y="1064"/>
                  </a:cubicBezTo>
                  <a:cubicBezTo>
                    <a:pt x="1104" y="1016"/>
                    <a:pt x="1248" y="304"/>
                    <a:pt x="1440" y="152"/>
                  </a:cubicBezTo>
                  <a:cubicBezTo>
                    <a:pt x="1632" y="0"/>
                    <a:pt x="1920" y="88"/>
                    <a:pt x="2112" y="152"/>
                  </a:cubicBezTo>
                  <a:cubicBezTo>
                    <a:pt x="2304" y="216"/>
                    <a:pt x="2400" y="512"/>
                    <a:pt x="2592" y="536"/>
                  </a:cubicBezTo>
                  <a:cubicBezTo>
                    <a:pt x="2784" y="560"/>
                    <a:pt x="3024" y="428"/>
                    <a:pt x="3264" y="29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pic>
          <p:nvPicPr>
            <p:cNvPr id="6189" name="Picture 87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" y="2009"/>
              <a:ext cx="93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90" name="Text Box 88"/>
            <p:cNvSpPr txBox="1">
              <a:spLocks noChangeArrowheads="1"/>
            </p:cNvSpPr>
            <p:nvPr/>
          </p:nvSpPr>
          <p:spPr bwMode="auto">
            <a:xfrm>
              <a:off x="5352" y="2072"/>
              <a:ext cx="225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latin typeface="Times New Roman" pitchFamily="18" charset="0"/>
                  <a:ea typeface="宋体" pitchFamily="2" charset="-122"/>
                </a:rPr>
                <a:t>f</a:t>
              </a:r>
            </a:p>
          </p:txBody>
        </p:sp>
        <p:sp>
          <p:nvSpPr>
            <p:cNvPr id="6191" name="Text Box 89"/>
            <p:cNvSpPr txBox="1">
              <a:spLocks noChangeArrowheads="1"/>
            </p:cNvSpPr>
            <p:nvPr/>
          </p:nvSpPr>
          <p:spPr bwMode="auto">
            <a:xfrm>
              <a:off x="2398" y="1071"/>
              <a:ext cx="52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SNR</a:t>
              </a:r>
            </a:p>
          </p:txBody>
        </p:sp>
        <p:sp>
          <p:nvSpPr>
            <p:cNvPr id="6192" name="Text Box 90"/>
            <p:cNvSpPr txBox="1">
              <a:spLocks noChangeArrowheads="1"/>
            </p:cNvSpPr>
            <p:nvPr/>
          </p:nvSpPr>
          <p:spPr bwMode="auto">
            <a:xfrm>
              <a:off x="4184" y="1026"/>
              <a:ext cx="466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</a:t>
              </a:r>
              <a:r>
                <a:rPr lang="en-US" altLang="zh-CN" sz="1400" baseline="-25000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lang="en-US" altLang="zh-CN" sz="1400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</a:rPr>
                <a:t>(</a:t>
              </a:r>
              <a:r>
                <a:rPr lang="en-US" altLang="zh-CN" sz="1400" i="1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</a:rPr>
                <a:t>f</a:t>
              </a:r>
              <a:r>
                <a:rPr lang="en-US" altLang="zh-CN" sz="1400">
                  <a:solidFill>
                    <a:srgbClr val="FF0000"/>
                  </a:solidFill>
                  <a:latin typeface="Times New Roman" pitchFamily="18" charset="0"/>
                  <a:ea typeface="宋体" pitchFamily="2" charset="-122"/>
                </a:rPr>
                <a:t>)</a:t>
              </a:r>
            </a:p>
          </p:txBody>
        </p:sp>
        <p:sp>
          <p:nvSpPr>
            <p:cNvPr id="6193" name="Text Box 91"/>
            <p:cNvSpPr txBox="1">
              <a:spLocks noChangeArrowheads="1"/>
            </p:cNvSpPr>
            <p:nvPr/>
          </p:nvSpPr>
          <p:spPr bwMode="auto">
            <a:xfrm>
              <a:off x="5017" y="1634"/>
              <a:ext cx="46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</a:t>
              </a:r>
              <a:r>
                <a:rPr lang="en-US" altLang="zh-CN" sz="1400" baseline="-250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lang="en-US" altLang="zh-CN" sz="1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(</a:t>
              </a:r>
              <a:r>
                <a:rPr lang="en-US" altLang="zh-CN" sz="1400" i="1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f</a:t>
              </a:r>
              <a:r>
                <a:rPr lang="en-US" altLang="zh-CN" sz="1400">
                  <a:solidFill>
                    <a:schemeClr val="tx2"/>
                  </a:solidFill>
                  <a:latin typeface="Times New Roman" pitchFamily="18" charset="0"/>
                  <a:ea typeface="宋体" pitchFamily="2" charset="-122"/>
                </a:rPr>
                <a:t>)</a:t>
              </a:r>
            </a:p>
          </p:txBody>
        </p:sp>
      </p:grpSp>
      <p:grpSp>
        <p:nvGrpSpPr>
          <p:cNvPr id="6155" name="Group 92"/>
          <p:cNvGrpSpPr>
            <a:grpSpLocks/>
          </p:cNvGrpSpPr>
          <p:nvPr/>
        </p:nvGrpSpPr>
        <p:grpSpPr bwMode="auto">
          <a:xfrm>
            <a:off x="5499100" y="4659948"/>
            <a:ext cx="3508375" cy="1751012"/>
            <a:chOff x="2473" y="2272"/>
            <a:chExt cx="3161" cy="1859"/>
          </a:xfrm>
        </p:grpSpPr>
        <p:sp>
          <p:nvSpPr>
            <p:cNvPr id="6156" name="Line 93"/>
            <p:cNvSpPr>
              <a:spLocks noChangeShapeType="1"/>
            </p:cNvSpPr>
            <p:nvPr/>
          </p:nvSpPr>
          <p:spPr bwMode="auto">
            <a:xfrm>
              <a:off x="2512" y="3509"/>
              <a:ext cx="30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7" name="Line 94"/>
            <p:cNvSpPr>
              <a:spLocks noChangeShapeType="1"/>
            </p:cNvSpPr>
            <p:nvPr/>
          </p:nvSpPr>
          <p:spPr bwMode="auto">
            <a:xfrm flipV="1">
              <a:off x="2512" y="2620"/>
              <a:ext cx="0" cy="8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8" name="Rectangle 95"/>
            <p:cNvSpPr>
              <a:spLocks noChangeArrowheads="1"/>
            </p:cNvSpPr>
            <p:nvPr/>
          </p:nvSpPr>
          <p:spPr bwMode="auto">
            <a:xfrm>
              <a:off x="2512" y="3037"/>
              <a:ext cx="162" cy="47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59" name="Rectangle 96"/>
            <p:cNvSpPr>
              <a:spLocks noChangeArrowheads="1"/>
            </p:cNvSpPr>
            <p:nvPr/>
          </p:nvSpPr>
          <p:spPr bwMode="auto">
            <a:xfrm>
              <a:off x="4136" y="2953"/>
              <a:ext cx="162" cy="55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0" name="Rectangle 97"/>
            <p:cNvSpPr>
              <a:spLocks noChangeArrowheads="1"/>
            </p:cNvSpPr>
            <p:nvPr/>
          </p:nvSpPr>
          <p:spPr bwMode="auto">
            <a:xfrm>
              <a:off x="2837" y="3148"/>
              <a:ext cx="162" cy="3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1" name="Rectangle 98"/>
            <p:cNvSpPr>
              <a:spLocks noChangeArrowheads="1"/>
            </p:cNvSpPr>
            <p:nvPr/>
          </p:nvSpPr>
          <p:spPr bwMode="auto">
            <a:xfrm>
              <a:off x="2674" y="3203"/>
              <a:ext cx="163" cy="30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2" name="Rectangle 99"/>
            <p:cNvSpPr>
              <a:spLocks noChangeArrowheads="1"/>
            </p:cNvSpPr>
            <p:nvPr/>
          </p:nvSpPr>
          <p:spPr bwMode="auto">
            <a:xfrm>
              <a:off x="2999" y="2814"/>
              <a:ext cx="163" cy="6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3" name="Rectangle 100"/>
            <p:cNvSpPr>
              <a:spLocks noChangeArrowheads="1"/>
            </p:cNvSpPr>
            <p:nvPr/>
          </p:nvSpPr>
          <p:spPr bwMode="auto">
            <a:xfrm>
              <a:off x="3162" y="2675"/>
              <a:ext cx="162" cy="83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4" name="Rectangle 101"/>
            <p:cNvSpPr>
              <a:spLocks noChangeArrowheads="1"/>
            </p:cNvSpPr>
            <p:nvPr/>
          </p:nvSpPr>
          <p:spPr bwMode="auto">
            <a:xfrm>
              <a:off x="3324" y="2731"/>
              <a:ext cx="162" cy="7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5" name="Rectangle 102"/>
            <p:cNvSpPr>
              <a:spLocks noChangeArrowheads="1"/>
            </p:cNvSpPr>
            <p:nvPr/>
          </p:nvSpPr>
          <p:spPr bwMode="auto">
            <a:xfrm>
              <a:off x="3486" y="2814"/>
              <a:ext cx="163" cy="6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6" name="Rectangle 103"/>
            <p:cNvSpPr>
              <a:spLocks noChangeArrowheads="1"/>
            </p:cNvSpPr>
            <p:nvPr/>
          </p:nvSpPr>
          <p:spPr bwMode="auto">
            <a:xfrm>
              <a:off x="3649" y="2981"/>
              <a:ext cx="162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7" name="Rectangle 104"/>
            <p:cNvSpPr>
              <a:spLocks noChangeArrowheads="1"/>
            </p:cNvSpPr>
            <p:nvPr/>
          </p:nvSpPr>
          <p:spPr bwMode="auto">
            <a:xfrm>
              <a:off x="3811" y="2925"/>
              <a:ext cx="163" cy="5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8" name="Rectangle 105"/>
            <p:cNvSpPr>
              <a:spLocks noChangeArrowheads="1"/>
            </p:cNvSpPr>
            <p:nvPr/>
          </p:nvSpPr>
          <p:spPr bwMode="auto">
            <a:xfrm>
              <a:off x="3974" y="2648"/>
              <a:ext cx="162" cy="8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69" name="Rectangle 106"/>
            <p:cNvSpPr>
              <a:spLocks noChangeArrowheads="1"/>
            </p:cNvSpPr>
            <p:nvPr/>
          </p:nvSpPr>
          <p:spPr bwMode="auto">
            <a:xfrm>
              <a:off x="4298" y="3009"/>
              <a:ext cx="163" cy="5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0" name="Rectangle 107"/>
            <p:cNvSpPr>
              <a:spLocks noChangeArrowheads="1"/>
            </p:cNvSpPr>
            <p:nvPr/>
          </p:nvSpPr>
          <p:spPr bwMode="auto">
            <a:xfrm>
              <a:off x="4461" y="3064"/>
              <a:ext cx="162" cy="44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1" name="Rectangle 108"/>
            <p:cNvSpPr>
              <a:spLocks noChangeArrowheads="1"/>
            </p:cNvSpPr>
            <p:nvPr/>
          </p:nvSpPr>
          <p:spPr bwMode="auto">
            <a:xfrm>
              <a:off x="4623" y="3092"/>
              <a:ext cx="163" cy="41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2" name="Rectangle 109"/>
            <p:cNvSpPr>
              <a:spLocks noChangeArrowheads="1"/>
            </p:cNvSpPr>
            <p:nvPr/>
          </p:nvSpPr>
          <p:spPr bwMode="auto">
            <a:xfrm>
              <a:off x="4786" y="3120"/>
              <a:ext cx="162" cy="38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3" name="Rectangle 110"/>
            <p:cNvSpPr>
              <a:spLocks noChangeArrowheads="1"/>
            </p:cNvSpPr>
            <p:nvPr/>
          </p:nvSpPr>
          <p:spPr bwMode="auto">
            <a:xfrm>
              <a:off x="4948" y="3148"/>
              <a:ext cx="162" cy="3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4" name="Rectangle 111"/>
            <p:cNvSpPr>
              <a:spLocks noChangeArrowheads="1"/>
            </p:cNvSpPr>
            <p:nvPr/>
          </p:nvSpPr>
          <p:spPr bwMode="auto">
            <a:xfrm>
              <a:off x="5110" y="2870"/>
              <a:ext cx="163" cy="6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75" name="Line 112"/>
            <p:cNvSpPr>
              <a:spLocks noChangeShapeType="1"/>
            </p:cNvSpPr>
            <p:nvPr/>
          </p:nvSpPr>
          <p:spPr bwMode="auto">
            <a:xfrm>
              <a:off x="3324" y="3509"/>
              <a:ext cx="650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6" name="Line 113"/>
            <p:cNvSpPr>
              <a:spLocks noChangeShapeType="1"/>
            </p:cNvSpPr>
            <p:nvPr/>
          </p:nvSpPr>
          <p:spPr bwMode="auto">
            <a:xfrm flipV="1">
              <a:off x="3974" y="3509"/>
              <a:ext cx="81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7" name="Line 114"/>
            <p:cNvSpPr>
              <a:spLocks noChangeShapeType="1"/>
            </p:cNvSpPr>
            <p:nvPr/>
          </p:nvSpPr>
          <p:spPr bwMode="auto">
            <a:xfrm flipV="1">
              <a:off x="3974" y="3509"/>
              <a:ext cx="1218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8" name="Text Box 115"/>
            <p:cNvSpPr txBox="1">
              <a:spLocks noChangeArrowheads="1"/>
            </p:cNvSpPr>
            <p:nvPr/>
          </p:nvSpPr>
          <p:spPr bwMode="auto">
            <a:xfrm>
              <a:off x="3726" y="3646"/>
              <a:ext cx="887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tx2"/>
                  </a:solidFill>
                  <a:ea typeface="宋体" pitchFamily="2" charset="-122"/>
                </a:rPr>
                <a:t>User 1</a:t>
              </a:r>
              <a:r>
                <a:rPr lang="en-US" altLang="zh-CN" sz="2400">
                  <a:latin typeface="Times New Roman" pitchFamily="18" charset="0"/>
                  <a:ea typeface="宋体" pitchFamily="2" charset="-122"/>
                </a:rPr>
                <a:t> </a:t>
              </a:r>
            </a:p>
          </p:txBody>
        </p:sp>
        <p:sp>
          <p:nvSpPr>
            <p:cNvPr id="6179" name="Text Box 116"/>
            <p:cNvSpPr txBox="1">
              <a:spLocks noChangeArrowheads="1"/>
            </p:cNvSpPr>
            <p:nvPr/>
          </p:nvSpPr>
          <p:spPr bwMode="auto">
            <a:xfrm>
              <a:off x="4395" y="2272"/>
              <a:ext cx="969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FF0000"/>
                  </a:solidFill>
                  <a:ea typeface="宋体" pitchFamily="2" charset="-122"/>
                </a:rPr>
                <a:t>User 2</a:t>
              </a:r>
            </a:p>
          </p:txBody>
        </p:sp>
        <p:sp>
          <p:nvSpPr>
            <p:cNvPr id="6180" name="Line 117"/>
            <p:cNvSpPr>
              <a:spLocks noChangeShapeType="1"/>
            </p:cNvSpPr>
            <p:nvPr/>
          </p:nvSpPr>
          <p:spPr bwMode="auto">
            <a:xfrm flipH="1" flipV="1">
              <a:off x="4624" y="2496"/>
              <a:ext cx="80" cy="5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1" name="Line 118"/>
            <p:cNvSpPr>
              <a:spLocks noChangeShapeType="1"/>
            </p:cNvSpPr>
            <p:nvPr/>
          </p:nvSpPr>
          <p:spPr bwMode="auto">
            <a:xfrm flipV="1">
              <a:off x="3852" y="2496"/>
              <a:ext cx="772" cy="4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Line 119"/>
            <p:cNvSpPr>
              <a:spLocks noChangeShapeType="1"/>
            </p:cNvSpPr>
            <p:nvPr/>
          </p:nvSpPr>
          <p:spPr bwMode="auto">
            <a:xfrm flipV="1">
              <a:off x="2704" y="2496"/>
              <a:ext cx="190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3" name="Text Box 120"/>
            <p:cNvSpPr txBox="1">
              <a:spLocks noChangeArrowheads="1"/>
            </p:cNvSpPr>
            <p:nvPr/>
          </p:nvSpPr>
          <p:spPr bwMode="auto">
            <a:xfrm>
              <a:off x="5417" y="3600"/>
              <a:ext cx="217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latin typeface="Times New Roman" pitchFamily="18" charset="0"/>
                  <a:ea typeface="宋体" pitchFamily="2" charset="-122"/>
                </a:rPr>
                <a:t>f</a:t>
              </a:r>
            </a:p>
          </p:txBody>
        </p:sp>
        <p:sp>
          <p:nvSpPr>
            <p:cNvPr id="6184" name="Text Box 121"/>
            <p:cNvSpPr txBox="1">
              <a:spLocks noChangeArrowheads="1"/>
            </p:cNvSpPr>
            <p:nvPr/>
          </p:nvSpPr>
          <p:spPr bwMode="auto">
            <a:xfrm>
              <a:off x="2473" y="2462"/>
              <a:ext cx="728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Power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3394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76225"/>
            <a:ext cx="7696200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Outline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225" y="1650950"/>
            <a:ext cx="8451850" cy="46085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Introduction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Wireless Channel Properties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Basic Concepts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Spectrum Efficient Design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Energy Efficient Design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2400" dirty="0">
              <a:ea typeface="宋体" pitchFamily="2" charset="-122"/>
              <a:cs typeface="+mn-cs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Energy-Efficient Mobile Access Networks: A Tradeoff Perspective</a:t>
            </a:r>
          </a:p>
          <a:p>
            <a:pPr lvl="4" eaLnBrk="1" hangingPunct="1">
              <a:lnSpc>
                <a:spcPct val="90000"/>
              </a:lnSpc>
            </a:pPr>
            <a:endParaRPr lang="en-US" altLang="zh-CN" sz="140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ea typeface="宋体" pitchFamily="2" charset="-122"/>
              </a:rPr>
              <a:t>Conclusions and References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551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1751013"/>
            <a:ext cx="8216900" cy="4713287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zh-CN" sz="1600" dirty="0">
                <a:ea typeface="宋体" pitchFamily="2" charset="-122"/>
              </a:rPr>
              <a:t>Utility: the level of satisfaction that a user gets from using some resources (economics concept) </a:t>
            </a:r>
          </a:p>
          <a:p>
            <a:pPr>
              <a:lnSpc>
                <a:spcPct val="65000"/>
              </a:lnSpc>
            </a:pPr>
            <a:r>
              <a:rPr lang="en-US" altLang="zh-CN" sz="1600" dirty="0">
                <a:ea typeface="宋体" pitchFamily="2" charset="-122"/>
              </a:rPr>
              <a:t>Utility functions are determined by applications</a:t>
            </a:r>
          </a:p>
          <a:p>
            <a:pPr>
              <a:lnSpc>
                <a:spcPct val="6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65000"/>
              </a:lnSpc>
            </a:pPr>
            <a:r>
              <a:rPr lang="en-US" altLang="zh-CN" sz="1600" dirty="0">
                <a:ea typeface="宋体" pitchFamily="2" charset="-122"/>
              </a:rPr>
              <a:t>Optimization </a:t>
            </a:r>
          </a:p>
          <a:p>
            <a:pPr lvl="1">
              <a:lnSpc>
                <a:spcPct val="80000"/>
              </a:lnSpc>
            </a:pPr>
            <a:r>
              <a:rPr lang="en-US" altLang="zh-CN" sz="1600" dirty="0">
                <a:ea typeface="宋体" pitchFamily="2" charset="-122"/>
              </a:rPr>
              <a:t>Objective: to maximize the sum of utilities in the system</a:t>
            </a:r>
          </a:p>
          <a:p>
            <a:pPr lvl="1">
              <a:lnSpc>
                <a:spcPct val="80000"/>
              </a:lnSpc>
            </a:pPr>
            <a:r>
              <a:rPr lang="en-US" altLang="zh-CN" sz="1600" dirty="0">
                <a:ea typeface="宋体" pitchFamily="2" charset="-122"/>
              </a:rPr>
              <a:t>Subject to: the degrees of freedom of resource allocation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>
                <a:ea typeface="宋体" pitchFamily="2" charset="-122"/>
              </a:rPr>
              <a:t>DSA: </a:t>
            </a:r>
            <a:r>
              <a:rPr lang="en-US" altLang="zh-CN" sz="1600" dirty="0" err="1">
                <a:ea typeface="宋体" pitchFamily="2" charset="-122"/>
              </a:rPr>
              <a:t>Orthogonality</a:t>
            </a:r>
            <a:r>
              <a:rPr lang="en-US" altLang="zh-CN" sz="1600" dirty="0">
                <a:ea typeface="宋体" pitchFamily="2" charset="-122"/>
              </a:rPr>
              <a:t> of subcarriers 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>
                <a:ea typeface="宋体" pitchFamily="2" charset="-122"/>
              </a:rPr>
              <a:t>APA: Maximum total transmit power</a:t>
            </a:r>
          </a:p>
          <a:p>
            <a:pPr lvl="1">
              <a:lnSpc>
                <a:spcPct val="80000"/>
              </a:lnSpc>
            </a:pPr>
            <a:r>
              <a:rPr lang="en-US" altLang="zh-CN" sz="1600" dirty="0">
                <a:ea typeface="宋体" pitchFamily="2" charset="-122"/>
              </a:rPr>
              <a:t>Pros: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>
                <a:ea typeface="宋体" pitchFamily="2" charset="-122"/>
              </a:rPr>
              <a:t>Application-oriented resource allocation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>
                <a:ea typeface="宋体" pitchFamily="2" charset="-122"/>
              </a:rPr>
              <a:t>Flexibility</a:t>
            </a:r>
          </a:p>
          <a:p>
            <a:pPr lvl="2">
              <a:lnSpc>
                <a:spcPct val="80000"/>
              </a:lnSpc>
            </a:pPr>
            <a:r>
              <a:rPr lang="en-US" altLang="zh-CN" sz="1600" dirty="0">
                <a:ea typeface="宋体" pitchFamily="2" charset="-122"/>
              </a:rPr>
              <a:t>Fairness &amp; </a:t>
            </a:r>
            <a:r>
              <a:rPr lang="en-US" altLang="zh-CN" sz="1600" dirty="0" err="1">
                <a:ea typeface="宋体" pitchFamily="2" charset="-122"/>
              </a:rPr>
              <a:t>QoS</a:t>
            </a:r>
            <a:r>
              <a:rPr lang="en-US" altLang="zh-CN" sz="1600" dirty="0">
                <a:ea typeface="宋体" pitchFamily="2" charset="-122"/>
              </a:rPr>
              <a:t> provisioning</a:t>
            </a: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Cross-Layer Optimization Based on Utility Functions</a:t>
            </a:r>
          </a:p>
        </p:txBody>
      </p:sp>
      <p:grpSp>
        <p:nvGrpSpPr>
          <p:cNvPr id="81948" name="Group 28"/>
          <p:cNvGrpSpPr>
            <a:grpSpLocks/>
          </p:cNvGrpSpPr>
          <p:nvPr/>
        </p:nvGrpSpPr>
        <p:grpSpPr bwMode="auto">
          <a:xfrm>
            <a:off x="877888" y="2400300"/>
            <a:ext cx="7923212" cy="1833563"/>
            <a:chOff x="465" y="1440"/>
            <a:chExt cx="5101" cy="1294"/>
          </a:xfrm>
        </p:grpSpPr>
        <p:grpSp>
          <p:nvGrpSpPr>
            <p:cNvPr id="81924" name="Group 4"/>
            <p:cNvGrpSpPr>
              <a:grpSpLocks/>
            </p:cNvGrpSpPr>
            <p:nvPr/>
          </p:nvGrpSpPr>
          <p:grpSpPr bwMode="auto">
            <a:xfrm>
              <a:off x="472" y="1455"/>
              <a:ext cx="1316" cy="1068"/>
              <a:chOff x="760" y="2048"/>
              <a:chExt cx="1648" cy="1040"/>
            </a:xfrm>
          </p:grpSpPr>
          <p:sp>
            <p:nvSpPr>
              <p:cNvPr id="81945" name="Line 5"/>
              <p:cNvSpPr>
                <a:spLocks noChangeShapeType="1"/>
              </p:cNvSpPr>
              <p:nvPr/>
            </p:nvSpPr>
            <p:spPr bwMode="auto">
              <a:xfrm>
                <a:off x="760" y="3088"/>
                <a:ext cx="164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1946" name="Line 6"/>
              <p:cNvSpPr>
                <a:spLocks noChangeShapeType="1"/>
              </p:cNvSpPr>
              <p:nvPr/>
            </p:nvSpPr>
            <p:spPr bwMode="auto">
              <a:xfrm flipV="1">
                <a:off x="760" y="2048"/>
                <a:ext cx="0" cy="10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1925" name="Text Box 7"/>
            <p:cNvSpPr txBox="1">
              <a:spLocks noChangeArrowheads="1"/>
            </p:cNvSpPr>
            <p:nvPr/>
          </p:nvSpPr>
          <p:spPr bwMode="auto">
            <a:xfrm>
              <a:off x="494" y="1470"/>
              <a:ext cx="398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Utility</a:t>
              </a:r>
            </a:p>
          </p:txBody>
        </p:sp>
        <p:sp>
          <p:nvSpPr>
            <p:cNvPr id="81926" name="Text Box 8"/>
            <p:cNvSpPr txBox="1">
              <a:spLocks noChangeArrowheads="1"/>
            </p:cNvSpPr>
            <p:nvPr/>
          </p:nvSpPr>
          <p:spPr bwMode="auto">
            <a:xfrm>
              <a:off x="1573" y="2519"/>
              <a:ext cx="36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Rate</a:t>
              </a:r>
            </a:p>
          </p:txBody>
        </p:sp>
        <p:sp>
          <p:nvSpPr>
            <p:cNvPr id="81927" name="Line 9"/>
            <p:cNvSpPr>
              <a:spLocks noChangeShapeType="1"/>
            </p:cNvSpPr>
            <p:nvPr/>
          </p:nvSpPr>
          <p:spPr bwMode="auto">
            <a:xfrm flipV="1">
              <a:off x="465" y="2527"/>
              <a:ext cx="259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928" name="Line 10"/>
            <p:cNvSpPr>
              <a:spLocks noChangeShapeType="1"/>
            </p:cNvSpPr>
            <p:nvPr/>
          </p:nvSpPr>
          <p:spPr bwMode="auto">
            <a:xfrm flipV="1">
              <a:off x="732" y="2037"/>
              <a:ext cx="1" cy="49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929" name="Line 11"/>
            <p:cNvSpPr>
              <a:spLocks noChangeShapeType="1"/>
            </p:cNvSpPr>
            <p:nvPr/>
          </p:nvSpPr>
          <p:spPr bwMode="auto">
            <a:xfrm>
              <a:off x="732" y="2049"/>
              <a:ext cx="343" cy="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1930" name="Group 12"/>
            <p:cNvGrpSpPr>
              <a:grpSpLocks/>
            </p:cNvGrpSpPr>
            <p:nvPr/>
          </p:nvGrpSpPr>
          <p:grpSpPr bwMode="auto">
            <a:xfrm>
              <a:off x="2080" y="1449"/>
              <a:ext cx="1351" cy="1052"/>
              <a:chOff x="760" y="2048"/>
              <a:chExt cx="1648" cy="1040"/>
            </a:xfrm>
          </p:grpSpPr>
          <p:sp>
            <p:nvSpPr>
              <p:cNvPr id="81943" name="Line 13"/>
              <p:cNvSpPr>
                <a:spLocks noChangeShapeType="1"/>
              </p:cNvSpPr>
              <p:nvPr/>
            </p:nvSpPr>
            <p:spPr bwMode="auto">
              <a:xfrm>
                <a:off x="760" y="3088"/>
                <a:ext cx="164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1944" name="Line 14"/>
              <p:cNvSpPr>
                <a:spLocks noChangeShapeType="1"/>
              </p:cNvSpPr>
              <p:nvPr/>
            </p:nvSpPr>
            <p:spPr bwMode="auto">
              <a:xfrm flipV="1">
                <a:off x="760" y="2048"/>
                <a:ext cx="0" cy="10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1931" name="Text Box 15"/>
            <p:cNvSpPr txBox="1">
              <a:spLocks noChangeArrowheads="1"/>
            </p:cNvSpPr>
            <p:nvPr/>
          </p:nvSpPr>
          <p:spPr bwMode="auto">
            <a:xfrm>
              <a:off x="2150" y="1464"/>
              <a:ext cx="39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Utility</a:t>
              </a:r>
            </a:p>
          </p:txBody>
        </p:sp>
        <p:sp>
          <p:nvSpPr>
            <p:cNvPr id="81932" name="Text Box 16"/>
            <p:cNvSpPr txBox="1">
              <a:spLocks noChangeArrowheads="1"/>
            </p:cNvSpPr>
            <p:nvPr/>
          </p:nvSpPr>
          <p:spPr bwMode="auto">
            <a:xfrm>
              <a:off x="3391" y="2493"/>
              <a:ext cx="36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Rate</a:t>
              </a:r>
            </a:p>
          </p:txBody>
        </p:sp>
        <p:sp>
          <p:nvSpPr>
            <p:cNvPr id="81933" name="Freeform 17"/>
            <p:cNvSpPr>
              <a:spLocks/>
            </p:cNvSpPr>
            <p:nvPr/>
          </p:nvSpPr>
          <p:spPr bwMode="auto">
            <a:xfrm>
              <a:off x="2082" y="1773"/>
              <a:ext cx="1152" cy="728"/>
            </a:xfrm>
            <a:custGeom>
              <a:avLst/>
              <a:gdLst>
                <a:gd name="T0" fmla="*/ 0 w 1356"/>
                <a:gd name="T1" fmla="*/ 2147483647 h 852"/>
                <a:gd name="T2" fmla="*/ 2147483647 w 1356"/>
                <a:gd name="T3" fmla="*/ 2147483647 h 852"/>
                <a:gd name="T4" fmla="*/ 2147483647 w 1356"/>
                <a:gd name="T5" fmla="*/ 2147483647 h 852"/>
                <a:gd name="T6" fmla="*/ 2147483647 w 1356"/>
                <a:gd name="T7" fmla="*/ 2147483647 h 852"/>
                <a:gd name="T8" fmla="*/ 2147483647 w 1356"/>
                <a:gd name="T9" fmla="*/ 2147483647 h 852"/>
                <a:gd name="T10" fmla="*/ 2147483647 w 1356"/>
                <a:gd name="T11" fmla="*/ 2147483647 h 852"/>
                <a:gd name="T12" fmla="*/ 2147483647 w 1356"/>
                <a:gd name="T13" fmla="*/ 2147483647 h 852"/>
                <a:gd name="T14" fmla="*/ 2147483647 w 1356"/>
                <a:gd name="T15" fmla="*/ 2147483647 h 852"/>
                <a:gd name="T16" fmla="*/ 2147483647 w 1356"/>
                <a:gd name="T17" fmla="*/ 0 h 8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56"/>
                <a:gd name="T28" fmla="*/ 0 h 852"/>
                <a:gd name="T29" fmla="*/ 1356 w 1356"/>
                <a:gd name="T30" fmla="*/ 852 h 8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56" h="852">
                  <a:moveTo>
                    <a:pt x="0" y="852"/>
                  </a:moveTo>
                  <a:cubicBezTo>
                    <a:pt x="24" y="780"/>
                    <a:pt x="48" y="709"/>
                    <a:pt x="72" y="636"/>
                  </a:cubicBezTo>
                  <a:cubicBezTo>
                    <a:pt x="96" y="563"/>
                    <a:pt x="117" y="474"/>
                    <a:pt x="144" y="414"/>
                  </a:cubicBezTo>
                  <a:cubicBezTo>
                    <a:pt x="171" y="354"/>
                    <a:pt x="199" y="316"/>
                    <a:pt x="234" y="276"/>
                  </a:cubicBezTo>
                  <a:cubicBezTo>
                    <a:pt x="269" y="236"/>
                    <a:pt x="301" y="204"/>
                    <a:pt x="354" y="174"/>
                  </a:cubicBezTo>
                  <a:cubicBezTo>
                    <a:pt x="407" y="144"/>
                    <a:pt x="486" y="115"/>
                    <a:pt x="552" y="96"/>
                  </a:cubicBezTo>
                  <a:cubicBezTo>
                    <a:pt x="618" y="77"/>
                    <a:pt x="661" y="72"/>
                    <a:pt x="750" y="60"/>
                  </a:cubicBezTo>
                  <a:cubicBezTo>
                    <a:pt x="839" y="48"/>
                    <a:pt x="985" y="34"/>
                    <a:pt x="1086" y="24"/>
                  </a:cubicBezTo>
                  <a:cubicBezTo>
                    <a:pt x="1187" y="14"/>
                    <a:pt x="1309" y="3"/>
                    <a:pt x="1356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81934" name="Group 18"/>
            <p:cNvGrpSpPr>
              <a:grpSpLocks/>
            </p:cNvGrpSpPr>
            <p:nvPr/>
          </p:nvGrpSpPr>
          <p:grpSpPr bwMode="auto">
            <a:xfrm>
              <a:off x="3862" y="1455"/>
              <a:ext cx="1439" cy="1058"/>
              <a:chOff x="760" y="2048"/>
              <a:chExt cx="1648" cy="1040"/>
            </a:xfrm>
          </p:grpSpPr>
          <p:sp>
            <p:nvSpPr>
              <p:cNvPr id="81941" name="Line 19"/>
              <p:cNvSpPr>
                <a:spLocks noChangeShapeType="1"/>
              </p:cNvSpPr>
              <p:nvPr/>
            </p:nvSpPr>
            <p:spPr bwMode="auto">
              <a:xfrm>
                <a:off x="760" y="3088"/>
                <a:ext cx="164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1942" name="Line 20"/>
              <p:cNvSpPr>
                <a:spLocks noChangeShapeType="1"/>
              </p:cNvSpPr>
              <p:nvPr/>
            </p:nvSpPr>
            <p:spPr bwMode="auto">
              <a:xfrm flipV="1">
                <a:off x="760" y="2048"/>
                <a:ext cx="0" cy="10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81935" name="Text Box 21"/>
            <p:cNvSpPr txBox="1">
              <a:spLocks noChangeArrowheads="1"/>
            </p:cNvSpPr>
            <p:nvPr/>
          </p:nvSpPr>
          <p:spPr bwMode="auto">
            <a:xfrm>
              <a:off x="5155" y="2513"/>
              <a:ext cx="411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Delay</a:t>
              </a:r>
            </a:p>
          </p:txBody>
        </p:sp>
        <p:sp>
          <p:nvSpPr>
            <p:cNvPr id="81936" name="Text Box 22"/>
            <p:cNvSpPr txBox="1">
              <a:spLocks noChangeArrowheads="1"/>
            </p:cNvSpPr>
            <p:nvPr/>
          </p:nvSpPr>
          <p:spPr bwMode="auto">
            <a:xfrm>
              <a:off x="3902" y="1440"/>
              <a:ext cx="39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Utility</a:t>
              </a:r>
            </a:p>
          </p:txBody>
        </p:sp>
        <p:sp>
          <p:nvSpPr>
            <p:cNvPr id="81937" name="Freeform 23"/>
            <p:cNvSpPr>
              <a:spLocks/>
            </p:cNvSpPr>
            <p:nvPr/>
          </p:nvSpPr>
          <p:spPr bwMode="auto">
            <a:xfrm>
              <a:off x="3864" y="1665"/>
              <a:ext cx="1075" cy="815"/>
            </a:xfrm>
            <a:custGeom>
              <a:avLst/>
              <a:gdLst>
                <a:gd name="T0" fmla="*/ 0 w 1266"/>
                <a:gd name="T1" fmla="*/ 0 h 954"/>
                <a:gd name="T2" fmla="*/ 2147483647 w 1266"/>
                <a:gd name="T3" fmla="*/ 2147483647 h 954"/>
                <a:gd name="T4" fmla="*/ 2147483647 w 1266"/>
                <a:gd name="T5" fmla="*/ 2147483647 h 954"/>
                <a:gd name="T6" fmla="*/ 2147483647 w 1266"/>
                <a:gd name="T7" fmla="*/ 2147483647 h 954"/>
                <a:gd name="T8" fmla="*/ 2147483647 w 1266"/>
                <a:gd name="T9" fmla="*/ 2147483647 h 954"/>
                <a:gd name="T10" fmla="*/ 2147483647 w 1266"/>
                <a:gd name="T11" fmla="*/ 2147483647 h 9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6"/>
                <a:gd name="T19" fmla="*/ 0 h 954"/>
                <a:gd name="T20" fmla="*/ 1266 w 1266"/>
                <a:gd name="T21" fmla="*/ 954 h 95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6" h="954">
                  <a:moveTo>
                    <a:pt x="0" y="0"/>
                  </a:moveTo>
                  <a:cubicBezTo>
                    <a:pt x="67" y="2"/>
                    <a:pt x="134" y="4"/>
                    <a:pt x="204" y="12"/>
                  </a:cubicBezTo>
                  <a:cubicBezTo>
                    <a:pt x="274" y="20"/>
                    <a:pt x="343" y="21"/>
                    <a:pt x="420" y="48"/>
                  </a:cubicBezTo>
                  <a:cubicBezTo>
                    <a:pt x="497" y="75"/>
                    <a:pt x="570" y="90"/>
                    <a:pt x="666" y="174"/>
                  </a:cubicBezTo>
                  <a:cubicBezTo>
                    <a:pt x="762" y="258"/>
                    <a:pt x="896" y="422"/>
                    <a:pt x="996" y="552"/>
                  </a:cubicBezTo>
                  <a:cubicBezTo>
                    <a:pt x="1096" y="682"/>
                    <a:pt x="1181" y="818"/>
                    <a:pt x="1266" y="95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1938" name="Text Box 24"/>
            <p:cNvSpPr txBox="1">
              <a:spLocks noChangeArrowheads="1"/>
            </p:cNvSpPr>
            <p:nvPr/>
          </p:nvSpPr>
          <p:spPr bwMode="auto">
            <a:xfrm>
              <a:off x="762" y="2490"/>
              <a:ext cx="4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Voice</a:t>
              </a:r>
            </a:p>
          </p:txBody>
        </p:sp>
        <p:sp>
          <p:nvSpPr>
            <p:cNvPr id="81939" name="Text Box 25"/>
            <p:cNvSpPr txBox="1">
              <a:spLocks noChangeArrowheads="1"/>
            </p:cNvSpPr>
            <p:nvPr/>
          </p:nvSpPr>
          <p:spPr bwMode="auto">
            <a:xfrm>
              <a:off x="2408" y="2512"/>
              <a:ext cx="64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Best-effort</a:t>
              </a:r>
            </a:p>
          </p:txBody>
        </p:sp>
      </p:grpSp>
      <p:sp>
        <p:nvSpPr>
          <p:cNvPr id="81940" name="Text Box 26"/>
          <p:cNvSpPr txBox="1">
            <a:spLocks noChangeArrowheads="1"/>
          </p:cNvSpPr>
          <p:nvPr/>
        </p:nvSpPr>
        <p:spPr bwMode="auto">
          <a:xfrm>
            <a:off x="6602413" y="4033838"/>
            <a:ext cx="1327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>
                <a:ea typeface="宋体" pitchFamily="2" charset="-122"/>
              </a:rPr>
              <a:t>Time-sensitive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9874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Scope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75321" y="1733844"/>
            <a:ext cx="2341736" cy="507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843070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783893" y="1674813"/>
            <a:ext cx="2478877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Objective: To maximize 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the total utility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5436969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5470886" y="2582410"/>
            <a:ext cx="2067452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average delays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08020" y="3401462"/>
            <a:ext cx="1886070" cy="4958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080463" y="3360141"/>
            <a:ext cx="2141184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instantaneous data rates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853349" y="3401462"/>
            <a:ext cx="1723859" cy="4840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842140" y="3420647"/>
            <a:ext cx="1847730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average data rates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4333935" y="5209278"/>
            <a:ext cx="1785795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Best-effort traffic</a:t>
            </a:r>
          </a:p>
        </p:txBody>
      </p:sp>
      <p:cxnSp>
        <p:nvCxnSpPr>
          <p:cNvPr id="82958" name="AutoShape 14"/>
          <p:cNvCxnSpPr>
            <a:cxnSpLocks noChangeShapeType="1"/>
            <a:stCxn id="82947" idx="2"/>
            <a:endCxn id="82948" idx="0"/>
          </p:cNvCxnSpPr>
          <p:nvPr/>
        </p:nvCxnSpPr>
        <p:spPr bwMode="auto">
          <a:xfrm flipH="1">
            <a:off x="3876795" y="2241508"/>
            <a:ext cx="1169393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9" name="AutoShape 15"/>
          <p:cNvCxnSpPr>
            <a:cxnSpLocks noChangeShapeType="1"/>
            <a:stCxn id="82947" idx="2"/>
            <a:endCxn id="82950" idx="0"/>
          </p:cNvCxnSpPr>
          <p:nvPr/>
        </p:nvCxnSpPr>
        <p:spPr bwMode="auto">
          <a:xfrm>
            <a:off x="5046189" y="2241508"/>
            <a:ext cx="1424507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0" name="AutoShape 16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flipH="1">
            <a:off x="2151055" y="3035472"/>
            <a:ext cx="1725004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1" name="AutoShape 17"/>
          <p:cNvCxnSpPr>
            <a:cxnSpLocks noChangeShapeType="1"/>
            <a:stCxn id="82948" idx="2"/>
            <a:endCxn id="82954" idx="0"/>
          </p:cNvCxnSpPr>
          <p:nvPr/>
        </p:nvCxnSpPr>
        <p:spPr bwMode="auto">
          <a:xfrm>
            <a:off x="3876059" y="3035472"/>
            <a:ext cx="839220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222368" y="4148938"/>
            <a:ext cx="1411235" cy="71574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1302065" y="4120898"/>
            <a:ext cx="1341927" cy="9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DSA and APA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optimization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algorithms</a:t>
            </a:r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4760717" y="4260359"/>
            <a:ext cx="988012" cy="38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4818228" y="4319390"/>
            <a:ext cx="930501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Fairness</a:t>
            </a:r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7606171" y="3922408"/>
            <a:ext cx="814004" cy="42207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7607646" y="4008002"/>
            <a:ext cx="886261" cy="30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Stability</a:t>
            </a:r>
          </a:p>
        </p:txBody>
      </p:sp>
      <p:cxnSp>
        <p:nvCxnSpPr>
          <p:cNvPr id="82968" name="AutoShape 24"/>
          <p:cNvCxnSpPr>
            <a:cxnSpLocks noChangeShapeType="1"/>
            <a:stCxn id="82964" idx="0"/>
            <a:endCxn id="82955" idx="2"/>
          </p:cNvCxnSpPr>
          <p:nvPr/>
        </p:nvCxnSpPr>
        <p:spPr bwMode="auto">
          <a:xfrm flipH="1" flipV="1">
            <a:off x="4766005" y="3882562"/>
            <a:ext cx="488718" cy="3777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9" name="AutoShape 25"/>
          <p:cNvSpPr>
            <a:spLocks/>
          </p:cNvSpPr>
          <p:nvPr/>
        </p:nvSpPr>
        <p:spPr bwMode="auto">
          <a:xfrm rot="5474801">
            <a:off x="6188971" y="4347022"/>
            <a:ext cx="177092" cy="2804774"/>
          </a:xfrm>
          <a:prstGeom prst="rightBrace">
            <a:avLst>
              <a:gd name="adj1" fmla="val 13208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70" name="Text Box 26"/>
          <p:cNvSpPr txBox="1">
            <a:spLocks noChangeArrowheads="1"/>
          </p:cNvSpPr>
          <p:nvPr/>
        </p:nvSpPr>
        <p:spPr bwMode="auto">
          <a:xfrm>
            <a:off x="4389972" y="5939783"/>
            <a:ext cx="3922555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QoS differentiation for heterogeneous traffic</a:t>
            </a:r>
          </a:p>
        </p:txBody>
      </p: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2989059" y="2577983"/>
            <a:ext cx="1852154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data rates</a:t>
            </a:r>
          </a:p>
        </p:txBody>
      </p:sp>
      <p:sp>
        <p:nvSpPr>
          <p:cNvPr id="82977" name="Oval 33"/>
          <p:cNvSpPr>
            <a:spLocks noChangeArrowheads="1"/>
          </p:cNvSpPr>
          <p:nvPr/>
        </p:nvSpPr>
        <p:spPr bwMode="auto">
          <a:xfrm>
            <a:off x="3308192" y="4207231"/>
            <a:ext cx="1358148" cy="5991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cxnSp>
        <p:nvCxnSpPr>
          <p:cNvPr id="82978" name="AutoShape 34"/>
          <p:cNvCxnSpPr>
            <a:cxnSpLocks noChangeShapeType="1"/>
            <a:stCxn id="82962" idx="0"/>
            <a:endCxn id="82952" idx="2"/>
          </p:cNvCxnSpPr>
          <p:nvPr/>
        </p:nvCxnSpPr>
        <p:spPr bwMode="auto">
          <a:xfrm flipV="1">
            <a:off x="1927986" y="3897320"/>
            <a:ext cx="223069" cy="2516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9" name="Oval 35"/>
          <p:cNvSpPr>
            <a:spLocks noChangeArrowheads="1"/>
          </p:cNvSpPr>
          <p:nvPr/>
        </p:nvSpPr>
        <p:spPr bwMode="auto">
          <a:xfrm>
            <a:off x="6133002" y="3822056"/>
            <a:ext cx="1417133" cy="71574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265190" y="4297803"/>
            <a:ext cx="15390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Channel-aware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scheduling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6159545" y="3861901"/>
            <a:ext cx="1343401" cy="73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Channel- and queue-aware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scheduling</a:t>
            </a:r>
          </a:p>
        </p:txBody>
      </p:sp>
      <p:cxnSp>
        <p:nvCxnSpPr>
          <p:cNvPr id="82982" name="AutoShape 38"/>
          <p:cNvCxnSpPr>
            <a:cxnSpLocks noChangeShapeType="1"/>
            <a:stCxn id="82955" idx="2"/>
            <a:endCxn id="82977" idx="0"/>
          </p:cNvCxnSpPr>
          <p:nvPr/>
        </p:nvCxnSpPr>
        <p:spPr bwMode="auto">
          <a:xfrm flipH="1">
            <a:off x="3987266" y="3882562"/>
            <a:ext cx="778739" cy="3246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AutoShape 39"/>
          <p:cNvCxnSpPr>
            <a:cxnSpLocks noChangeShapeType="1"/>
            <a:stCxn id="82950" idx="2"/>
            <a:endCxn id="82979" idx="0"/>
          </p:cNvCxnSpPr>
          <p:nvPr/>
        </p:nvCxnSpPr>
        <p:spPr bwMode="auto">
          <a:xfrm>
            <a:off x="6470695" y="3035471"/>
            <a:ext cx="371610" cy="7865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AutoShape 40"/>
          <p:cNvCxnSpPr>
            <a:cxnSpLocks noChangeShapeType="1"/>
            <a:stCxn id="82950" idx="2"/>
            <a:endCxn id="82966" idx="0"/>
          </p:cNvCxnSpPr>
          <p:nvPr/>
        </p:nvCxnSpPr>
        <p:spPr bwMode="auto">
          <a:xfrm>
            <a:off x="6470695" y="3035471"/>
            <a:ext cx="1543953" cy="88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5" name="AutoShape 41"/>
          <p:cNvCxnSpPr>
            <a:cxnSpLocks noChangeShapeType="1"/>
            <a:stCxn id="82963" idx="2"/>
            <a:endCxn id="82979" idx="3"/>
          </p:cNvCxnSpPr>
          <p:nvPr/>
        </p:nvCxnSpPr>
        <p:spPr bwMode="auto">
          <a:xfrm rot="5400000" flipH="1" flipV="1">
            <a:off x="3841317" y="2564696"/>
            <a:ext cx="630929" cy="4367507"/>
          </a:xfrm>
          <a:prstGeom prst="curvedConnector3">
            <a:avLst>
              <a:gd name="adj1" fmla="val -3623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6" name="AutoShape 42"/>
          <p:cNvCxnSpPr>
            <a:cxnSpLocks noChangeShapeType="1"/>
            <a:stCxn id="82963" idx="2"/>
            <a:endCxn id="82977" idx="3"/>
          </p:cNvCxnSpPr>
          <p:nvPr/>
        </p:nvCxnSpPr>
        <p:spPr bwMode="auto">
          <a:xfrm rot="5400000" flipH="1" flipV="1">
            <a:off x="2567425" y="4124251"/>
            <a:ext cx="345266" cy="1534059"/>
          </a:xfrm>
          <a:prstGeom prst="curvedConnector3">
            <a:avLst>
              <a:gd name="adj1" fmla="val -6621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6335028" y="5234366"/>
            <a:ext cx="218984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Time-sensitive traffic</a:t>
            </a:r>
          </a:p>
        </p:txBody>
      </p:sp>
      <p:cxnSp>
        <p:nvCxnSpPr>
          <p:cNvPr id="82988" name="AutoShape 44"/>
          <p:cNvCxnSpPr>
            <a:cxnSpLocks noChangeShapeType="1"/>
            <a:stCxn id="82977" idx="4"/>
          </p:cNvCxnSpPr>
          <p:nvPr/>
        </p:nvCxnSpPr>
        <p:spPr bwMode="auto">
          <a:xfrm>
            <a:off x="3988004" y="4806393"/>
            <a:ext cx="880363" cy="3718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9" name="AutoShape 45"/>
          <p:cNvCxnSpPr>
            <a:cxnSpLocks noChangeShapeType="1"/>
            <a:stCxn id="82964" idx="4"/>
          </p:cNvCxnSpPr>
          <p:nvPr/>
        </p:nvCxnSpPr>
        <p:spPr bwMode="auto">
          <a:xfrm flipH="1">
            <a:off x="4797583" y="4644059"/>
            <a:ext cx="457140" cy="5342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0" name="AutoShape 46"/>
          <p:cNvCxnSpPr>
            <a:cxnSpLocks noChangeShapeType="1"/>
            <a:stCxn id="82981" idx="2"/>
          </p:cNvCxnSpPr>
          <p:nvPr/>
        </p:nvCxnSpPr>
        <p:spPr bwMode="auto">
          <a:xfrm>
            <a:off x="6831983" y="4540755"/>
            <a:ext cx="561840" cy="637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1" name="AutoShape 47"/>
          <p:cNvCxnSpPr>
            <a:cxnSpLocks noChangeShapeType="1"/>
          </p:cNvCxnSpPr>
          <p:nvPr/>
        </p:nvCxnSpPr>
        <p:spPr bwMode="auto">
          <a:xfrm flipH="1">
            <a:off x="7368754" y="4320865"/>
            <a:ext cx="668014" cy="8692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796263" y="5691854"/>
            <a:ext cx="200551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w.r.t. : with respect to</a:t>
            </a:r>
          </a:p>
        </p:txBody>
      </p:sp>
      <p:sp>
        <p:nvSpPr>
          <p:cNvPr id="82993" name="AutoShape 49"/>
          <p:cNvSpPr>
            <a:spLocks noChangeArrowheads="1"/>
          </p:cNvSpPr>
          <p:nvPr/>
        </p:nvSpPr>
        <p:spPr bwMode="auto">
          <a:xfrm>
            <a:off x="4304442" y="5190093"/>
            <a:ext cx="1840356" cy="41911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4" name="AutoShape 50"/>
          <p:cNvSpPr>
            <a:spLocks noChangeArrowheads="1"/>
          </p:cNvSpPr>
          <p:nvPr/>
        </p:nvSpPr>
        <p:spPr bwMode="auto">
          <a:xfrm>
            <a:off x="6470695" y="5179762"/>
            <a:ext cx="1917038" cy="420594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5" name="AutoShape 51"/>
          <p:cNvSpPr>
            <a:spLocks noChangeArrowheads="1"/>
          </p:cNvSpPr>
          <p:nvPr/>
        </p:nvSpPr>
        <p:spPr bwMode="auto">
          <a:xfrm>
            <a:off x="4361953" y="5876325"/>
            <a:ext cx="3853246" cy="4324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517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Scope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75321" y="1733844"/>
            <a:ext cx="2341736" cy="507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843070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783893" y="1674813"/>
            <a:ext cx="2478877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Objective: To maximize 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the total utility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5436969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5470886" y="2582410"/>
            <a:ext cx="2067452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average delays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08020" y="3401462"/>
            <a:ext cx="1886070" cy="495858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080463" y="3360141"/>
            <a:ext cx="2141184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instantaneous data rates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853349" y="3401462"/>
            <a:ext cx="1723859" cy="4840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842140" y="3420647"/>
            <a:ext cx="1847730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average data rates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4333935" y="5209278"/>
            <a:ext cx="1785795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Best-effort traffic</a:t>
            </a:r>
          </a:p>
        </p:txBody>
      </p:sp>
      <p:cxnSp>
        <p:nvCxnSpPr>
          <p:cNvPr id="82958" name="AutoShape 14"/>
          <p:cNvCxnSpPr>
            <a:cxnSpLocks noChangeShapeType="1"/>
            <a:stCxn id="82947" idx="2"/>
            <a:endCxn id="82948" idx="0"/>
          </p:cNvCxnSpPr>
          <p:nvPr/>
        </p:nvCxnSpPr>
        <p:spPr bwMode="auto">
          <a:xfrm flipH="1">
            <a:off x="3876795" y="2241508"/>
            <a:ext cx="1169393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9" name="AutoShape 15"/>
          <p:cNvCxnSpPr>
            <a:cxnSpLocks noChangeShapeType="1"/>
            <a:stCxn id="82947" idx="2"/>
            <a:endCxn id="82950" idx="0"/>
          </p:cNvCxnSpPr>
          <p:nvPr/>
        </p:nvCxnSpPr>
        <p:spPr bwMode="auto">
          <a:xfrm>
            <a:off x="5046189" y="2241508"/>
            <a:ext cx="1424507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0" name="AutoShape 16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flipH="1">
            <a:off x="2151055" y="3035472"/>
            <a:ext cx="1725004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1" name="AutoShape 17"/>
          <p:cNvCxnSpPr>
            <a:cxnSpLocks noChangeShapeType="1"/>
            <a:stCxn id="82948" idx="2"/>
            <a:endCxn id="82954" idx="0"/>
          </p:cNvCxnSpPr>
          <p:nvPr/>
        </p:nvCxnSpPr>
        <p:spPr bwMode="auto">
          <a:xfrm>
            <a:off x="3876059" y="3035472"/>
            <a:ext cx="839220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222368" y="4148938"/>
            <a:ext cx="1411235" cy="715748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1302065" y="4120898"/>
            <a:ext cx="1341927" cy="9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DSA and APA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optimization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algorithms</a:t>
            </a:r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4760717" y="4260359"/>
            <a:ext cx="988012" cy="38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4818228" y="4319390"/>
            <a:ext cx="930501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Fairness</a:t>
            </a:r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7606171" y="3922408"/>
            <a:ext cx="814004" cy="42207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7607646" y="4008002"/>
            <a:ext cx="886261" cy="30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Stability</a:t>
            </a:r>
          </a:p>
        </p:txBody>
      </p:sp>
      <p:cxnSp>
        <p:nvCxnSpPr>
          <p:cNvPr id="82968" name="AutoShape 24"/>
          <p:cNvCxnSpPr>
            <a:cxnSpLocks noChangeShapeType="1"/>
            <a:stCxn id="82964" idx="0"/>
            <a:endCxn id="82955" idx="2"/>
          </p:cNvCxnSpPr>
          <p:nvPr/>
        </p:nvCxnSpPr>
        <p:spPr bwMode="auto">
          <a:xfrm flipH="1" flipV="1">
            <a:off x="4766005" y="3882562"/>
            <a:ext cx="488718" cy="3777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2989059" y="2577983"/>
            <a:ext cx="1852154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data rates</a:t>
            </a:r>
          </a:p>
        </p:txBody>
      </p:sp>
      <p:sp>
        <p:nvSpPr>
          <p:cNvPr id="82977" name="Oval 33"/>
          <p:cNvSpPr>
            <a:spLocks noChangeArrowheads="1"/>
          </p:cNvSpPr>
          <p:nvPr/>
        </p:nvSpPr>
        <p:spPr bwMode="auto">
          <a:xfrm>
            <a:off x="3308192" y="4207231"/>
            <a:ext cx="1358148" cy="5991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cxnSp>
        <p:nvCxnSpPr>
          <p:cNvPr id="82978" name="AutoShape 34"/>
          <p:cNvCxnSpPr>
            <a:cxnSpLocks noChangeShapeType="1"/>
            <a:stCxn id="82962" idx="0"/>
            <a:endCxn id="82952" idx="2"/>
          </p:cNvCxnSpPr>
          <p:nvPr/>
        </p:nvCxnSpPr>
        <p:spPr bwMode="auto">
          <a:xfrm flipV="1">
            <a:off x="1927986" y="3897320"/>
            <a:ext cx="223069" cy="2516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9" name="Oval 35"/>
          <p:cNvSpPr>
            <a:spLocks noChangeArrowheads="1"/>
          </p:cNvSpPr>
          <p:nvPr/>
        </p:nvSpPr>
        <p:spPr bwMode="auto">
          <a:xfrm>
            <a:off x="6133002" y="3822056"/>
            <a:ext cx="1417133" cy="71574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265190" y="4297803"/>
            <a:ext cx="15390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Channel-aware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scheduling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6159545" y="3861901"/>
            <a:ext cx="1343401" cy="73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Channel- and queue-aware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scheduling</a:t>
            </a:r>
          </a:p>
        </p:txBody>
      </p:sp>
      <p:cxnSp>
        <p:nvCxnSpPr>
          <p:cNvPr id="82982" name="AutoShape 38"/>
          <p:cNvCxnSpPr>
            <a:cxnSpLocks noChangeShapeType="1"/>
            <a:stCxn id="82955" idx="2"/>
            <a:endCxn id="82977" idx="0"/>
          </p:cNvCxnSpPr>
          <p:nvPr/>
        </p:nvCxnSpPr>
        <p:spPr bwMode="auto">
          <a:xfrm flipH="1">
            <a:off x="3987266" y="3882562"/>
            <a:ext cx="778739" cy="3246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AutoShape 39"/>
          <p:cNvCxnSpPr>
            <a:cxnSpLocks noChangeShapeType="1"/>
            <a:stCxn id="82950" idx="2"/>
            <a:endCxn id="82979" idx="0"/>
          </p:cNvCxnSpPr>
          <p:nvPr/>
        </p:nvCxnSpPr>
        <p:spPr bwMode="auto">
          <a:xfrm>
            <a:off x="6470695" y="3035471"/>
            <a:ext cx="371610" cy="7865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AutoShape 40"/>
          <p:cNvCxnSpPr>
            <a:cxnSpLocks noChangeShapeType="1"/>
            <a:stCxn id="82950" idx="2"/>
            <a:endCxn id="82966" idx="0"/>
          </p:cNvCxnSpPr>
          <p:nvPr/>
        </p:nvCxnSpPr>
        <p:spPr bwMode="auto">
          <a:xfrm>
            <a:off x="6470695" y="3035471"/>
            <a:ext cx="1543953" cy="88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6" name="AutoShape 42"/>
          <p:cNvCxnSpPr>
            <a:cxnSpLocks noChangeShapeType="1"/>
            <a:stCxn id="82963" idx="2"/>
            <a:endCxn id="82977" idx="3"/>
          </p:cNvCxnSpPr>
          <p:nvPr/>
        </p:nvCxnSpPr>
        <p:spPr bwMode="auto">
          <a:xfrm rot="5400000" flipH="1" flipV="1">
            <a:off x="2567425" y="4124251"/>
            <a:ext cx="345266" cy="1534059"/>
          </a:xfrm>
          <a:prstGeom prst="curvedConnector3">
            <a:avLst>
              <a:gd name="adj1" fmla="val -6621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6335028" y="5234366"/>
            <a:ext cx="218984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Time-sensitive traffic</a:t>
            </a:r>
          </a:p>
        </p:txBody>
      </p:sp>
      <p:cxnSp>
        <p:nvCxnSpPr>
          <p:cNvPr id="82988" name="AutoShape 44"/>
          <p:cNvCxnSpPr>
            <a:cxnSpLocks noChangeShapeType="1"/>
            <a:stCxn id="82977" idx="4"/>
          </p:cNvCxnSpPr>
          <p:nvPr/>
        </p:nvCxnSpPr>
        <p:spPr bwMode="auto">
          <a:xfrm>
            <a:off x="3988004" y="4806393"/>
            <a:ext cx="880363" cy="3718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9" name="AutoShape 45"/>
          <p:cNvCxnSpPr>
            <a:cxnSpLocks noChangeShapeType="1"/>
            <a:stCxn id="82964" idx="4"/>
          </p:cNvCxnSpPr>
          <p:nvPr/>
        </p:nvCxnSpPr>
        <p:spPr bwMode="auto">
          <a:xfrm flipH="1">
            <a:off x="4797583" y="4644059"/>
            <a:ext cx="457140" cy="5342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0" name="AutoShape 46"/>
          <p:cNvCxnSpPr>
            <a:cxnSpLocks noChangeShapeType="1"/>
            <a:stCxn id="82981" idx="2"/>
          </p:cNvCxnSpPr>
          <p:nvPr/>
        </p:nvCxnSpPr>
        <p:spPr bwMode="auto">
          <a:xfrm>
            <a:off x="6831983" y="4540755"/>
            <a:ext cx="561840" cy="637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1" name="AutoShape 47"/>
          <p:cNvCxnSpPr>
            <a:cxnSpLocks noChangeShapeType="1"/>
          </p:cNvCxnSpPr>
          <p:nvPr/>
        </p:nvCxnSpPr>
        <p:spPr bwMode="auto">
          <a:xfrm flipH="1">
            <a:off x="7368754" y="4320865"/>
            <a:ext cx="668014" cy="8692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796263" y="5691854"/>
            <a:ext cx="200551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w.r.t. : with respect to</a:t>
            </a:r>
          </a:p>
        </p:txBody>
      </p:sp>
      <p:sp>
        <p:nvSpPr>
          <p:cNvPr id="82993" name="AutoShape 49"/>
          <p:cNvSpPr>
            <a:spLocks noChangeArrowheads="1"/>
          </p:cNvSpPr>
          <p:nvPr/>
        </p:nvSpPr>
        <p:spPr bwMode="auto">
          <a:xfrm>
            <a:off x="4304442" y="5190093"/>
            <a:ext cx="1840356" cy="41911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4" name="AutoShape 50"/>
          <p:cNvSpPr>
            <a:spLocks noChangeArrowheads="1"/>
          </p:cNvSpPr>
          <p:nvPr/>
        </p:nvSpPr>
        <p:spPr bwMode="auto">
          <a:xfrm>
            <a:off x="6470695" y="5179762"/>
            <a:ext cx="1917038" cy="420594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7446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Utility-Based Dynamic Subcarrier Assignment </a:t>
            </a:r>
          </a:p>
        </p:txBody>
      </p:sp>
      <p:sp>
        <p:nvSpPr>
          <p:cNvPr id="166959" name="Rectangle 47"/>
          <p:cNvSpPr>
            <a:spLocks noGrp="1" noChangeArrowheads="1"/>
          </p:cNvSpPr>
          <p:nvPr>
            <p:ph type="body" sz="half" idx="1"/>
          </p:nvPr>
        </p:nvSpPr>
        <p:spPr>
          <a:xfrm>
            <a:off x="4217988" y="4041775"/>
            <a:ext cx="4926012" cy="227330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zh-CN" sz="2400" dirty="0">
                <a:ea typeface="宋体" pitchFamily="2" charset="-122"/>
              </a:rPr>
              <a:t>Sorting-Search Algorithm for DSA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Complexity is about </a:t>
            </a:r>
            <a:r>
              <a:rPr lang="en-US" altLang="zh-CN" sz="2000" i="1" dirty="0">
                <a:ea typeface="宋体" pitchFamily="2" charset="-122"/>
              </a:rPr>
              <a:t>M</a:t>
            </a:r>
            <a:r>
              <a:rPr lang="en-US" altLang="zh-CN" sz="2000" i="1" baseline="30000" dirty="0">
                <a:ea typeface="宋体" pitchFamily="2" charset="-122"/>
              </a:rPr>
              <a:t>2</a:t>
            </a:r>
            <a:r>
              <a:rPr lang="en-US" altLang="zh-CN" sz="2000" i="1" dirty="0">
                <a:ea typeface="宋体" pitchFamily="2" charset="-122"/>
              </a:rPr>
              <a:t>Klog</a:t>
            </a:r>
            <a:r>
              <a:rPr lang="en-US" altLang="zh-CN" sz="2000" i="1" baseline="-25000" dirty="0">
                <a:ea typeface="宋体" pitchFamily="2" charset="-122"/>
              </a:rPr>
              <a:t>2</a:t>
            </a:r>
            <a:r>
              <a:rPr lang="en-US" altLang="zh-CN" sz="2000" i="1" dirty="0">
                <a:ea typeface="宋体" pitchFamily="2" charset="-122"/>
              </a:rPr>
              <a:t>(K)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Nearly optimal</a:t>
            </a:r>
          </a:p>
        </p:txBody>
      </p:sp>
      <p:sp>
        <p:nvSpPr>
          <p:cNvPr id="84998" name="Rectangle 48"/>
          <p:cNvSpPr>
            <a:spLocks noGrp="1" noChangeArrowheads="1"/>
          </p:cNvSpPr>
          <p:nvPr>
            <p:ph type="body" sz="half" idx="2"/>
          </p:nvPr>
        </p:nvSpPr>
        <p:spPr>
          <a:xfrm>
            <a:off x="554038" y="3292475"/>
            <a:ext cx="4178300" cy="2984500"/>
          </a:xfrm>
        </p:spPr>
        <p:txBody>
          <a:bodyPr/>
          <a:lstStyle/>
          <a:p>
            <a:endParaRPr lang="zh-CN" altLang="en-US" sz="2400">
              <a:ea typeface="宋体" pitchFamily="2" charset="-122"/>
            </a:endParaRPr>
          </a:p>
          <a:p>
            <a:r>
              <a:rPr lang="en-US" altLang="zh-CN" sz="2400">
                <a:ea typeface="宋体" pitchFamily="2" charset="-122"/>
              </a:rPr>
              <a:t>Nonlinear combinatorial optimization problem with computational complexity </a:t>
            </a:r>
            <a:r>
              <a:rPr lang="en-US" altLang="zh-CN" sz="2400" i="1">
                <a:ea typeface="宋体" pitchFamily="2" charset="-122"/>
              </a:rPr>
              <a:t>M</a:t>
            </a:r>
            <a:r>
              <a:rPr lang="en-US" altLang="zh-CN" sz="2400" i="1" baseline="30000">
                <a:ea typeface="宋体" pitchFamily="2" charset="-122"/>
              </a:rPr>
              <a:t>K</a:t>
            </a:r>
            <a:r>
              <a:rPr lang="en-US" altLang="zh-CN" sz="2400">
                <a:ea typeface="宋体" pitchFamily="2" charset="-122"/>
              </a:rPr>
              <a:t>.</a:t>
            </a:r>
          </a:p>
          <a:p>
            <a:pPr lvl="1"/>
            <a:r>
              <a:rPr lang="en-US" altLang="zh-CN" sz="2000" i="1">
                <a:ea typeface="宋体" pitchFamily="2" charset="-122"/>
              </a:rPr>
              <a:t>M</a:t>
            </a:r>
            <a:r>
              <a:rPr lang="en-US" altLang="zh-CN" sz="2000">
                <a:ea typeface="宋体" pitchFamily="2" charset="-122"/>
              </a:rPr>
              <a:t>: the number of users</a:t>
            </a:r>
          </a:p>
          <a:p>
            <a:pPr lvl="1"/>
            <a:r>
              <a:rPr lang="en-US" altLang="zh-CN" sz="2000" i="1">
                <a:ea typeface="宋体" pitchFamily="2" charset="-122"/>
              </a:rPr>
              <a:t>K</a:t>
            </a:r>
            <a:r>
              <a:rPr lang="en-US" altLang="zh-CN" sz="2000">
                <a:ea typeface="宋体" pitchFamily="2" charset="-122"/>
              </a:rPr>
              <a:t>: the number of subcarriers</a:t>
            </a:r>
            <a:endParaRPr lang="zh-CN" altLang="en-US" sz="2000">
              <a:ea typeface="宋体" pitchFamily="2" charset="-122"/>
            </a:endParaRPr>
          </a:p>
        </p:txBody>
      </p:sp>
      <p:pic>
        <p:nvPicPr>
          <p:cNvPr id="84999" name="Picture 5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774825"/>
            <a:ext cx="3802063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952500" y="3105150"/>
            <a:ext cx="4524375" cy="2190750"/>
            <a:chOff x="600" y="1956"/>
            <a:chExt cx="2850" cy="1380"/>
          </a:xfrm>
        </p:grpSpPr>
        <p:sp>
          <p:nvSpPr>
            <p:cNvPr id="85010" name="Oval 58"/>
            <p:cNvSpPr>
              <a:spLocks noChangeArrowheads="1"/>
            </p:cNvSpPr>
            <p:nvPr/>
          </p:nvSpPr>
          <p:spPr bwMode="auto">
            <a:xfrm>
              <a:off x="600" y="3008"/>
              <a:ext cx="360" cy="3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cxnSp>
          <p:nvCxnSpPr>
            <p:cNvPr id="85011" name="AutoShape 59"/>
            <p:cNvCxnSpPr>
              <a:cxnSpLocks noChangeShapeType="1"/>
              <a:stCxn id="85010" idx="7"/>
              <a:endCxn id="85049" idx="2"/>
            </p:cNvCxnSpPr>
            <p:nvPr/>
          </p:nvCxnSpPr>
          <p:spPr bwMode="auto">
            <a:xfrm rot="-5400000">
              <a:off x="1632" y="1231"/>
              <a:ext cx="1094" cy="2543"/>
            </a:xfrm>
            <a:prstGeom prst="curvedConnector2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59" name="Group 67"/>
          <p:cNvGrpSpPr>
            <a:grpSpLocks/>
          </p:cNvGrpSpPr>
          <p:nvPr/>
        </p:nvGrpSpPr>
        <p:grpSpPr bwMode="auto">
          <a:xfrm>
            <a:off x="5448300" y="1597025"/>
            <a:ext cx="3223923" cy="2541588"/>
            <a:chOff x="3088" y="906"/>
            <a:chExt cx="2518" cy="1818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3088" y="906"/>
              <a:ext cx="2518" cy="1818"/>
              <a:chOff x="3088" y="906"/>
              <a:chExt cx="2518" cy="1818"/>
            </a:xfrm>
          </p:grpSpPr>
          <p:sp>
            <p:nvSpPr>
              <p:cNvPr id="85021" name="Oval 3"/>
              <p:cNvSpPr>
                <a:spLocks noChangeArrowheads="1"/>
              </p:cNvSpPr>
              <p:nvPr/>
            </p:nvSpPr>
            <p:spPr bwMode="black">
              <a:xfrm>
                <a:off x="3088" y="1367"/>
                <a:ext cx="47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2" name="Oval 4"/>
              <p:cNvSpPr>
                <a:spLocks noChangeArrowheads="1"/>
              </p:cNvSpPr>
              <p:nvPr/>
            </p:nvSpPr>
            <p:spPr bwMode="auto">
              <a:xfrm>
                <a:off x="4194" y="2040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3" name="Oval 5"/>
              <p:cNvSpPr>
                <a:spLocks noChangeArrowheads="1"/>
              </p:cNvSpPr>
              <p:nvPr/>
            </p:nvSpPr>
            <p:spPr bwMode="auto">
              <a:xfrm>
                <a:off x="4945" y="2132"/>
                <a:ext cx="47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4" name="Oval 6"/>
              <p:cNvSpPr>
                <a:spLocks noChangeArrowheads="1"/>
              </p:cNvSpPr>
              <p:nvPr/>
            </p:nvSpPr>
            <p:spPr bwMode="auto">
              <a:xfrm>
                <a:off x="5082" y="2518"/>
                <a:ext cx="47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5" name="Oval 7"/>
              <p:cNvSpPr>
                <a:spLocks noChangeArrowheads="1"/>
              </p:cNvSpPr>
              <p:nvPr/>
            </p:nvSpPr>
            <p:spPr bwMode="auto">
              <a:xfrm>
                <a:off x="3541" y="1615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6" name="Oval 8"/>
              <p:cNvSpPr>
                <a:spLocks noChangeArrowheads="1"/>
              </p:cNvSpPr>
              <p:nvPr/>
            </p:nvSpPr>
            <p:spPr bwMode="auto">
              <a:xfrm>
                <a:off x="3336" y="1774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7" name="Oval 9"/>
              <p:cNvSpPr>
                <a:spLocks noChangeArrowheads="1"/>
              </p:cNvSpPr>
              <p:nvPr/>
            </p:nvSpPr>
            <p:spPr bwMode="auto">
              <a:xfrm>
                <a:off x="4449" y="1932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28" name="Oval 10"/>
              <p:cNvSpPr>
                <a:spLocks noChangeArrowheads="1"/>
              </p:cNvSpPr>
              <p:nvPr/>
            </p:nvSpPr>
            <p:spPr bwMode="auto">
              <a:xfrm>
                <a:off x="4516" y="2162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85029" name="Group 11"/>
              <p:cNvGrpSpPr>
                <a:grpSpLocks/>
              </p:cNvGrpSpPr>
              <p:nvPr/>
            </p:nvGrpSpPr>
            <p:grpSpPr bwMode="auto">
              <a:xfrm>
                <a:off x="3114" y="906"/>
                <a:ext cx="2492" cy="1818"/>
                <a:chOff x="2886" y="842"/>
                <a:chExt cx="2889" cy="2215"/>
              </a:xfrm>
            </p:grpSpPr>
            <p:sp>
              <p:nvSpPr>
                <p:cNvPr id="85054" name="Line 12"/>
                <p:cNvSpPr>
                  <a:spLocks noChangeShapeType="1"/>
                </p:cNvSpPr>
                <p:nvPr/>
              </p:nvSpPr>
              <p:spPr bwMode="auto">
                <a:xfrm>
                  <a:off x="2886" y="2832"/>
                  <a:ext cx="254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5055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2886" y="960"/>
                  <a:ext cx="0" cy="18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8505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946" y="842"/>
                  <a:ext cx="367" cy="3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2400" i="1">
                      <a:latin typeface="Times New Roman" pitchFamily="18" charset="0"/>
                      <a:ea typeface="宋体" pitchFamily="2" charset="-122"/>
                    </a:rPr>
                    <a:t>r</a:t>
                  </a:r>
                  <a:r>
                    <a:rPr lang="en-US" altLang="zh-CN" sz="2400" i="1" baseline="-25000">
                      <a:latin typeface="Times New Roman" pitchFamily="18" charset="0"/>
                      <a:ea typeface="宋体" pitchFamily="2" charset="-122"/>
                    </a:rPr>
                    <a:t>2</a:t>
                  </a:r>
                </a:p>
              </p:txBody>
            </p:sp>
            <p:sp>
              <p:nvSpPr>
                <p:cNvPr id="8505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408" y="2659"/>
                  <a:ext cx="367" cy="3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2400" i="1">
                      <a:latin typeface="Times New Roman" pitchFamily="18" charset="0"/>
                      <a:ea typeface="宋体" pitchFamily="2" charset="-122"/>
                    </a:rPr>
                    <a:t>r</a:t>
                  </a:r>
                  <a:r>
                    <a:rPr lang="en-US" altLang="zh-CN" sz="2400" i="1" baseline="-25000">
                      <a:latin typeface="Times New Roman" pitchFamily="18" charset="0"/>
                      <a:ea typeface="宋体" pitchFamily="2" charset="-122"/>
                    </a:rPr>
                    <a:t>1</a:t>
                  </a:r>
                </a:p>
              </p:txBody>
            </p:sp>
          </p:grpSp>
          <p:sp>
            <p:nvSpPr>
              <p:cNvPr id="85030" name="Oval 16"/>
              <p:cNvSpPr>
                <a:spLocks noChangeArrowheads="1"/>
              </p:cNvSpPr>
              <p:nvPr/>
            </p:nvSpPr>
            <p:spPr bwMode="auto">
              <a:xfrm>
                <a:off x="3650" y="1416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1" name="Oval 17"/>
              <p:cNvSpPr>
                <a:spLocks noChangeArrowheads="1"/>
              </p:cNvSpPr>
              <p:nvPr/>
            </p:nvSpPr>
            <p:spPr bwMode="auto">
              <a:xfrm>
                <a:off x="4634" y="1784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2" name="Oval 18"/>
              <p:cNvSpPr>
                <a:spLocks noChangeArrowheads="1"/>
              </p:cNvSpPr>
              <p:nvPr/>
            </p:nvSpPr>
            <p:spPr bwMode="auto">
              <a:xfrm>
                <a:off x="3805" y="1999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3" name="Oval 19"/>
              <p:cNvSpPr>
                <a:spLocks noChangeArrowheads="1"/>
              </p:cNvSpPr>
              <p:nvPr/>
            </p:nvSpPr>
            <p:spPr bwMode="auto">
              <a:xfrm>
                <a:off x="4213" y="1567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4" name="Oval 20"/>
              <p:cNvSpPr>
                <a:spLocks noChangeArrowheads="1"/>
              </p:cNvSpPr>
              <p:nvPr/>
            </p:nvSpPr>
            <p:spPr bwMode="auto">
              <a:xfrm>
                <a:off x="3781" y="1855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5" name="Oval 21"/>
              <p:cNvSpPr>
                <a:spLocks noChangeArrowheads="1"/>
              </p:cNvSpPr>
              <p:nvPr/>
            </p:nvSpPr>
            <p:spPr bwMode="auto">
              <a:xfrm>
                <a:off x="4234" y="2248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6" name="Oval 22"/>
              <p:cNvSpPr>
                <a:spLocks noChangeArrowheads="1"/>
              </p:cNvSpPr>
              <p:nvPr/>
            </p:nvSpPr>
            <p:spPr bwMode="auto">
              <a:xfrm>
                <a:off x="3365" y="1527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7" name="Oval 23"/>
              <p:cNvSpPr>
                <a:spLocks noChangeArrowheads="1"/>
              </p:cNvSpPr>
              <p:nvPr/>
            </p:nvSpPr>
            <p:spPr bwMode="auto">
              <a:xfrm>
                <a:off x="3584" y="2102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8" name="Oval 24"/>
              <p:cNvSpPr>
                <a:spLocks noChangeArrowheads="1"/>
              </p:cNvSpPr>
              <p:nvPr/>
            </p:nvSpPr>
            <p:spPr bwMode="auto">
              <a:xfrm>
                <a:off x="4721" y="2004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39" name="Oval 25"/>
              <p:cNvSpPr>
                <a:spLocks noChangeArrowheads="1"/>
              </p:cNvSpPr>
              <p:nvPr/>
            </p:nvSpPr>
            <p:spPr bwMode="auto">
              <a:xfrm>
                <a:off x="4644" y="2362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0" name="Oval 26"/>
              <p:cNvSpPr>
                <a:spLocks noChangeArrowheads="1"/>
              </p:cNvSpPr>
              <p:nvPr/>
            </p:nvSpPr>
            <p:spPr bwMode="auto">
              <a:xfrm>
                <a:off x="3789" y="2271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1" name="Oval 27"/>
              <p:cNvSpPr>
                <a:spLocks noChangeArrowheads="1"/>
              </p:cNvSpPr>
              <p:nvPr/>
            </p:nvSpPr>
            <p:spPr bwMode="auto">
              <a:xfrm>
                <a:off x="4069" y="1839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2" name="Oval 28"/>
              <p:cNvSpPr>
                <a:spLocks noChangeArrowheads="1"/>
              </p:cNvSpPr>
              <p:nvPr/>
            </p:nvSpPr>
            <p:spPr bwMode="auto">
              <a:xfrm>
                <a:off x="4442" y="2328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3" name="Oval 29"/>
              <p:cNvSpPr>
                <a:spLocks noChangeArrowheads="1"/>
              </p:cNvSpPr>
              <p:nvPr/>
            </p:nvSpPr>
            <p:spPr bwMode="auto">
              <a:xfrm>
                <a:off x="4021" y="1567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4" name="Oval 30"/>
              <p:cNvSpPr>
                <a:spLocks noChangeArrowheads="1"/>
              </p:cNvSpPr>
              <p:nvPr/>
            </p:nvSpPr>
            <p:spPr bwMode="auto">
              <a:xfrm>
                <a:off x="3776" y="1678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5" name="Oval 31"/>
              <p:cNvSpPr>
                <a:spLocks noChangeArrowheads="1"/>
              </p:cNvSpPr>
              <p:nvPr/>
            </p:nvSpPr>
            <p:spPr bwMode="auto">
              <a:xfrm>
                <a:off x="4849" y="2228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6" name="Oval 32"/>
              <p:cNvSpPr>
                <a:spLocks noChangeArrowheads="1"/>
              </p:cNvSpPr>
              <p:nvPr/>
            </p:nvSpPr>
            <p:spPr bwMode="auto">
              <a:xfrm>
                <a:off x="4900" y="2410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7" name="Oval 33"/>
              <p:cNvSpPr>
                <a:spLocks noChangeArrowheads="1"/>
              </p:cNvSpPr>
              <p:nvPr/>
            </p:nvSpPr>
            <p:spPr bwMode="auto">
              <a:xfrm>
                <a:off x="4005" y="2255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8" name="Oval 34"/>
              <p:cNvSpPr>
                <a:spLocks noChangeArrowheads="1"/>
              </p:cNvSpPr>
              <p:nvPr/>
            </p:nvSpPr>
            <p:spPr bwMode="auto">
              <a:xfrm>
                <a:off x="4325" y="1735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49" name="Oval 35"/>
              <p:cNvSpPr>
                <a:spLocks noChangeArrowheads="1"/>
              </p:cNvSpPr>
              <p:nvPr/>
            </p:nvSpPr>
            <p:spPr bwMode="auto">
              <a:xfrm>
                <a:off x="3456" y="1934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50" name="Oval 36"/>
              <p:cNvSpPr>
                <a:spLocks noChangeArrowheads="1"/>
              </p:cNvSpPr>
              <p:nvPr/>
            </p:nvSpPr>
            <p:spPr bwMode="auto">
              <a:xfrm>
                <a:off x="3336" y="2150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51" name="Oval 37"/>
              <p:cNvSpPr>
                <a:spLocks noChangeArrowheads="1"/>
              </p:cNvSpPr>
              <p:nvPr/>
            </p:nvSpPr>
            <p:spPr bwMode="auto">
              <a:xfrm>
                <a:off x="3552" y="2366"/>
                <a:ext cx="47" cy="44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52" name="Oval 38"/>
              <p:cNvSpPr>
                <a:spLocks noChangeArrowheads="1"/>
              </p:cNvSpPr>
              <p:nvPr/>
            </p:nvSpPr>
            <p:spPr bwMode="auto">
              <a:xfrm>
                <a:off x="3965" y="2087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85053" name="Oval 39"/>
              <p:cNvSpPr>
                <a:spLocks noChangeArrowheads="1"/>
              </p:cNvSpPr>
              <p:nvPr/>
            </p:nvSpPr>
            <p:spPr bwMode="auto">
              <a:xfrm>
                <a:off x="3941" y="1951"/>
                <a:ext cx="48" cy="43"/>
              </a:xfrm>
              <a:prstGeom prst="ellipse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4" name="Group 40"/>
            <p:cNvGrpSpPr>
              <a:grpSpLocks/>
            </p:cNvGrpSpPr>
            <p:nvPr/>
          </p:nvGrpSpPr>
          <p:grpSpPr bwMode="auto">
            <a:xfrm>
              <a:off x="3125" y="1397"/>
              <a:ext cx="1965" cy="1123"/>
              <a:chOff x="3141" y="1389"/>
              <a:chExt cx="1965" cy="1123"/>
            </a:xfrm>
          </p:grpSpPr>
          <p:cxnSp>
            <p:nvCxnSpPr>
              <p:cNvPr id="85016" name="AutoShape 41"/>
              <p:cNvCxnSpPr>
                <a:cxnSpLocks noChangeShapeType="1"/>
                <a:stCxn id="85021" idx="6"/>
                <a:endCxn id="85030" idx="1"/>
              </p:cNvCxnSpPr>
              <p:nvPr/>
            </p:nvCxnSpPr>
            <p:spPr bwMode="auto">
              <a:xfrm>
                <a:off x="3141" y="1389"/>
                <a:ext cx="516" cy="27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17" name="AutoShape 42"/>
              <p:cNvCxnSpPr>
                <a:cxnSpLocks noChangeShapeType="1"/>
                <a:stCxn id="85030" idx="7"/>
                <a:endCxn id="85033" idx="7"/>
              </p:cNvCxnSpPr>
              <p:nvPr/>
            </p:nvCxnSpPr>
            <p:spPr bwMode="auto">
              <a:xfrm>
                <a:off x="3691" y="1416"/>
                <a:ext cx="563" cy="151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18" name="AutoShape 43"/>
              <p:cNvCxnSpPr>
                <a:cxnSpLocks noChangeShapeType="1"/>
                <a:stCxn id="85033" idx="7"/>
                <a:endCxn id="85031" idx="7"/>
              </p:cNvCxnSpPr>
              <p:nvPr/>
            </p:nvCxnSpPr>
            <p:spPr bwMode="auto">
              <a:xfrm>
                <a:off x="4254" y="1567"/>
                <a:ext cx="437" cy="241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19" name="AutoShape 44"/>
              <p:cNvCxnSpPr>
                <a:cxnSpLocks noChangeShapeType="1"/>
                <a:stCxn id="85031" idx="6"/>
                <a:endCxn id="85023" idx="7"/>
              </p:cNvCxnSpPr>
              <p:nvPr/>
            </p:nvCxnSpPr>
            <p:spPr bwMode="auto">
              <a:xfrm>
                <a:off x="4704" y="1830"/>
                <a:ext cx="281" cy="302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20" name="AutoShape 45"/>
              <p:cNvCxnSpPr>
                <a:cxnSpLocks noChangeShapeType="1"/>
                <a:stCxn id="85023" idx="6"/>
                <a:endCxn id="85024" idx="0"/>
              </p:cNvCxnSpPr>
              <p:nvPr/>
            </p:nvCxnSpPr>
            <p:spPr bwMode="auto">
              <a:xfrm>
                <a:off x="4998" y="2154"/>
                <a:ext cx="108" cy="358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6968" name="Oval 56"/>
            <p:cNvSpPr>
              <a:spLocks noChangeArrowheads="1"/>
            </p:cNvSpPr>
            <p:nvPr/>
          </p:nvSpPr>
          <p:spPr bwMode="auto">
            <a:xfrm>
              <a:off x="4617" y="1764"/>
              <a:ext cx="71" cy="8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3125" y="1397"/>
              <a:ext cx="1965" cy="1123"/>
              <a:chOff x="3141" y="1389"/>
              <a:chExt cx="1965" cy="1123"/>
            </a:xfrm>
          </p:grpSpPr>
          <p:cxnSp>
            <p:nvCxnSpPr>
              <p:cNvPr id="85005" name="AutoShape 62"/>
              <p:cNvCxnSpPr>
                <a:cxnSpLocks noChangeShapeType="1"/>
              </p:cNvCxnSpPr>
              <p:nvPr/>
            </p:nvCxnSpPr>
            <p:spPr bwMode="auto">
              <a:xfrm>
                <a:off x="3141" y="1389"/>
                <a:ext cx="516" cy="27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06" name="AutoShape 63"/>
              <p:cNvCxnSpPr>
                <a:cxnSpLocks noChangeShapeType="1"/>
              </p:cNvCxnSpPr>
              <p:nvPr/>
            </p:nvCxnSpPr>
            <p:spPr bwMode="auto">
              <a:xfrm>
                <a:off x="3691" y="1416"/>
                <a:ext cx="563" cy="151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07" name="AutoShape 64"/>
              <p:cNvCxnSpPr>
                <a:cxnSpLocks noChangeShapeType="1"/>
              </p:cNvCxnSpPr>
              <p:nvPr/>
            </p:nvCxnSpPr>
            <p:spPr bwMode="auto">
              <a:xfrm>
                <a:off x="4254" y="1567"/>
                <a:ext cx="437" cy="241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08" name="AutoShape 65"/>
              <p:cNvCxnSpPr>
                <a:cxnSpLocks noChangeShapeType="1"/>
              </p:cNvCxnSpPr>
              <p:nvPr/>
            </p:nvCxnSpPr>
            <p:spPr bwMode="auto">
              <a:xfrm>
                <a:off x="4704" y="1830"/>
                <a:ext cx="281" cy="302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009" name="AutoShape 66"/>
              <p:cNvCxnSpPr>
                <a:cxnSpLocks noChangeShapeType="1"/>
              </p:cNvCxnSpPr>
              <p:nvPr/>
            </p:nvCxnSpPr>
            <p:spPr bwMode="auto">
              <a:xfrm>
                <a:off x="4998" y="2154"/>
                <a:ext cx="108" cy="358"/>
              </a:xfrm>
              <a:prstGeom prst="straightConnector1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1413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62857" y="533400"/>
            <a:ext cx="8548913" cy="11430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Utility-Based Adaptive Power Allocation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7324" y="3471206"/>
            <a:ext cx="7840569" cy="1671638"/>
          </a:xfrm>
        </p:spPr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Multi-level water-filling</a:t>
            </a:r>
            <a:endParaRPr lang="zh-CN" altLang="en-US" sz="2400" dirty="0">
              <a:ea typeface="宋体" pitchFamily="2" charset="-122"/>
            </a:endParaRPr>
          </a:p>
        </p:txBody>
      </p:sp>
      <p:pic>
        <p:nvPicPr>
          <p:cNvPr id="168966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34" y="4501571"/>
            <a:ext cx="395763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486" y="1801813"/>
            <a:ext cx="2268537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1723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Simulation Results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87194" y="1842868"/>
            <a:ext cx="5529531" cy="4290644"/>
            <a:chOff x="4613275" y="2116138"/>
            <a:chExt cx="4298950" cy="3578225"/>
          </a:xfrm>
        </p:grpSpPr>
        <p:pic>
          <p:nvPicPr>
            <p:cNvPr id="870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275" y="2116138"/>
              <a:ext cx="4298950" cy="357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7358063" y="3768725"/>
              <a:ext cx="704850" cy="304800"/>
              <a:chOff x="4824" y="2143"/>
              <a:chExt cx="444" cy="192"/>
            </a:xfrm>
          </p:grpSpPr>
          <p:sp>
            <p:nvSpPr>
              <p:cNvPr id="87051" name="Line 10"/>
              <p:cNvSpPr>
                <a:spLocks noChangeShapeType="1"/>
              </p:cNvSpPr>
              <p:nvPr/>
            </p:nvSpPr>
            <p:spPr bwMode="auto">
              <a:xfrm flipV="1">
                <a:off x="4824" y="2154"/>
                <a:ext cx="444" cy="0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7052" name="Text Box 11"/>
              <p:cNvSpPr txBox="1">
                <a:spLocks noChangeArrowheads="1"/>
              </p:cNvSpPr>
              <p:nvPr/>
            </p:nvSpPr>
            <p:spPr bwMode="auto">
              <a:xfrm>
                <a:off x="4886" y="2143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rgbClr val="0000CC"/>
                    </a:solidFill>
                    <a:ea typeface="宋体" pitchFamily="2" charset="-122"/>
                  </a:rPr>
                  <a:t>5 dB</a:t>
                </a:r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7029450" y="3297238"/>
              <a:ext cx="1323975" cy="304800"/>
              <a:chOff x="4380" y="2365"/>
              <a:chExt cx="834" cy="192"/>
            </a:xfrm>
          </p:grpSpPr>
          <p:sp>
            <p:nvSpPr>
              <p:cNvPr id="87049" name="Line 13"/>
              <p:cNvSpPr>
                <a:spLocks noChangeShapeType="1"/>
              </p:cNvSpPr>
              <p:nvPr/>
            </p:nvSpPr>
            <p:spPr bwMode="auto">
              <a:xfrm flipV="1">
                <a:off x="4380" y="2520"/>
                <a:ext cx="834" cy="6"/>
              </a:xfrm>
              <a:prstGeom prst="line">
                <a:avLst/>
              </a:prstGeom>
              <a:noFill/>
              <a:ln w="19050">
                <a:solidFill>
                  <a:srgbClr val="0000CC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87050" name="Text Box 14"/>
              <p:cNvSpPr txBox="1">
                <a:spLocks noChangeArrowheads="1"/>
              </p:cNvSpPr>
              <p:nvPr/>
            </p:nvSpPr>
            <p:spPr bwMode="auto">
              <a:xfrm>
                <a:off x="4592" y="2365"/>
                <a:ext cx="4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rgbClr val="0000CC"/>
                    </a:solidFill>
                    <a:ea typeface="宋体" pitchFamily="2" charset="-122"/>
                  </a:rPr>
                  <a:t>10 dB</a:t>
                </a: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13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Scope of Research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75321" y="1733844"/>
            <a:ext cx="2341736" cy="507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843070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783893" y="1674813"/>
            <a:ext cx="2478877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Objective: To maximize 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the total utility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5436969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5470886" y="2582410"/>
            <a:ext cx="2067452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average delays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08020" y="3401462"/>
            <a:ext cx="1886070" cy="4958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080463" y="3360141"/>
            <a:ext cx="2141184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instantaneous data rates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853349" y="3401462"/>
            <a:ext cx="1723859" cy="48405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842140" y="3420647"/>
            <a:ext cx="1847730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average data rates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4333935" y="5209278"/>
            <a:ext cx="1785795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Best-effort traffic</a:t>
            </a:r>
          </a:p>
        </p:txBody>
      </p:sp>
      <p:cxnSp>
        <p:nvCxnSpPr>
          <p:cNvPr id="82958" name="AutoShape 14"/>
          <p:cNvCxnSpPr>
            <a:cxnSpLocks noChangeShapeType="1"/>
            <a:stCxn id="82947" idx="2"/>
            <a:endCxn id="82948" idx="0"/>
          </p:cNvCxnSpPr>
          <p:nvPr/>
        </p:nvCxnSpPr>
        <p:spPr bwMode="auto">
          <a:xfrm flipH="1">
            <a:off x="3876795" y="2241508"/>
            <a:ext cx="1169393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9" name="AutoShape 15"/>
          <p:cNvCxnSpPr>
            <a:cxnSpLocks noChangeShapeType="1"/>
            <a:stCxn id="82947" idx="2"/>
            <a:endCxn id="82950" idx="0"/>
          </p:cNvCxnSpPr>
          <p:nvPr/>
        </p:nvCxnSpPr>
        <p:spPr bwMode="auto">
          <a:xfrm>
            <a:off x="5046189" y="2241508"/>
            <a:ext cx="1424507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0" name="AutoShape 16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flipH="1">
            <a:off x="2151055" y="3035472"/>
            <a:ext cx="1725004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1" name="AutoShape 17"/>
          <p:cNvCxnSpPr>
            <a:cxnSpLocks noChangeShapeType="1"/>
            <a:stCxn id="82948" idx="2"/>
            <a:endCxn id="82954" idx="0"/>
          </p:cNvCxnSpPr>
          <p:nvPr/>
        </p:nvCxnSpPr>
        <p:spPr bwMode="auto">
          <a:xfrm>
            <a:off x="3876059" y="3035472"/>
            <a:ext cx="839220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222368" y="4148938"/>
            <a:ext cx="1411235" cy="715748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1302065" y="4120898"/>
            <a:ext cx="1341927" cy="9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DSA and APA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optimization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algorithms</a:t>
            </a:r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4760717" y="4260359"/>
            <a:ext cx="988012" cy="3837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4818228" y="4319390"/>
            <a:ext cx="930501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Fairness</a:t>
            </a:r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7606171" y="3922408"/>
            <a:ext cx="814004" cy="42207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7607646" y="4008002"/>
            <a:ext cx="886261" cy="30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Stability</a:t>
            </a:r>
          </a:p>
        </p:txBody>
      </p:sp>
      <p:cxnSp>
        <p:nvCxnSpPr>
          <p:cNvPr id="82968" name="AutoShape 24"/>
          <p:cNvCxnSpPr>
            <a:cxnSpLocks noChangeShapeType="1"/>
            <a:stCxn id="82964" idx="0"/>
            <a:endCxn id="82955" idx="2"/>
          </p:cNvCxnSpPr>
          <p:nvPr/>
        </p:nvCxnSpPr>
        <p:spPr bwMode="auto">
          <a:xfrm flipH="1" flipV="1">
            <a:off x="4766005" y="3882562"/>
            <a:ext cx="488718" cy="3777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2989059" y="2577983"/>
            <a:ext cx="1852154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data rates</a:t>
            </a:r>
          </a:p>
        </p:txBody>
      </p:sp>
      <p:sp>
        <p:nvSpPr>
          <p:cNvPr id="82977" name="Oval 33"/>
          <p:cNvSpPr>
            <a:spLocks noChangeArrowheads="1"/>
          </p:cNvSpPr>
          <p:nvPr/>
        </p:nvSpPr>
        <p:spPr bwMode="auto">
          <a:xfrm>
            <a:off x="3308192" y="4207231"/>
            <a:ext cx="1358148" cy="599162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cxnSp>
        <p:nvCxnSpPr>
          <p:cNvPr id="82978" name="AutoShape 34"/>
          <p:cNvCxnSpPr>
            <a:cxnSpLocks noChangeShapeType="1"/>
            <a:stCxn id="82962" idx="0"/>
            <a:endCxn id="82952" idx="2"/>
          </p:cNvCxnSpPr>
          <p:nvPr/>
        </p:nvCxnSpPr>
        <p:spPr bwMode="auto">
          <a:xfrm flipV="1">
            <a:off x="1927986" y="3897320"/>
            <a:ext cx="223069" cy="2516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9" name="Oval 35"/>
          <p:cNvSpPr>
            <a:spLocks noChangeArrowheads="1"/>
          </p:cNvSpPr>
          <p:nvPr/>
        </p:nvSpPr>
        <p:spPr bwMode="auto">
          <a:xfrm>
            <a:off x="6133002" y="3822056"/>
            <a:ext cx="1417133" cy="71574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265190" y="4297803"/>
            <a:ext cx="15390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anchor="ctr"/>
          <a:lstStyle>
            <a:defPPr>
              <a:defRPr lang="en-US"/>
            </a:defPPr>
            <a:lvl1pPr>
              <a:defRPr sz="1400">
                <a:ea typeface="宋体" pitchFamily="2" charset="-122"/>
              </a:defRPr>
            </a:lvl1pPr>
          </a:lstStyle>
          <a:p>
            <a:r>
              <a:rPr lang="en-US" altLang="zh-CN" dirty="0"/>
              <a:t>Channel-aware</a:t>
            </a:r>
          </a:p>
          <a:p>
            <a:r>
              <a:rPr lang="en-US" altLang="zh-CN" dirty="0"/>
              <a:t>scheduling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6159545" y="3861901"/>
            <a:ext cx="1343401" cy="73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Channel- and queue-aware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scheduling</a:t>
            </a:r>
          </a:p>
        </p:txBody>
      </p:sp>
      <p:cxnSp>
        <p:nvCxnSpPr>
          <p:cNvPr id="82982" name="AutoShape 38"/>
          <p:cNvCxnSpPr>
            <a:cxnSpLocks noChangeShapeType="1"/>
            <a:stCxn id="82955" idx="2"/>
            <a:endCxn id="82977" idx="0"/>
          </p:cNvCxnSpPr>
          <p:nvPr/>
        </p:nvCxnSpPr>
        <p:spPr bwMode="auto">
          <a:xfrm flipH="1">
            <a:off x="3987266" y="3882562"/>
            <a:ext cx="778739" cy="3246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AutoShape 39"/>
          <p:cNvCxnSpPr>
            <a:cxnSpLocks noChangeShapeType="1"/>
            <a:stCxn id="82950" idx="2"/>
            <a:endCxn id="82979" idx="0"/>
          </p:cNvCxnSpPr>
          <p:nvPr/>
        </p:nvCxnSpPr>
        <p:spPr bwMode="auto">
          <a:xfrm>
            <a:off x="6470695" y="3035471"/>
            <a:ext cx="371610" cy="7865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AutoShape 40"/>
          <p:cNvCxnSpPr>
            <a:cxnSpLocks noChangeShapeType="1"/>
            <a:stCxn id="82950" idx="2"/>
            <a:endCxn id="82966" idx="0"/>
          </p:cNvCxnSpPr>
          <p:nvPr/>
        </p:nvCxnSpPr>
        <p:spPr bwMode="auto">
          <a:xfrm>
            <a:off x="6470695" y="3035471"/>
            <a:ext cx="1543953" cy="88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5" name="AutoShape 41"/>
          <p:cNvCxnSpPr>
            <a:cxnSpLocks noChangeShapeType="1"/>
            <a:stCxn id="82963" idx="2"/>
            <a:endCxn id="82979" idx="3"/>
          </p:cNvCxnSpPr>
          <p:nvPr/>
        </p:nvCxnSpPr>
        <p:spPr bwMode="auto">
          <a:xfrm rot="5400000" flipH="1" flipV="1">
            <a:off x="3841317" y="2564696"/>
            <a:ext cx="630929" cy="4367507"/>
          </a:xfrm>
          <a:prstGeom prst="curvedConnector3">
            <a:avLst>
              <a:gd name="adj1" fmla="val -3623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6" name="AutoShape 42"/>
          <p:cNvCxnSpPr>
            <a:cxnSpLocks noChangeShapeType="1"/>
            <a:stCxn id="82963" idx="2"/>
            <a:endCxn id="82977" idx="3"/>
          </p:cNvCxnSpPr>
          <p:nvPr/>
        </p:nvCxnSpPr>
        <p:spPr bwMode="auto">
          <a:xfrm rot="5400000" flipH="1" flipV="1">
            <a:off x="2567425" y="4124251"/>
            <a:ext cx="345266" cy="1534059"/>
          </a:xfrm>
          <a:prstGeom prst="curvedConnector3">
            <a:avLst>
              <a:gd name="adj1" fmla="val -6621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6335028" y="5234366"/>
            <a:ext cx="218984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Time-sensitive traffic</a:t>
            </a:r>
          </a:p>
        </p:txBody>
      </p:sp>
      <p:cxnSp>
        <p:nvCxnSpPr>
          <p:cNvPr id="82988" name="AutoShape 44"/>
          <p:cNvCxnSpPr>
            <a:cxnSpLocks noChangeShapeType="1"/>
            <a:stCxn id="82977" idx="4"/>
          </p:cNvCxnSpPr>
          <p:nvPr/>
        </p:nvCxnSpPr>
        <p:spPr bwMode="auto">
          <a:xfrm>
            <a:off x="3988004" y="4806393"/>
            <a:ext cx="880363" cy="3718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9" name="AutoShape 45"/>
          <p:cNvCxnSpPr>
            <a:cxnSpLocks noChangeShapeType="1"/>
            <a:stCxn id="82964" idx="4"/>
          </p:cNvCxnSpPr>
          <p:nvPr/>
        </p:nvCxnSpPr>
        <p:spPr bwMode="auto">
          <a:xfrm flipH="1">
            <a:off x="4797583" y="4644059"/>
            <a:ext cx="457140" cy="5342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0" name="AutoShape 46"/>
          <p:cNvCxnSpPr>
            <a:cxnSpLocks noChangeShapeType="1"/>
            <a:stCxn id="82981" idx="2"/>
          </p:cNvCxnSpPr>
          <p:nvPr/>
        </p:nvCxnSpPr>
        <p:spPr bwMode="auto">
          <a:xfrm>
            <a:off x="6831983" y="4540755"/>
            <a:ext cx="561840" cy="637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1" name="AutoShape 47"/>
          <p:cNvCxnSpPr>
            <a:cxnSpLocks noChangeShapeType="1"/>
          </p:cNvCxnSpPr>
          <p:nvPr/>
        </p:nvCxnSpPr>
        <p:spPr bwMode="auto">
          <a:xfrm flipH="1">
            <a:off x="7368754" y="4320865"/>
            <a:ext cx="668014" cy="8692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796263" y="5691854"/>
            <a:ext cx="200551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w.r.t. : with respect to</a:t>
            </a:r>
          </a:p>
        </p:txBody>
      </p:sp>
      <p:sp>
        <p:nvSpPr>
          <p:cNvPr id="82993" name="AutoShape 49"/>
          <p:cNvSpPr>
            <a:spLocks noChangeArrowheads="1"/>
          </p:cNvSpPr>
          <p:nvPr/>
        </p:nvSpPr>
        <p:spPr bwMode="auto">
          <a:xfrm>
            <a:off x="4304442" y="5190093"/>
            <a:ext cx="1840356" cy="41911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4" name="AutoShape 50"/>
          <p:cNvSpPr>
            <a:spLocks noChangeArrowheads="1"/>
          </p:cNvSpPr>
          <p:nvPr/>
        </p:nvSpPr>
        <p:spPr bwMode="auto">
          <a:xfrm>
            <a:off x="6470695" y="5179762"/>
            <a:ext cx="1917038" cy="420594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441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825500" y="687388"/>
            <a:ext cx="7569200" cy="839787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Channel-Aware Scheduling Using </a:t>
            </a:r>
            <a:br>
              <a:rPr lang="en-US" altLang="zh-CN">
                <a:ea typeface="宋体" pitchFamily="2" charset="-122"/>
              </a:rPr>
            </a:br>
            <a:r>
              <a:rPr lang="en-US" altLang="zh-CN">
                <a:ea typeface="宋体" pitchFamily="2" charset="-122"/>
              </a:rPr>
              <a:t>Rate-Based Utility Functions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725" y="1685925"/>
            <a:ext cx="8288338" cy="4638675"/>
          </a:xfrm>
        </p:spPr>
        <p:txBody>
          <a:bodyPr/>
          <a:lstStyle/>
          <a:p>
            <a:r>
              <a:rPr lang="en-US" altLang="zh-CN" sz="1800" dirty="0">
                <a:ea typeface="宋体" pitchFamily="2" charset="-122"/>
              </a:rPr>
              <a:t>Users care about the average data rate during 1 to 2 seconds, not the instantaneous one.</a:t>
            </a:r>
          </a:p>
          <a:p>
            <a:pPr lvl="1"/>
            <a:r>
              <a:rPr lang="en-US" altLang="zh-CN" sz="1800" dirty="0">
                <a:ea typeface="宋体" pitchFamily="2" charset="-122"/>
              </a:rPr>
              <a:t>Average data rate:</a:t>
            </a:r>
          </a:p>
          <a:p>
            <a:pPr lvl="1"/>
            <a:r>
              <a:rPr lang="en-US" altLang="zh-CN" sz="1800" dirty="0">
                <a:ea typeface="宋体" pitchFamily="2" charset="-122"/>
              </a:rPr>
              <a:t>Optimization objective:</a:t>
            </a:r>
          </a:p>
          <a:p>
            <a:endParaRPr lang="en-US" altLang="zh-CN" sz="1800" dirty="0">
              <a:ea typeface="宋体" pitchFamily="2" charset="-122"/>
            </a:endParaRPr>
          </a:p>
          <a:p>
            <a:r>
              <a:rPr lang="en-US" altLang="zh-CN" sz="1800" dirty="0">
                <a:ea typeface="宋体" pitchFamily="2" charset="-122"/>
              </a:rPr>
              <a:t>The solution for DSA is very simple.</a:t>
            </a:r>
          </a:p>
          <a:p>
            <a:endParaRPr lang="en-US" altLang="zh-CN" sz="1800" dirty="0">
              <a:ea typeface="宋体" pitchFamily="2" charset="-122"/>
            </a:endParaRPr>
          </a:p>
          <a:p>
            <a:endParaRPr lang="en-US" altLang="zh-CN" sz="1800" dirty="0">
              <a:ea typeface="宋体" pitchFamily="2" charset="-122"/>
            </a:endParaRPr>
          </a:p>
          <a:p>
            <a:endParaRPr lang="en-US" altLang="zh-CN" sz="1800" dirty="0">
              <a:ea typeface="宋体" pitchFamily="2" charset="-122"/>
            </a:endParaRPr>
          </a:p>
          <a:p>
            <a:r>
              <a:rPr lang="en-US" altLang="zh-CN" sz="1800" dirty="0">
                <a:ea typeface="宋体" pitchFamily="2" charset="-122"/>
              </a:rPr>
              <a:t>A utility function is associated with a kind of fairness</a:t>
            </a:r>
          </a:p>
          <a:p>
            <a:endParaRPr lang="en-US" altLang="zh-CN" sz="1800" dirty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1800" dirty="0">
              <a:ea typeface="宋体" pitchFamily="2" charset="-122"/>
            </a:endParaRPr>
          </a:p>
          <a:p>
            <a:r>
              <a:rPr lang="en-US" altLang="zh-CN" sz="1800" dirty="0">
                <a:ea typeface="宋体" pitchFamily="2" charset="-122"/>
              </a:rPr>
              <a:t>Multichannel proportional fair scheduling</a:t>
            </a:r>
          </a:p>
        </p:txBody>
      </p:sp>
      <p:pic>
        <p:nvPicPr>
          <p:cNvPr id="89092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8" y="2359003"/>
            <a:ext cx="3335337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2779713"/>
            <a:ext cx="1738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3583109"/>
            <a:ext cx="460851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7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4935538"/>
            <a:ext cx="41894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432300" y="3959346"/>
            <a:ext cx="901700" cy="496888"/>
            <a:chOff x="2776" y="3763"/>
            <a:chExt cx="568" cy="313"/>
          </a:xfrm>
        </p:grpSpPr>
        <p:sp>
          <p:nvSpPr>
            <p:cNvPr id="89102" name="AutoShape 9"/>
            <p:cNvSpPr>
              <a:spLocks/>
            </p:cNvSpPr>
            <p:nvPr/>
          </p:nvSpPr>
          <p:spPr bwMode="auto">
            <a:xfrm rot="5437418">
              <a:off x="3006" y="3535"/>
              <a:ext cx="110" cy="566"/>
            </a:xfrm>
            <a:prstGeom prst="rightBrace">
              <a:avLst>
                <a:gd name="adj1" fmla="val 42879"/>
                <a:gd name="adj2" fmla="val 4788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9103" name="Text Box 10"/>
            <p:cNvSpPr txBox="1">
              <a:spLocks noChangeArrowheads="1"/>
            </p:cNvSpPr>
            <p:nvPr/>
          </p:nvSpPr>
          <p:spPr bwMode="auto">
            <a:xfrm>
              <a:off x="2776" y="3845"/>
              <a:ext cx="5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>
                  <a:ea typeface="宋体" pitchFamily="2" charset="-122"/>
                </a:rPr>
                <a:t>Priority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692783" y="3975221"/>
            <a:ext cx="3275016" cy="501650"/>
            <a:chOff x="3480" y="3661"/>
            <a:chExt cx="2063" cy="316"/>
          </a:xfrm>
        </p:grpSpPr>
        <p:sp>
          <p:nvSpPr>
            <p:cNvPr id="89100" name="AutoShape 12"/>
            <p:cNvSpPr>
              <a:spLocks/>
            </p:cNvSpPr>
            <p:nvPr/>
          </p:nvSpPr>
          <p:spPr bwMode="auto">
            <a:xfrm rot="5437418">
              <a:off x="3723" y="3433"/>
              <a:ext cx="110" cy="566"/>
            </a:xfrm>
            <a:prstGeom prst="rightBrace">
              <a:avLst>
                <a:gd name="adj1" fmla="val 42879"/>
                <a:gd name="adj2" fmla="val 4788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89101" name="Text Box 13"/>
            <p:cNvSpPr txBox="1">
              <a:spLocks noChangeArrowheads="1"/>
            </p:cNvSpPr>
            <p:nvPr/>
          </p:nvSpPr>
          <p:spPr bwMode="auto">
            <a:xfrm>
              <a:off x="3480" y="3744"/>
              <a:ext cx="20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dirty="0">
                  <a:ea typeface="宋体" pitchFamily="2" charset="-122"/>
                </a:rPr>
                <a:t>Achievable instantaneous rate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8025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Scope of Research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75321" y="1733844"/>
            <a:ext cx="2341736" cy="507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843070" y="2536662"/>
            <a:ext cx="2065977" cy="498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783893" y="1674813"/>
            <a:ext cx="2478877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Objective: To maximize 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the total utility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5436969" y="2536662"/>
            <a:ext cx="2065977" cy="49881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5470886" y="2582410"/>
            <a:ext cx="2067452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average delays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08020" y="3401462"/>
            <a:ext cx="1886070" cy="4958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080463" y="3360141"/>
            <a:ext cx="2141184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instantaneous data rates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3853349" y="3401462"/>
            <a:ext cx="1723859" cy="48405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842140" y="3420647"/>
            <a:ext cx="1847730" cy="46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200" b="1" dirty="0">
                <a:ea typeface="宋体" pitchFamily="2" charset="-122"/>
              </a:rPr>
              <a:t>Utility functions w. r. t. average data rates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4333935" y="5224026"/>
            <a:ext cx="1785795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Best-effort traffic</a:t>
            </a:r>
          </a:p>
        </p:txBody>
      </p:sp>
      <p:cxnSp>
        <p:nvCxnSpPr>
          <p:cNvPr id="82958" name="AutoShape 14"/>
          <p:cNvCxnSpPr>
            <a:cxnSpLocks noChangeShapeType="1"/>
            <a:stCxn id="82947" idx="2"/>
            <a:endCxn id="82948" idx="0"/>
          </p:cNvCxnSpPr>
          <p:nvPr/>
        </p:nvCxnSpPr>
        <p:spPr bwMode="auto">
          <a:xfrm flipH="1">
            <a:off x="3876795" y="2241508"/>
            <a:ext cx="1169393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9" name="AutoShape 15"/>
          <p:cNvCxnSpPr>
            <a:cxnSpLocks noChangeShapeType="1"/>
            <a:stCxn id="82947" idx="2"/>
            <a:endCxn id="82950" idx="0"/>
          </p:cNvCxnSpPr>
          <p:nvPr/>
        </p:nvCxnSpPr>
        <p:spPr bwMode="auto">
          <a:xfrm>
            <a:off x="5046189" y="2241508"/>
            <a:ext cx="1424507" cy="2951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0" name="AutoShape 16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flipH="1">
            <a:off x="2151055" y="3035472"/>
            <a:ext cx="1725004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1" name="AutoShape 17"/>
          <p:cNvCxnSpPr>
            <a:cxnSpLocks noChangeShapeType="1"/>
            <a:stCxn id="82948" idx="2"/>
            <a:endCxn id="82954" idx="0"/>
          </p:cNvCxnSpPr>
          <p:nvPr/>
        </p:nvCxnSpPr>
        <p:spPr bwMode="auto">
          <a:xfrm>
            <a:off x="3876059" y="3035472"/>
            <a:ext cx="839220" cy="3659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222368" y="4148938"/>
            <a:ext cx="1411235" cy="715748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1302065" y="4120898"/>
            <a:ext cx="1341927" cy="9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DSA and APA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optimization </a:t>
            </a:r>
          </a:p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algorithms</a:t>
            </a:r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4760717" y="4260359"/>
            <a:ext cx="988012" cy="38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5" name="Text Box 21"/>
          <p:cNvSpPr txBox="1">
            <a:spLocks noChangeArrowheads="1"/>
          </p:cNvSpPr>
          <p:nvPr/>
        </p:nvSpPr>
        <p:spPr bwMode="auto">
          <a:xfrm>
            <a:off x="4818228" y="4319390"/>
            <a:ext cx="930501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Fairness</a:t>
            </a:r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7606171" y="3922408"/>
            <a:ext cx="814004" cy="42207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67" name="Text Box 23"/>
          <p:cNvSpPr txBox="1">
            <a:spLocks noChangeArrowheads="1"/>
          </p:cNvSpPr>
          <p:nvPr/>
        </p:nvSpPr>
        <p:spPr bwMode="auto">
          <a:xfrm>
            <a:off x="7607646" y="4008002"/>
            <a:ext cx="886261" cy="30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ea typeface="宋体" pitchFamily="2" charset="-122"/>
              </a:rPr>
              <a:t>Stability</a:t>
            </a:r>
          </a:p>
        </p:txBody>
      </p:sp>
      <p:cxnSp>
        <p:nvCxnSpPr>
          <p:cNvPr id="82968" name="AutoShape 24"/>
          <p:cNvCxnSpPr>
            <a:cxnSpLocks noChangeShapeType="1"/>
            <a:stCxn id="82964" idx="0"/>
            <a:endCxn id="82955" idx="2"/>
          </p:cNvCxnSpPr>
          <p:nvPr/>
        </p:nvCxnSpPr>
        <p:spPr bwMode="auto">
          <a:xfrm flipH="1" flipV="1">
            <a:off x="4766005" y="3882562"/>
            <a:ext cx="488718" cy="37779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9" name="AutoShape 25"/>
          <p:cNvSpPr>
            <a:spLocks/>
          </p:cNvSpPr>
          <p:nvPr/>
        </p:nvSpPr>
        <p:spPr bwMode="auto">
          <a:xfrm rot="5474801">
            <a:off x="6188971" y="4347022"/>
            <a:ext cx="177092" cy="2804774"/>
          </a:xfrm>
          <a:prstGeom prst="rightBrace">
            <a:avLst>
              <a:gd name="adj1" fmla="val 13208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70" name="Text Box 26"/>
          <p:cNvSpPr txBox="1">
            <a:spLocks noChangeArrowheads="1"/>
          </p:cNvSpPr>
          <p:nvPr/>
        </p:nvSpPr>
        <p:spPr bwMode="auto">
          <a:xfrm>
            <a:off x="4389972" y="5939783"/>
            <a:ext cx="3922555" cy="30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QoS differentiation for heterogeneous traffic</a:t>
            </a:r>
          </a:p>
        </p:txBody>
      </p: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2989059" y="2577983"/>
            <a:ext cx="1852154" cy="5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Utility functions w. r. t. data rates</a:t>
            </a:r>
          </a:p>
        </p:txBody>
      </p:sp>
      <p:sp>
        <p:nvSpPr>
          <p:cNvPr id="82977" name="Oval 33"/>
          <p:cNvSpPr>
            <a:spLocks noChangeArrowheads="1"/>
          </p:cNvSpPr>
          <p:nvPr/>
        </p:nvSpPr>
        <p:spPr bwMode="auto">
          <a:xfrm>
            <a:off x="3308192" y="4207231"/>
            <a:ext cx="1358148" cy="5991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cxnSp>
        <p:nvCxnSpPr>
          <p:cNvPr id="82978" name="AutoShape 34"/>
          <p:cNvCxnSpPr>
            <a:cxnSpLocks noChangeShapeType="1"/>
            <a:stCxn id="82962" idx="0"/>
            <a:endCxn id="82952" idx="2"/>
          </p:cNvCxnSpPr>
          <p:nvPr/>
        </p:nvCxnSpPr>
        <p:spPr bwMode="auto">
          <a:xfrm flipV="1">
            <a:off x="1927986" y="3897320"/>
            <a:ext cx="223069" cy="25161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9" name="Oval 35"/>
          <p:cNvSpPr>
            <a:spLocks noChangeArrowheads="1"/>
          </p:cNvSpPr>
          <p:nvPr/>
        </p:nvSpPr>
        <p:spPr bwMode="auto">
          <a:xfrm>
            <a:off x="6133002" y="3822056"/>
            <a:ext cx="1417133" cy="715748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3265190" y="4297803"/>
            <a:ext cx="15390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anchor="ctr"/>
          <a:lstStyle>
            <a:defPPr>
              <a:defRPr lang="en-US"/>
            </a:defPPr>
            <a:lvl1pPr>
              <a:defRPr sz="1400">
                <a:ea typeface="宋体" pitchFamily="2" charset="-122"/>
              </a:defRPr>
            </a:lvl1pPr>
          </a:lstStyle>
          <a:p>
            <a:r>
              <a:rPr lang="en-US" altLang="zh-CN" dirty="0"/>
              <a:t>Channel-aware</a:t>
            </a:r>
          </a:p>
          <a:p>
            <a:r>
              <a:rPr lang="en-US" altLang="zh-CN" dirty="0"/>
              <a:t>scheduling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6159545" y="3861901"/>
            <a:ext cx="1343401" cy="73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Channel- and queue-aware</a:t>
            </a:r>
          </a:p>
          <a:p>
            <a:pPr algn="ctr" eaLnBrk="1" hangingPunct="1"/>
            <a:r>
              <a:rPr lang="en-US" altLang="zh-CN" sz="1400" b="1">
                <a:ea typeface="宋体" pitchFamily="2" charset="-122"/>
              </a:rPr>
              <a:t>scheduling</a:t>
            </a:r>
          </a:p>
        </p:txBody>
      </p:sp>
      <p:cxnSp>
        <p:nvCxnSpPr>
          <p:cNvPr id="82982" name="AutoShape 38"/>
          <p:cNvCxnSpPr>
            <a:cxnSpLocks noChangeShapeType="1"/>
            <a:stCxn id="82955" idx="2"/>
            <a:endCxn id="82977" idx="0"/>
          </p:cNvCxnSpPr>
          <p:nvPr/>
        </p:nvCxnSpPr>
        <p:spPr bwMode="auto">
          <a:xfrm flipH="1">
            <a:off x="3987266" y="3882562"/>
            <a:ext cx="778739" cy="3246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AutoShape 39"/>
          <p:cNvCxnSpPr>
            <a:cxnSpLocks noChangeShapeType="1"/>
            <a:stCxn id="82950" idx="2"/>
            <a:endCxn id="82979" idx="0"/>
          </p:cNvCxnSpPr>
          <p:nvPr/>
        </p:nvCxnSpPr>
        <p:spPr bwMode="auto">
          <a:xfrm>
            <a:off x="6470695" y="3035471"/>
            <a:ext cx="371610" cy="7865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AutoShape 40"/>
          <p:cNvCxnSpPr>
            <a:cxnSpLocks noChangeShapeType="1"/>
            <a:stCxn id="82950" idx="2"/>
            <a:endCxn id="82966" idx="0"/>
          </p:cNvCxnSpPr>
          <p:nvPr/>
        </p:nvCxnSpPr>
        <p:spPr bwMode="auto">
          <a:xfrm>
            <a:off x="6470695" y="3035471"/>
            <a:ext cx="1543953" cy="886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5" name="AutoShape 41"/>
          <p:cNvCxnSpPr>
            <a:cxnSpLocks noChangeShapeType="1"/>
            <a:stCxn id="82963" idx="2"/>
            <a:endCxn id="82979" idx="3"/>
          </p:cNvCxnSpPr>
          <p:nvPr/>
        </p:nvCxnSpPr>
        <p:spPr bwMode="auto">
          <a:xfrm rot="5400000" flipH="1" flipV="1">
            <a:off x="3841317" y="2564696"/>
            <a:ext cx="630929" cy="4367507"/>
          </a:xfrm>
          <a:prstGeom prst="curvedConnector3">
            <a:avLst>
              <a:gd name="adj1" fmla="val -3623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6" name="AutoShape 42"/>
          <p:cNvCxnSpPr>
            <a:cxnSpLocks noChangeShapeType="1"/>
            <a:stCxn id="82963" idx="2"/>
            <a:endCxn id="82977" idx="3"/>
          </p:cNvCxnSpPr>
          <p:nvPr/>
        </p:nvCxnSpPr>
        <p:spPr bwMode="auto">
          <a:xfrm rot="5400000" flipH="1" flipV="1">
            <a:off x="2567425" y="4124251"/>
            <a:ext cx="345266" cy="1534059"/>
          </a:xfrm>
          <a:prstGeom prst="curvedConnector3">
            <a:avLst>
              <a:gd name="adj1" fmla="val -6621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7" name="Text Box 43"/>
          <p:cNvSpPr txBox="1">
            <a:spLocks noChangeArrowheads="1"/>
          </p:cNvSpPr>
          <p:nvPr/>
        </p:nvSpPr>
        <p:spPr bwMode="auto">
          <a:xfrm>
            <a:off x="6335028" y="5234366"/>
            <a:ext cx="218984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400" b="1">
                <a:ea typeface="宋体" pitchFamily="2" charset="-122"/>
              </a:rPr>
              <a:t>Time-sensitive traffic</a:t>
            </a:r>
          </a:p>
        </p:txBody>
      </p:sp>
      <p:cxnSp>
        <p:nvCxnSpPr>
          <p:cNvPr id="82988" name="AutoShape 44"/>
          <p:cNvCxnSpPr>
            <a:cxnSpLocks noChangeShapeType="1"/>
            <a:stCxn id="82977" idx="4"/>
          </p:cNvCxnSpPr>
          <p:nvPr/>
        </p:nvCxnSpPr>
        <p:spPr bwMode="auto">
          <a:xfrm>
            <a:off x="3988004" y="4806393"/>
            <a:ext cx="880363" cy="3718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9" name="AutoShape 45"/>
          <p:cNvCxnSpPr>
            <a:cxnSpLocks noChangeShapeType="1"/>
            <a:stCxn id="82964" idx="4"/>
          </p:cNvCxnSpPr>
          <p:nvPr/>
        </p:nvCxnSpPr>
        <p:spPr bwMode="auto">
          <a:xfrm flipH="1">
            <a:off x="4797583" y="4644059"/>
            <a:ext cx="457140" cy="5342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0" name="AutoShape 46"/>
          <p:cNvCxnSpPr>
            <a:cxnSpLocks noChangeShapeType="1"/>
            <a:stCxn id="82981" idx="2"/>
          </p:cNvCxnSpPr>
          <p:nvPr/>
        </p:nvCxnSpPr>
        <p:spPr bwMode="auto">
          <a:xfrm>
            <a:off x="6831983" y="4540755"/>
            <a:ext cx="561840" cy="637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91" name="AutoShape 47"/>
          <p:cNvCxnSpPr>
            <a:cxnSpLocks noChangeShapeType="1"/>
          </p:cNvCxnSpPr>
          <p:nvPr/>
        </p:nvCxnSpPr>
        <p:spPr bwMode="auto">
          <a:xfrm flipH="1">
            <a:off x="7368754" y="4320865"/>
            <a:ext cx="668014" cy="8692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796263" y="5691854"/>
            <a:ext cx="2005517" cy="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400" b="1">
                <a:ea typeface="宋体" pitchFamily="2" charset="-122"/>
              </a:rPr>
              <a:t>w.r.t. : with respect to</a:t>
            </a:r>
          </a:p>
        </p:txBody>
      </p:sp>
      <p:sp>
        <p:nvSpPr>
          <p:cNvPr id="82993" name="AutoShape 49"/>
          <p:cNvSpPr>
            <a:spLocks noChangeArrowheads="1"/>
          </p:cNvSpPr>
          <p:nvPr/>
        </p:nvSpPr>
        <p:spPr bwMode="auto">
          <a:xfrm>
            <a:off x="4304442" y="5190093"/>
            <a:ext cx="1840356" cy="419118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4" name="AutoShape 50"/>
          <p:cNvSpPr>
            <a:spLocks noChangeArrowheads="1"/>
          </p:cNvSpPr>
          <p:nvPr/>
        </p:nvSpPr>
        <p:spPr bwMode="auto">
          <a:xfrm>
            <a:off x="6470695" y="5179762"/>
            <a:ext cx="1917038" cy="420594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82995" name="AutoShape 51"/>
          <p:cNvSpPr>
            <a:spLocks noChangeArrowheads="1"/>
          </p:cNvSpPr>
          <p:nvPr/>
        </p:nvSpPr>
        <p:spPr bwMode="auto">
          <a:xfrm>
            <a:off x="4361953" y="5876325"/>
            <a:ext cx="3853246" cy="4324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400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2C052-FF63-4E3E-9B41-C127482C644C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944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9288" y="1733550"/>
            <a:ext cx="8293100" cy="51085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600" dirty="0">
                <a:ea typeface="宋体" pitchFamily="2" charset="-122"/>
              </a:rPr>
              <a:t>Utility functions w.r.t. average waiting time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宋体" pitchFamily="2" charset="-122"/>
              </a:rPr>
              <a:t>Average waiting time, </a:t>
            </a:r>
            <a:r>
              <a:rPr lang="en-US" altLang="zh-CN" sz="1600" i="1" dirty="0">
                <a:ea typeface="宋体" pitchFamily="2" charset="-122"/>
              </a:rPr>
              <a:t>W</a:t>
            </a:r>
            <a:r>
              <a:rPr lang="en-US" altLang="zh-CN" sz="1600" dirty="0">
                <a:ea typeface="宋体" pitchFamily="2" charset="-122"/>
              </a:rPr>
              <a:t> </a:t>
            </a:r>
            <a:r>
              <a:rPr lang="en-US" altLang="zh-CN" sz="1600" dirty="0">
                <a:ea typeface="宋体" pitchFamily="2" charset="-122"/>
                <a:sym typeface="Symbol" pitchFamily="18" charset="2"/>
              </a:rPr>
              <a:t> Satisfaction level, </a:t>
            </a:r>
            <a:r>
              <a:rPr lang="en-US" altLang="zh-CN" sz="1600" i="1" dirty="0">
                <a:ea typeface="宋体" pitchFamily="2" charset="-122"/>
                <a:sym typeface="Symbol" pitchFamily="18" charset="2"/>
              </a:rPr>
              <a:t>U</a:t>
            </a:r>
            <a:r>
              <a:rPr lang="en-US" altLang="zh-CN" sz="1600" dirty="0">
                <a:ea typeface="宋体" pitchFamily="2" charset="-122"/>
                <a:sym typeface="Symbol" pitchFamily="18" charset="2"/>
              </a:rPr>
              <a:t>(</a:t>
            </a:r>
            <a:r>
              <a:rPr lang="en-US" altLang="zh-CN" sz="1600" i="1" dirty="0">
                <a:ea typeface="宋体" pitchFamily="2" charset="-122"/>
                <a:sym typeface="Symbol" pitchFamily="18" charset="2"/>
              </a:rPr>
              <a:t>W</a:t>
            </a:r>
            <a:r>
              <a:rPr lang="en-US" altLang="zh-CN" sz="1600" dirty="0">
                <a:ea typeface="宋体" pitchFamily="2" charset="-122"/>
                <a:sym typeface="Symbol" pitchFamily="18" charset="2"/>
              </a:rPr>
              <a:t>)</a:t>
            </a: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75000"/>
              </a:lnSpc>
            </a:pPr>
            <a:r>
              <a:rPr lang="en-US" altLang="zh-CN" sz="1600" dirty="0">
                <a:ea typeface="宋体" pitchFamily="2" charset="-122"/>
              </a:rPr>
              <a:t>Optimization problem of MDU scheduling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宋体" pitchFamily="2" charset="-122"/>
              </a:rPr>
              <a:t>Objective: to maximize the total utility with respect to the predicted average waiting time at each time slot</a:t>
            </a:r>
          </a:p>
          <a:p>
            <a:pPr lvl="2">
              <a:lnSpc>
                <a:spcPct val="90000"/>
              </a:lnSpc>
            </a:pPr>
            <a:endParaRPr lang="en-US" altLang="zh-CN" sz="16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>
              <a:ea typeface="宋体" pitchFamily="2" charset="-122"/>
            </a:endParaRPr>
          </a:p>
          <a:p>
            <a:pPr lvl="2">
              <a:lnSpc>
                <a:spcPct val="90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75000"/>
              </a:lnSpc>
            </a:pPr>
            <a:endParaRPr lang="en-US" altLang="zh-CN" sz="1600" dirty="0">
              <a:ea typeface="宋体" pitchFamily="2" charset="-122"/>
            </a:endParaRPr>
          </a:p>
          <a:p>
            <a:pPr>
              <a:lnSpc>
                <a:spcPct val="75000"/>
              </a:lnSpc>
            </a:pPr>
            <a:r>
              <a:rPr lang="en-US" altLang="zh-CN" sz="1600" dirty="0">
                <a:ea typeface="宋体" pitchFamily="2" charset="-122"/>
              </a:rPr>
              <a:t>Joint channel- and queue-aware scheduling</a:t>
            </a:r>
          </a:p>
          <a:p>
            <a:pPr lvl="1">
              <a:lnSpc>
                <a:spcPct val="75000"/>
              </a:lnSpc>
            </a:pPr>
            <a:r>
              <a:rPr lang="en-US" altLang="zh-CN" sz="1600" dirty="0">
                <a:ea typeface="宋体" pitchFamily="2" charset="-122"/>
              </a:rPr>
              <a:t>Awareness of channel conditions </a:t>
            </a:r>
            <a:r>
              <a:rPr lang="en-US" altLang="zh-CN" sz="1600" dirty="0">
                <a:ea typeface="宋体" pitchFamily="2" charset="-122"/>
                <a:sym typeface="Symbol" pitchFamily="18" charset="2"/>
              </a:rPr>
              <a:t> improve network capacity</a:t>
            </a:r>
          </a:p>
          <a:p>
            <a:pPr lvl="1">
              <a:lnSpc>
                <a:spcPct val="75000"/>
              </a:lnSpc>
            </a:pPr>
            <a:r>
              <a:rPr lang="en-US" altLang="zh-CN" sz="1600" dirty="0">
                <a:ea typeface="宋体" pitchFamily="2" charset="-122"/>
                <a:sym typeface="Symbol" pitchFamily="18" charset="2"/>
              </a:rPr>
              <a:t>Awareness of queue information  </a:t>
            </a:r>
            <a:r>
              <a:rPr lang="en-US" altLang="zh-CN" sz="1600" dirty="0">
                <a:ea typeface="宋体" pitchFamily="2" charset="-122"/>
              </a:rPr>
              <a:t> ensure </a:t>
            </a:r>
            <a:r>
              <a:rPr lang="en-US" altLang="zh-CN" sz="1600" dirty="0" err="1">
                <a:ea typeface="宋体" pitchFamily="2" charset="-122"/>
              </a:rPr>
              <a:t>QoS</a:t>
            </a:r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Max-Delay-Utility (MDU) Scheduling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498725" y="3101975"/>
            <a:ext cx="4387850" cy="1860550"/>
            <a:chOff x="746125" y="3101975"/>
            <a:chExt cx="4387850" cy="1860550"/>
          </a:xfrm>
        </p:grpSpPr>
        <p:grpSp>
          <p:nvGrpSpPr>
            <p:cNvPr id="3" name="组合 2"/>
            <p:cNvGrpSpPr/>
            <p:nvPr/>
          </p:nvGrpSpPr>
          <p:grpSpPr>
            <a:xfrm>
              <a:off x="746125" y="3101975"/>
              <a:ext cx="4387850" cy="1860550"/>
              <a:chOff x="746125" y="3101975"/>
              <a:chExt cx="4387850" cy="1860550"/>
            </a:xfrm>
          </p:grpSpPr>
          <p:pic>
            <p:nvPicPr>
              <p:cNvPr id="91138" name="Picture 22" descr="txp_fig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9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125" y="3101975"/>
                <a:ext cx="4387850" cy="1560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1141" name="Picture 4" descr="txp_fig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4875" y="4621213"/>
                <a:ext cx="2081213" cy="341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1142" name="Picture 5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6988" y="3217863"/>
              <a:ext cx="469900" cy="233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863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宋体" pitchFamily="2" charset="-122"/>
              </a:rPr>
              <a:t>1. Introduction</a:t>
            </a:r>
          </a:p>
        </p:txBody>
      </p:sp>
      <p:sp>
        <p:nvSpPr>
          <p:cNvPr id="48131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9253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Stability Region</a:t>
            </a:r>
          </a:p>
        </p:txBody>
      </p:sp>
      <p:sp>
        <p:nvSpPr>
          <p:cNvPr id="92163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703388"/>
            <a:ext cx="8870950" cy="2548042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zh-CN" sz="1600" dirty="0" err="1">
                <a:ea typeface="宋体" pitchFamily="2" charset="-122"/>
              </a:rPr>
              <a:t>Ergodic</a:t>
            </a:r>
            <a:r>
              <a:rPr lang="en-US" altLang="zh-CN" sz="1600" dirty="0">
                <a:ea typeface="宋体" pitchFamily="2" charset="-122"/>
              </a:rPr>
              <a:t> capacity region vs. Stability region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err="1">
                <a:solidFill>
                  <a:srgbClr val="FF0066"/>
                </a:solidFill>
                <a:ea typeface="宋体" pitchFamily="2" charset="-122"/>
              </a:rPr>
              <a:t>Ergodic</a:t>
            </a:r>
            <a:r>
              <a:rPr lang="en-US" altLang="zh-CN" sz="1600" dirty="0">
                <a:solidFill>
                  <a:srgbClr val="FF0066"/>
                </a:solidFill>
                <a:ea typeface="宋体" pitchFamily="2" charset="-122"/>
              </a:rPr>
              <a:t> capacity</a:t>
            </a:r>
            <a:r>
              <a:rPr lang="en-US" altLang="zh-CN" sz="1600" dirty="0">
                <a:ea typeface="宋体" pitchFamily="2" charset="-122"/>
              </a:rPr>
              <a:t> </a:t>
            </a:r>
            <a:r>
              <a:rPr lang="en-US" altLang="zh-CN" sz="1600" dirty="0">
                <a:solidFill>
                  <a:srgbClr val="FF0066"/>
                </a:solidFill>
                <a:ea typeface="宋体" pitchFamily="2" charset="-122"/>
              </a:rPr>
              <a:t>region</a:t>
            </a:r>
            <a:r>
              <a:rPr lang="en-US" altLang="zh-CN" sz="1600" dirty="0">
                <a:ea typeface="宋体" pitchFamily="2" charset="-122"/>
              </a:rPr>
              <a:t> consists of all (long-term) average data rate vectors under all possible resource allocation schemes, given the statistics of the channels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solidFill>
                  <a:srgbClr val="FF0066"/>
                </a:solidFill>
                <a:ea typeface="宋体" pitchFamily="2" charset="-122"/>
              </a:rPr>
              <a:t>Stability region</a:t>
            </a:r>
            <a:r>
              <a:rPr lang="en-US" altLang="zh-CN" sz="1600" dirty="0">
                <a:ea typeface="宋体" pitchFamily="2" charset="-122"/>
              </a:rPr>
              <a:t> of a scheduling policy is defined to be the set of all possible arrival rate vectors for which the system is stable under the policy.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宋体" pitchFamily="2" charset="-122"/>
              </a:rPr>
              <a:t>Stability region </a:t>
            </a:r>
            <a:r>
              <a:rPr lang="en-US" altLang="zh-CN" sz="1600" dirty="0">
                <a:ea typeface="宋体" pitchFamily="2" charset="-122"/>
                <a:sym typeface="Symbol" pitchFamily="18" charset="2"/>
              </a:rPr>
              <a:t> </a:t>
            </a:r>
            <a:r>
              <a:rPr lang="en-US" altLang="zh-CN" sz="1600" dirty="0" err="1">
                <a:ea typeface="宋体" pitchFamily="2" charset="-122"/>
                <a:sym typeface="Symbol" pitchFamily="18" charset="2"/>
              </a:rPr>
              <a:t>Ergodic</a:t>
            </a:r>
            <a:r>
              <a:rPr lang="en-US" altLang="zh-CN" sz="1600" dirty="0">
                <a:ea typeface="宋体" pitchFamily="2" charset="-122"/>
                <a:sym typeface="Symbol" pitchFamily="18" charset="2"/>
              </a:rPr>
              <a:t> capacity region</a:t>
            </a:r>
            <a:endParaRPr lang="en-US" altLang="zh-CN" sz="1600" dirty="0">
              <a:ea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宋体" pitchFamily="2" charset="-122"/>
              </a:rPr>
              <a:t>Maximum stability region: the largest stability region that can be achieved by some scheduling schemes (</a:t>
            </a:r>
            <a:r>
              <a:rPr lang="en-US" altLang="zh-CN" sz="1600" dirty="0">
                <a:ea typeface="宋体" pitchFamily="2" charset="-122"/>
                <a:sym typeface="Symbol" pitchFamily="18" charset="2"/>
              </a:rPr>
              <a:t> </a:t>
            </a:r>
            <a:r>
              <a:rPr lang="en-US" altLang="zh-CN" sz="1600" dirty="0" err="1">
                <a:ea typeface="宋体" pitchFamily="2" charset="-122"/>
                <a:sym typeface="Symbol" pitchFamily="18" charset="2"/>
              </a:rPr>
              <a:t>Ergodic</a:t>
            </a:r>
            <a:r>
              <a:rPr lang="en-US" altLang="zh-CN" sz="1600" dirty="0">
                <a:ea typeface="宋体" pitchFamily="2" charset="-122"/>
                <a:sym typeface="Symbol" pitchFamily="18" charset="2"/>
              </a:rPr>
              <a:t> capacity region)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>
                <a:ea typeface="宋体" pitchFamily="2" charset="-122"/>
                <a:sym typeface="Symbol" pitchFamily="18" charset="2"/>
              </a:rPr>
              <a:t>MDU has maximum stability region.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82272" y="4008240"/>
            <a:ext cx="8486603" cy="2665131"/>
            <a:chOff x="306388" y="4059235"/>
            <a:chExt cx="8358799" cy="2378078"/>
          </a:xfrm>
        </p:grpSpPr>
        <p:grpSp>
          <p:nvGrpSpPr>
            <p:cNvPr id="92166" name="Group 36"/>
            <p:cNvGrpSpPr>
              <a:grpSpLocks/>
            </p:cNvGrpSpPr>
            <p:nvPr/>
          </p:nvGrpSpPr>
          <p:grpSpPr bwMode="auto">
            <a:xfrm>
              <a:off x="4211975" y="4281488"/>
              <a:ext cx="4453212" cy="2155825"/>
              <a:chOff x="2795" y="2780"/>
              <a:chExt cx="2896" cy="1660"/>
            </a:xfrm>
          </p:grpSpPr>
          <p:grpSp>
            <p:nvGrpSpPr>
              <p:cNvPr id="92186" name="Group 11"/>
              <p:cNvGrpSpPr>
                <a:grpSpLocks/>
              </p:cNvGrpSpPr>
              <p:nvPr/>
            </p:nvGrpSpPr>
            <p:grpSpPr bwMode="auto">
              <a:xfrm>
                <a:off x="3112" y="3599"/>
                <a:ext cx="1652" cy="560"/>
                <a:chOff x="1704" y="3164"/>
                <a:chExt cx="1700" cy="696"/>
              </a:xfrm>
            </p:grpSpPr>
            <p:sp>
              <p:nvSpPr>
                <p:cNvPr id="92195" name="Rectangle 12"/>
                <p:cNvSpPr>
                  <a:spLocks noChangeArrowheads="1"/>
                </p:cNvSpPr>
                <p:nvPr/>
              </p:nvSpPr>
              <p:spPr bwMode="auto">
                <a:xfrm>
                  <a:off x="1704" y="3196"/>
                  <a:ext cx="1672" cy="664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92196" name="Oval 13"/>
                <p:cNvSpPr>
                  <a:spLocks noChangeArrowheads="1"/>
                </p:cNvSpPr>
                <p:nvPr/>
              </p:nvSpPr>
              <p:spPr bwMode="auto">
                <a:xfrm>
                  <a:off x="3353" y="3164"/>
                  <a:ext cx="51" cy="59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92187" name="Freeform 14"/>
              <p:cNvSpPr>
                <a:spLocks/>
              </p:cNvSpPr>
              <p:nvPr/>
            </p:nvSpPr>
            <p:spPr bwMode="auto">
              <a:xfrm>
                <a:off x="2928" y="3051"/>
                <a:ext cx="2395" cy="1101"/>
              </a:xfrm>
              <a:custGeom>
                <a:avLst/>
                <a:gdLst>
                  <a:gd name="T0" fmla="*/ 156 w 2577"/>
                  <a:gd name="T1" fmla="*/ 103 h 1272"/>
                  <a:gd name="T2" fmla="*/ 156 w 2577"/>
                  <a:gd name="T3" fmla="*/ 77 h 1272"/>
                  <a:gd name="T4" fmla="*/ 153 w 2577"/>
                  <a:gd name="T5" fmla="*/ 56 h 1272"/>
                  <a:gd name="T6" fmla="*/ 153 w 2577"/>
                  <a:gd name="T7" fmla="*/ 35 h 1272"/>
                  <a:gd name="T8" fmla="*/ 153 w 2577"/>
                  <a:gd name="T9" fmla="*/ 19 h 1272"/>
                  <a:gd name="T10" fmla="*/ 153 w 2577"/>
                  <a:gd name="T11" fmla="*/ 3 h 1272"/>
                  <a:gd name="T12" fmla="*/ 178 w 2577"/>
                  <a:gd name="T13" fmla="*/ 3 h 1272"/>
                  <a:gd name="T14" fmla="*/ 204 w 2577"/>
                  <a:gd name="T15" fmla="*/ 3 h 1272"/>
                  <a:gd name="T16" fmla="*/ 264 w 2577"/>
                  <a:gd name="T17" fmla="*/ 8 h 1272"/>
                  <a:gd name="T18" fmla="*/ 377 w 2577"/>
                  <a:gd name="T19" fmla="*/ 16 h 1272"/>
                  <a:gd name="T20" fmla="*/ 492 w 2577"/>
                  <a:gd name="T21" fmla="*/ 30 h 1272"/>
                  <a:gd name="T22" fmla="*/ 617 w 2577"/>
                  <a:gd name="T23" fmla="*/ 48 h 1272"/>
                  <a:gd name="T24" fmla="*/ 715 w 2577"/>
                  <a:gd name="T25" fmla="*/ 65 h 1272"/>
                  <a:gd name="T26" fmla="*/ 839 w 2577"/>
                  <a:gd name="T27" fmla="*/ 94 h 1272"/>
                  <a:gd name="T28" fmla="*/ 962 w 2577"/>
                  <a:gd name="T29" fmla="*/ 131 h 1272"/>
                  <a:gd name="T30" fmla="*/ 1075 w 2577"/>
                  <a:gd name="T31" fmla="*/ 173 h 1272"/>
                  <a:gd name="T32" fmla="*/ 1230 w 2577"/>
                  <a:gd name="T33" fmla="*/ 243 h 1272"/>
                  <a:gd name="T34" fmla="*/ 1375 w 2577"/>
                  <a:gd name="T35" fmla="*/ 321 h 1272"/>
                  <a:gd name="T36" fmla="*/ 1479 w 2577"/>
                  <a:gd name="T37" fmla="*/ 387 h 1272"/>
                  <a:gd name="T38" fmla="*/ 1572 w 2577"/>
                  <a:gd name="T39" fmla="*/ 463 h 1272"/>
                  <a:gd name="T40" fmla="*/ 1665 w 2577"/>
                  <a:gd name="T41" fmla="*/ 557 h 1272"/>
                  <a:gd name="T42" fmla="*/ 1730 w 2577"/>
                  <a:gd name="T43" fmla="*/ 638 h 1272"/>
                  <a:gd name="T44" fmla="*/ 1754 w 2577"/>
                  <a:gd name="T45" fmla="*/ 672 h 1272"/>
                  <a:gd name="T46" fmla="*/ 1768 w 2577"/>
                  <a:gd name="T47" fmla="*/ 694 h 1272"/>
                  <a:gd name="T48" fmla="*/ 1774 w 2577"/>
                  <a:gd name="T49" fmla="*/ 707 h 1272"/>
                  <a:gd name="T50" fmla="*/ 1727 w 2577"/>
                  <a:gd name="T51" fmla="*/ 711 h 1272"/>
                  <a:gd name="T52" fmla="*/ 1706 w 2577"/>
                  <a:gd name="T53" fmla="*/ 711 h 1272"/>
                  <a:gd name="T54" fmla="*/ 1678 w 2577"/>
                  <a:gd name="T55" fmla="*/ 711 h 1272"/>
                  <a:gd name="T56" fmla="*/ 243 w 2577"/>
                  <a:gd name="T57" fmla="*/ 711 h 1272"/>
                  <a:gd name="T58" fmla="*/ 219 w 2577"/>
                  <a:gd name="T59" fmla="*/ 711 h 1272"/>
                  <a:gd name="T60" fmla="*/ 195 w 2577"/>
                  <a:gd name="T61" fmla="*/ 711 h 1272"/>
                  <a:gd name="T62" fmla="*/ 168 w 2577"/>
                  <a:gd name="T63" fmla="*/ 711 h 1272"/>
                  <a:gd name="T64" fmla="*/ 153 w 2577"/>
                  <a:gd name="T65" fmla="*/ 704 h 1272"/>
                  <a:gd name="T66" fmla="*/ 156 w 2577"/>
                  <a:gd name="T67" fmla="*/ 690 h 1272"/>
                  <a:gd name="T68" fmla="*/ 153 w 2577"/>
                  <a:gd name="T69" fmla="*/ 627 h 1272"/>
                  <a:gd name="T70" fmla="*/ 153 w 2577"/>
                  <a:gd name="T71" fmla="*/ 596 h 1272"/>
                  <a:gd name="T72" fmla="*/ 156 w 2577"/>
                  <a:gd name="T73" fmla="*/ 8 h 12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7"/>
                  <a:gd name="T112" fmla="*/ 0 h 1272"/>
                  <a:gd name="T113" fmla="*/ 2577 w 2577"/>
                  <a:gd name="T114" fmla="*/ 1272 h 12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7" h="1272">
                    <a:moveTo>
                      <a:pt x="210" y="185"/>
                    </a:moveTo>
                    <a:cubicBezTo>
                      <a:pt x="210" y="168"/>
                      <a:pt x="211" y="151"/>
                      <a:pt x="210" y="137"/>
                    </a:cubicBezTo>
                    <a:cubicBezTo>
                      <a:pt x="209" y="123"/>
                      <a:pt x="207" y="114"/>
                      <a:pt x="206" y="101"/>
                    </a:cubicBezTo>
                    <a:cubicBezTo>
                      <a:pt x="205" y="88"/>
                      <a:pt x="206" y="72"/>
                      <a:pt x="206" y="61"/>
                    </a:cubicBezTo>
                    <a:cubicBezTo>
                      <a:pt x="206" y="50"/>
                      <a:pt x="206" y="42"/>
                      <a:pt x="206" y="33"/>
                    </a:cubicBezTo>
                    <a:cubicBezTo>
                      <a:pt x="206" y="24"/>
                      <a:pt x="201" y="10"/>
                      <a:pt x="206" y="5"/>
                    </a:cubicBezTo>
                    <a:cubicBezTo>
                      <a:pt x="211" y="0"/>
                      <a:pt x="227" y="5"/>
                      <a:pt x="238" y="5"/>
                    </a:cubicBezTo>
                    <a:cubicBezTo>
                      <a:pt x="249" y="5"/>
                      <a:pt x="255" y="4"/>
                      <a:pt x="274" y="5"/>
                    </a:cubicBezTo>
                    <a:cubicBezTo>
                      <a:pt x="293" y="6"/>
                      <a:pt x="315" y="9"/>
                      <a:pt x="354" y="13"/>
                    </a:cubicBezTo>
                    <a:cubicBezTo>
                      <a:pt x="393" y="17"/>
                      <a:pt x="455" y="22"/>
                      <a:pt x="506" y="29"/>
                    </a:cubicBezTo>
                    <a:cubicBezTo>
                      <a:pt x="557" y="36"/>
                      <a:pt x="605" y="44"/>
                      <a:pt x="658" y="53"/>
                    </a:cubicBezTo>
                    <a:cubicBezTo>
                      <a:pt x="711" y="62"/>
                      <a:pt x="776" y="74"/>
                      <a:pt x="826" y="85"/>
                    </a:cubicBezTo>
                    <a:cubicBezTo>
                      <a:pt x="876" y="96"/>
                      <a:pt x="908" y="103"/>
                      <a:pt x="958" y="117"/>
                    </a:cubicBezTo>
                    <a:cubicBezTo>
                      <a:pt x="1008" y="131"/>
                      <a:pt x="1071" y="150"/>
                      <a:pt x="1126" y="169"/>
                    </a:cubicBezTo>
                    <a:cubicBezTo>
                      <a:pt x="1181" y="188"/>
                      <a:pt x="1237" y="210"/>
                      <a:pt x="1290" y="233"/>
                    </a:cubicBezTo>
                    <a:cubicBezTo>
                      <a:pt x="1343" y="256"/>
                      <a:pt x="1382" y="276"/>
                      <a:pt x="1442" y="309"/>
                    </a:cubicBezTo>
                    <a:cubicBezTo>
                      <a:pt x="1502" y="342"/>
                      <a:pt x="1583" y="389"/>
                      <a:pt x="1650" y="433"/>
                    </a:cubicBezTo>
                    <a:cubicBezTo>
                      <a:pt x="1717" y="477"/>
                      <a:pt x="1787" y="530"/>
                      <a:pt x="1842" y="573"/>
                    </a:cubicBezTo>
                    <a:cubicBezTo>
                      <a:pt x="1897" y="616"/>
                      <a:pt x="1938" y="647"/>
                      <a:pt x="1982" y="689"/>
                    </a:cubicBezTo>
                    <a:cubicBezTo>
                      <a:pt x="2026" y="731"/>
                      <a:pt x="2065" y="774"/>
                      <a:pt x="2106" y="825"/>
                    </a:cubicBezTo>
                    <a:cubicBezTo>
                      <a:pt x="2147" y="876"/>
                      <a:pt x="2195" y="941"/>
                      <a:pt x="2230" y="993"/>
                    </a:cubicBezTo>
                    <a:cubicBezTo>
                      <a:pt x="2265" y="1045"/>
                      <a:pt x="2298" y="1103"/>
                      <a:pt x="2318" y="1137"/>
                    </a:cubicBezTo>
                    <a:cubicBezTo>
                      <a:pt x="2338" y="1171"/>
                      <a:pt x="2341" y="1180"/>
                      <a:pt x="2350" y="1197"/>
                    </a:cubicBezTo>
                    <a:cubicBezTo>
                      <a:pt x="2359" y="1214"/>
                      <a:pt x="2365" y="1226"/>
                      <a:pt x="2370" y="1237"/>
                    </a:cubicBezTo>
                    <a:cubicBezTo>
                      <a:pt x="2375" y="1248"/>
                      <a:pt x="2387" y="1256"/>
                      <a:pt x="2378" y="1261"/>
                    </a:cubicBezTo>
                    <a:cubicBezTo>
                      <a:pt x="2369" y="1266"/>
                      <a:pt x="2329" y="1268"/>
                      <a:pt x="2314" y="1269"/>
                    </a:cubicBezTo>
                    <a:cubicBezTo>
                      <a:pt x="2299" y="1270"/>
                      <a:pt x="2297" y="1269"/>
                      <a:pt x="2286" y="1269"/>
                    </a:cubicBezTo>
                    <a:cubicBezTo>
                      <a:pt x="2275" y="1269"/>
                      <a:pt x="2577" y="1269"/>
                      <a:pt x="2250" y="1269"/>
                    </a:cubicBezTo>
                    <a:cubicBezTo>
                      <a:pt x="1923" y="1269"/>
                      <a:pt x="652" y="1269"/>
                      <a:pt x="326" y="1269"/>
                    </a:cubicBezTo>
                    <a:cubicBezTo>
                      <a:pt x="0" y="1269"/>
                      <a:pt x="305" y="1269"/>
                      <a:pt x="294" y="1269"/>
                    </a:cubicBezTo>
                    <a:cubicBezTo>
                      <a:pt x="283" y="1269"/>
                      <a:pt x="273" y="1269"/>
                      <a:pt x="262" y="1269"/>
                    </a:cubicBezTo>
                    <a:cubicBezTo>
                      <a:pt x="251" y="1269"/>
                      <a:pt x="235" y="1272"/>
                      <a:pt x="226" y="1269"/>
                    </a:cubicBezTo>
                    <a:cubicBezTo>
                      <a:pt x="217" y="1266"/>
                      <a:pt x="209" y="1260"/>
                      <a:pt x="206" y="1253"/>
                    </a:cubicBezTo>
                    <a:cubicBezTo>
                      <a:pt x="203" y="1246"/>
                      <a:pt x="210" y="1252"/>
                      <a:pt x="210" y="1229"/>
                    </a:cubicBezTo>
                    <a:cubicBezTo>
                      <a:pt x="210" y="1206"/>
                      <a:pt x="207" y="1145"/>
                      <a:pt x="206" y="1117"/>
                    </a:cubicBezTo>
                    <a:cubicBezTo>
                      <a:pt x="205" y="1089"/>
                      <a:pt x="205" y="1245"/>
                      <a:pt x="206" y="1061"/>
                    </a:cubicBezTo>
                    <a:cubicBezTo>
                      <a:pt x="207" y="877"/>
                      <a:pt x="204" y="153"/>
                      <a:pt x="210" y="13"/>
                    </a:cubicBezTo>
                  </a:path>
                </a:pathLst>
              </a:cu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grpSp>
            <p:nvGrpSpPr>
              <p:cNvPr id="92188" name="Group 16"/>
              <p:cNvGrpSpPr>
                <a:grpSpLocks/>
              </p:cNvGrpSpPr>
              <p:nvPr/>
            </p:nvGrpSpPr>
            <p:grpSpPr bwMode="auto">
              <a:xfrm>
                <a:off x="2795" y="2780"/>
                <a:ext cx="2896" cy="1660"/>
                <a:chOff x="2251" y="2399"/>
                <a:chExt cx="3068" cy="1889"/>
              </a:xfrm>
            </p:grpSpPr>
            <p:sp>
              <p:nvSpPr>
                <p:cNvPr id="9218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388" y="3940"/>
                  <a:ext cx="215" cy="3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2000">
                      <a:latin typeface="Times New Roman" pitchFamily="18" charset="0"/>
                      <a:ea typeface="宋体" pitchFamily="2" charset="-122"/>
                    </a:rPr>
                    <a:t>0</a:t>
                  </a:r>
                </a:p>
              </p:txBody>
            </p:sp>
            <p:sp>
              <p:nvSpPr>
                <p:cNvPr id="92190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594" y="3964"/>
                  <a:ext cx="2611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19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591" y="2399"/>
                  <a:ext cx="0" cy="156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192" name="Freeform 20"/>
                <p:cNvSpPr>
                  <a:spLocks/>
                </p:cNvSpPr>
                <p:nvPr/>
              </p:nvSpPr>
              <p:spPr bwMode="auto">
                <a:xfrm>
                  <a:off x="2380" y="2698"/>
                  <a:ext cx="2577" cy="1272"/>
                </a:xfrm>
                <a:custGeom>
                  <a:avLst/>
                  <a:gdLst>
                    <a:gd name="T0" fmla="*/ 210 w 2577"/>
                    <a:gd name="T1" fmla="*/ 185 h 1272"/>
                    <a:gd name="T2" fmla="*/ 210 w 2577"/>
                    <a:gd name="T3" fmla="*/ 137 h 1272"/>
                    <a:gd name="T4" fmla="*/ 206 w 2577"/>
                    <a:gd name="T5" fmla="*/ 101 h 1272"/>
                    <a:gd name="T6" fmla="*/ 206 w 2577"/>
                    <a:gd name="T7" fmla="*/ 61 h 1272"/>
                    <a:gd name="T8" fmla="*/ 206 w 2577"/>
                    <a:gd name="T9" fmla="*/ 33 h 1272"/>
                    <a:gd name="T10" fmla="*/ 206 w 2577"/>
                    <a:gd name="T11" fmla="*/ 5 h 1272"/>
                    <a:gd name="T12" fmla="*/ 238 w 2577"/>
                    <a:gd name="T13" fmla="*/ 5 h 1272"/>
                    <a:gd name="T14" fmla="*/ 274 w 2577"/>
                    <a:gd name="T15" fmla="*/ 5 h 1272"/>
                    <a:gd name="T16" fmla="*/ 354 w 2577"/>
                    <a:gd name="T17" fmla="*/ 13 h 1272"/>
                    <a:gd name="T18" fmla="*/ 506 w 2577"/>
                    <a:gd name="T19" fmla="*/ 29 h 1272"/>
                    <a:gd name="T20" fmla="*/ 658 w 2577"/>
                    <a:gd name="T21" fmla="*/ 53 h 1272"/>
                    <a:gd name="T22" fmla="*/ 826 w 2577"/>
                    <a:gd name="T23" fmla="*/ 85 h 1272"/>
                    <a:gd name="T24" fmla="*/ 958 w 2577"/>
                    <a:gd name="T25" fmla="*/ 117 h 1272"/>
                    <a:gd name="T26" fmla="*/ 1126 w 2577"/>
                    <a:gd name="T27" fmla="*/ 169 h 1272"/>
                    <a:gd name="T28" fmla="*/ 1290 w 2577"/>
                    <a:gd name="T29" fmla="*/ 233 h 1272"/>
                    <a:gd name="T30" fmla="*/ 1442 w 2577"/>
                    <a:gd name="T31" fmla="*/ 309 h 1272"/>
                    <a:gd name="T32" fmla="*/ 1650 w 2577"/>
                    <a:gd name="T33" fmla="*/ 433 h 1272"/>
                    <a:gd name="T34" fmla="*/ 1842 w 2577"/>
                    <a:gd name="T35" fmla="*/ 573 h 1272"/>
                    <a:gd name="T36" fmla="*/ 1982 w 2577"/>
                    <a:gd name="T37" fmla="*/ 689 h 1272"/>
                    <a:gd name="T38" fmla="*/ 2106 w 2577"/>
                    <a:gd name="T39" fmla="*/ 825 h 1272"/>
                    <a:gd name="T40" fmla="*/ 2230 w 2577"/>
                    <a:gd name="T41" fmla="*/ 993 h 1272"/>
                    <a:gd name="T42" fmla="*/ 2318 w 2577"/>
                    <a:gd name="T43" fmla="*/ 1137 h 1272"/>
                    <a:gd name="T44" fmla="*/ 2350 w 2577"/>
                    <a:gd name="T45" fmla="*/ 1197 h 1272"/>
                    <a:gd name="T46" fmla="*/ 2370 w 2577"/>
                    <a:gd name="T47" fmla="*/ 1237 h 1272"/>
                    <a:gd name="T48" fmla="*/ 2378 w 2577"/>
                    <a:gd name="T49" fmla="*/ 1261 h 1272"/>
                    <a:gd name="T50" fmla="*/ 2314 w 2577"/>
                    <a:gd name="T51" fmla="*/ 1269 h 1272"/>
                    <a:gd name="T52" fmla="*/ 2286 w 2577"/>
                    <a:gd name="T53" fmla="*/ 1269 h 1272"/>
                    <a:gd name="T54" fmla="*/ 2250 w 2577"/>
                    <a:gd name="T55" fmla="*/ 1269 h 1272"/>
                    <a:gd name="T56" fmla="*/ 326 w 2577"/>
                    <a:gd name="T57" fmla="*/ 1269 h 1272"/>
                    <a:gd name="T58" fmla="*/ 294 w 2577"/>
                    <a:gd name="T59" fmla="*/ 1269 h 1272"/>
                    <a:gd name="T60" fmla="*/ 262 w 2577"/>
                    <a:gd name="T61" fmla="*/ 1269 h 1272"/>
                    <a:gd name="T62" fmla="*/ 226 w 2577"/>
                    <a:gd name="T63" fmla="*/ 1269 h 1272"/>
                    <a:gd name="T64" fmla="*/ 206 w 2577"/>
                    <a:gd name="T65" fmla="*/ 1253 h 1272"/>
                    <a:gd name="T66" fmla="*/ 210 w 2577"/>
                    <a:gd name="T67" fmla="*/ 1229 h 1272"/>
                    <a:gd name="T68" fmla="*/ 206 w 2577"/>
                    <a:gd name="T69" fmla="*/ 1117 h 1272"/>
                    <a:gd name="T70" fmla="*/ 206 w 2577"/>
                    <a:gd name="T71" fmla="*/ 1061 h 1272"/>
                    <a:gd name="T72" fmla="*/ 210 w 2577"/>
                    <a:gd name="T73" fmla="*/ 13 h 1272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2577"/>
                    <a:gd name="T112" fmla="*/ 0 h 1272"/>
                    <a:gd name="T113" fmla="*/ 2577 w 2577"/>
                    <a:gd name="T114" fmla="*/ 1272 h 1272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2577" h="1272">
                      <a:moveTo>
                        <a:pt x="210" y="185"/>
                      </a:moveTo>
                      <a:cubicBezTo>
                        <a:pt x="210" y="168"/>
                        <a:pt x="211" y="151"/>
                        <a:pt x="210" y="137"/>
                      </a:cubicBezTo>
                      <a:cubicBezTo>
                        <a:pt x="209" y="123"/>
                        <a:pt x="207" y="114"/>
                        <a:pt x="206" y="101"/>
                      </a:cubicBezTo>
                      <a:cubicBezTo>
                        <a:pt x="205" y="88"/>
                        <a:pt x="206" y="72"/>
                        <a:pt x="206" y="61"/>
                      </a:cubicBezTo>
                      <a:cubicBezTo>
                        <a:pt x="206" y="50"/>
                        <a:pt x="206" y="42"/>
                        <a:pt x="206" y="33"/>
                      </a:cubicBezTo>
                      <a:cubicBezTo>
                        <a:pt x="206" y="24"/>
                        <a:pt x="201" y="10"/>
                        <a:pt x="206" y="5"/>
                      </a:cubicBezTo>
                      <a:cubicBezTo>
                        <a:pt x="211" y="0"/>
                        <a:pt x="227" y="5"/>
                        <a:pt x="238" y="5"/>
                      </a:cubicBezTo>
                      <a:cubicBezTo>
                        <a:pt x="249" y="5"/>
                        <a:pt x="255" y="4"/>
                        <a:pt x="274" y="5"/>
                      </a:cubicBezTo>
                      <a:cubicBezTo>
                        <a:pt x="293" y="6"/>
                        <a:pt x="315" y="9"/>
                        <a:pt x="354" y="13"/>
                      </a:cubicBezTo>
                      <a:cubicBezTo>
                        <a:pt x="393" y="17"/>
                        <a:pt x="455" y="22"/>
                        <a:pt x="506" y="29"/>
                      </a:cubicBezTo>
                      <a:cubicBezTo>
                        <a:pt x="557" y="36"/>
                        <a:pt x="605" y="44"/>
                        <a:pt x="658" y="53"/>
                      </a:cubicBezTo>
                      <a:cubicBezTo>
                        <a:pt x="711" y="62"/>
                        <a:pt x="776" y="74"/>
                        <a:pt x="826" y="85"/>
                      </a:cubicBezTo>
                      <a:cubicBezTo>
                        <a:pt x="876" y="96"/>
                        <a:pt x="908" y="103"/>
                        <a:pt x="958" y="117"/>
                      </a:cubicBezTo>
                      <a:cubicBezTo>
                        <a:pt x="1008" y="131"/>
                        <a:pt x="1071" y="150"/>
                        <a:pt x="1126" y="169"/>
                      </a:cubicBezTo>
                      <a:cubicBezTo>
                        <a:pt x="1181" y="188"/>
                        <a:pt x="1237" y="210"/>
                        <a:pt x="1290" y="233"/>
                      </a:cubicBezTo>
                      <a:cubicBezTo>
                        <a:pt x="1343" y="256"/>
                        <a:pt x="1382" y="276"/>
                        <a:pt x="1442" y="309"/>
                      </a:cubicBezTo>
                      <a:cubicBezTo>
                        <a:pt x="1502" y="342"/>
                        <a:pt x="1583" y="389"/>
                        <a:pt x="1650" y="433"/>
                      </a:cubicBezTo>
                      <a:cubicBezTo>
                        <a:pt x="1717" y="477"/>
                        <a:pt x="1787" y="530"/>
                        <a:pt x="1842" y="573"/>
                      </a:cubicBezTo>
                      <a:cubicBezTo>
                        <a:pt x="1897" y="616"/>
                        <a:pt x="1938" y="647"/>
                        <a:pt x="1982" y="689"/>
                      </a:cubicBezTo>
                      <a:cubicBezTo>
                        <a:pt x="2026" y="731"/>
                        <a:pt x="2065" y="774"/>
                        <a:pt x="2106" y="825"/>
                      </a:cubicBezTo>
                      <a:cubicBezTo>
                        <a:pt x="2147" y="876"/>
                        <a:pt x="2195" y="941"/>
                        <a:pt x="2230" y="993"/>
                      </a:cubicBezTo>
                      <a:cubicBezTo>
                        <a:pt x="2265" y="1045"/>
                        <a:pt x="2298" y="1103"/>
                        <a:pt x="2318" y="1137"/>
                      </a:cubicBezTo>
                      <a:cubicBezTo>
                        <a:pt x="2338" y="1171"/>
                        <a:pt x="2341" y="1180"/>
                        <a:pt x="2350" y="1197"/>
                      </a:cubicBezTo>
                      <a:cubicBezTo>
                        <a:pt x="2359" y="1214"/>
                        <a:pt x="2365" y="1226"/>
                        <a:pt x="2370" y="1237"/>
                      </a:cubicBezTo>
                      <a:cubicBezTo>
                        <a:pt x="2375" y="1248"/>
                        <a:pt x="2387" y="1256"/>
                        <a:pt x="2378" y="1261"/>
                      </a:cubicBezTo>
                      <a:cubicBezTo>
                        <a:pt x="2369" y="1266"/>
                        <a:pt x="2329" y="1268"/>
                        <a:pt x="2314" y="1269"/>
                      </a:cubicBezTo>
                      <a:cubicBezTo>
                        <a:pt x="2299" y="1270"/>
                        <a:pt x="2297" y="1269"/>
                        <a:pt x="2286" y="1269"/>
                      </a:cubicBezTo>
                      <a:cubicBezTo>
                        <a:pt x="2275" y="1269"/>
                        <a:pt x="2577" y="1269"/>
                        <a:pt x="2250" y="1269"/>
                      </a:cubicBezTo>
                      <a:cubicBezTo>
                        <a:pt x="1923" y="1269"/>
                        <a:pt x="652" y="1269"/>
                        <a:pt x="326" y="1269"/>
                      </a:cubicBezTo>
                      <a:cubicBezTo>
                        <a:pt x="0" y="1269"/>
                        <a:pt x="305" y="1269"/>
                        <a:pt x="294" y="1269"/>
                      </a:cubicBezTo>
                      <a:cubicBezTo>
                        <a:pt x="283" y="1269"/>
                        <a:pt x="273" y="1269"/>
                        <a:pt x="262" y="1269"/>
                      </a:cubicBezTo>
                      <a:cubicBezTo>
                        <a:pt x="251" y="1269"/>
                        <a:pt x="235" y="1272"/>
                        <a:pt x="226" y="1269"/>
                      </a:cubicBezTo>
                      <a:cubicBezTo>
                        <a:pt x="217" y="1266"/>
                        <a:pt x="209" y="1260"/>
                        <a:pt x="206" y="1253"/>
                      </a:cubicBezTo>
                      <a:cubicBezTo>
                        <a:pt x="203" y="1246"/>
                        <a:pt x="210" y="1252"/>
                        <a:pt x="210" y="1229"/>
                      </a:cubicBezTo>
                      <a:cubicBezTo>
                        <a:pt x="210" y="1206"/>
                        <a:pt x="207" y="1145"/>
                        <a:pt x="206" y="1117"/>
                      </a:cubicBezTo>
                      <a:cubicBezTo>
                        <a:pt x="205" y="1089"/>
                        <a:pt x="205" y="1245"/>
                        <a:pt x="206" y="1061"/>
                      </a:cubicBezTo>
                      <a:cubicBezTo>
                        <a:pt x="207" y="877"/>
                        <a:pt x="204" y="153"/>
                        <a:pt x="210" y="13"/>
                      </a:cubicBezTo>
                    </a:path>
                  </a:pathLst>
                </a:custGeom>
                <a:solidFill>
                  <a:srgbClr val="3366FF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9219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991" y="3544"/>
                  <a:ext cx="328" cy="4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dirty="0">
                      <a:latin typeface="Times New Roman" pitchFamily="18" charset="0"/>
                      <a:ea typeface="宋体" pitchFamily="2" charset="-122"/>
                    </a:rPr>
                    <a:t>λ</a:t>
                  </a:r>
                  <a:r>
                    <a:rPr lang="en-US" altLang="zh-CN" baseline="-25000" dirty="0">
                      <a:latin typeface="Times New Roman" pitchFamily="18" charset="0"/>
                      <a:ea typeface="宋体" pitchFamily="2" charset="-122"/>
                    </a:rPr>
                    <a:t>1</a:t>
                  </a:r>
                </a:p>
              </p:txBody>
            </p:sp>
            <p:sp>
              <p:nvSpPr>
                <p:cNvPr id="9219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251" y="2402"/>
                  <a:ext cx="328" cy="5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2000">
                      <a:latin typeface="Times New Roman" pitchFamily="18" charset="0"/>
                      <a:ea typeface="宋体" pitchFamily="2" charset="-122"/>
                    </a:rPr>
                    <a:t>λ</a:t>
                  </a:r>
                  <a:r>
                    <a:rPr lang="en-US" altLang="zh-CN" sz="2000" baseline="-25000">
                      <a:latin typeface="Times New Roman" pitchFamily="18" charset="0"/>
                      <a:ea typeface="宋体" pitchFamily="2" charset="-122"/>
                    </a:rPr>
                    <a:t>2</a:t>
                  </a:r>
                </a:p>
              </p:txBody>
            </p:sp>
          </p:grpSp>
        </p:grpSp>
        <p:grpSp>
          <p:nvGrpSpPr>
            <p:cNvPr id="92168" name="Group 2"/>
            <p:cNvGrpSpPr>
              <a:grpSpLocks/>
            </p:cNvGrpSpPr>
            <p:nvPr/>
          </p:nvGrpSpPr>
          <p:grpSpPr bwMode="auto">
            <a:xfrm>
              <a:off x="306388" y="4059235"/>
              <a:ext cx="4235450" cy="2296506"/>
              <a:chOff x="208" y="2386"/>
              <a:chExt cx="2668" cy="1678"/>
            </a:xfrm>
          </p:grpSpPr>
          <p:sp>
            <p:nvSpPr>
              <p:cNvPr id="92181" name="Line 3"/>
              <p:cNvSpPr>
                <a:spLocks noChangeShapeType="1"/>
              </p:cNvSpPr>
              <p:nvPr/>
            </p:nvSpPr>
            <p:spPr bwMode="auto">
              <a:xfrm>
                <a:off x="427" y="3835"/>
                <a:ext cx="2337" cy="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82" name="Line 4"/>
              <p:cNvSpPr>
                <a:spLocks noChangeShapeType="1"/>
              </p:cNvSpPr>
              <p:nvPr/>
            </p:nvSpPr>
            <p:spPr bwMode="auto">
              <a:xfrm flipV="1">
                <a:off x="429" y="2417"/>
                <a:ext cx="1" cy="141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83" name="Text Box 5"/>
              <p:cNvSpPr txBox="1">
                <a:spLocks noChangeArrowheads="1"/>
              </p:cNvSpPr>
              <p:nvPr/>
            </p:nvSpPr>
            <p:spPr bwMode="auto">
              <a:xfrm>
                <a:off x="2649" y="3547"/>
                <a:ext cx="22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 i="1" dirty="0">
                    <a:ea typeface="宋体" pitchFamily="2" charset="-122"/>
                  </a:rPr>
                  <a:t>r</a:t>
                </a:r>
                <a:r>
                  <a:rPr lang="en-US" altLang="zh-CN" sz="2000" i="1" baseline="-25000" dirty="0"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92184" name="Text Box 6"/>
              <p:cNvSpPr txBox="1">
                <a:spLocks noChangeArrowheads="1"/>
              </p:cNvSpPr>
              <p:nvPr/>
            </p:nvSpPr>
            <p:spPr bwMode="auto">
              <a:xfrm>
                <a:off x="208" y="2386"/>
                <a:ext cx="227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000" i="1">
                    <a:ea typeface="宋体" pitchFamily="2" charset="-122"/>
                  </a:rPr>
                  <a:t>r</a:t>
                </a:r>
                <a:r>
                  <a:rPr lang="en-US" altLang="zh-CN" sz="2000" i="1" baseline="-25000">
                    <a:ea typeface="宋体" pitchFamily="2" charset="-122"/>
                  </a:rPr>
                  <a:t>2</a:t>
                </a:r>
              </a:p>
            </p:txBody>
          </p:sp>
          <p:sp>
            <p:nvSpPr>
              <p:cNvPr id="92185" name="Text Box 7"/>
              <p:cNvSpPr txBox="1">
                <a:spLocks noChangeArrowheads="1"/>
              </p:cNvSpPr>
              <p:nvPr/>
            </p:nvSpPr>
            <p:spPr bwMode="auto">
              <a:xfrm>
                <a:off x="315" y="3796"/>
                <a:ext cx="196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pitchFamily="2" charset="-122"/>
                  </a:rPr>
                  <a:t>0</a:t>
                </a:r>
              </a:p>
            </p:txBody>
          </p:sp>
        </p:grpSp>
        <p:grpSp>
          <p:nvGrpSpPr>
            <p:cNvPr id="92169" name="Group 24"/>
            <p:cNvGrpSpPr>
              <a:grpSpLocks/>
            </p:cNvGrpSpPr>
            <p:nvPr/>
          </p:nvGrpSpPr>
          <p:grpSpPr bwMode="auto">
            <a:xfrm>
              <a:off x="685800" y="4602163"/>
              <a:ext cx="3319463" cy="1468437"/>
              <a:chOff x="1347" y="1660"/>
              <a:chExt cx="2627" cy="1605"/>
            </a:xfrm>
          </p:grpSpPr>
          <p:sp>
            <p:nvSpPr>
              <p:cNvPr id="92178" name="Line 25"/>
              <p:cNvSpPr>
                <a:spLocks noChangeShapeType="1"/>
              </p:cNvSpPr>
              <p:nvPr/>
            </p:nvSpPr>
            <p:spPr bwMode="auto">
              <a:xfrm>
                <a:off x="1347" y="1699"/>
                <a:ext cx="2627" cy="1566"/>
              </a:xfrm>
              <a:prstGeom prst="line">
                <a:avLst/>
              </a:prstGeom>
              <a:noFill/>
              <a:ln w="158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79" name="Text Box 26"/>
              <p:cNvSpPr txBox="1">
                <a:spLocks noChangeArrowheads="1"/>
              </p:cNvSpPr>
              <p:nvPr/>
            </p:nvSpPr>
            <p:spPr bwMode="auto">
              <a:xfrm>
                <a:off x="2551" y="1660"/>
                <a:ext cx="1172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ea typeface="宋体" pitchFamily="2" charset="-122"/>
                  </a:rPr>
                  <a:t>AMC, No DSA</a:t>
                </a:r>
              </a:p>
            </p:txBody>
          </p:sp>
          <p:sp>
            <p:nvSpPr>
              <p:cNvPr id="92180" name="Line 27"/>
              <p:cNvSpPr>
                <a:spLocks noChangeShapeType="1"/>
              </p:cNvSpPr>
              <p:nvPr/>
            </p:nvSpPr>
            <p:spPr bwMode="auto">
              <a:xfrm flipH="1">
                <a:off x="2183" y="1806"/>
                <a:ext cx="394" cy="3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170" name="Group 28"/>
            <p:cNvGrpSpPr>
              <a:grpSpLocks/>
            </p:cNvGrpSpPr>
            <p:nvPr/>
          </p:nvGrpSpPr>
          <p:grpSpPr bwMode="auto">
            <a:xfrm>
              <a:off x="679450" y="4632325"/>
              <a:ext cx="3600450" cy="1443038"/>
              <a:chOff x="1343" y="1693"/>
              <a:chExt cx="2850" cy="1577"/>
            </a:xfrm>
          </p:grpSpPr>
          <p:sp>
            <p:nvSpPr>
              <p:cNvPr id="92175" name="Freeform 29"/>
              <p:cNvSpPr>
                <a:spLocks/>
              </p:cNvSpPr>
              <p:nvPr/>
            </p:nvSpPr>
            <p:spPr bwMode="auto">
              <a:xfrm>
                <a:off x="1343" y="1693"/>
                <a:ext cx="2645" cy="1577"/>
              </a:xfrm>
              <a:custGeom>
                <a:avLst/>
                <a:gdLst>
                  <a:gd name="T0" fmla="*/ 0 w 2645"/>
                  <a:gd name="T1" fmla="*/ 0 h 1577"/>
                  <a:gd name="T2" fmla="*/ 283 w 2645"/>
                  <a:gd name="T3" fmla="*/ 17 h 1577"/>
                  <a:gd name="T4" fmla="*/ 655 w 2645"/>
                  <a:gd name="T5" fmla="*/ 70 h 1577"/>
                  <a:gd name="T6" fmla="*/ 965 w 2645"/>
                  <a:gd name="T7" fmla="*/ 163 h 1577"/>
                  <a:gd name="T8" fmla="*/ 1231 w 2645"/>
                  <a:gd name="T9" fmla="*/ 270 h 1577"/>
                  <a:gd name="T10" fmla="*/ 1493 w 2645"/>
                  <a:gd name="T11" fmla="*/ 412 h 1577"/>
                  <a:gd name="T12" fmla="*/ 1865 w 2645"/>
                  <a:gd name="T13" fmla="*/ 651 h 1577"/>
                  <a:gd name="T14" fmla="*/ 2148 w 2645"/>
                  <a:gd name="T15" fmla="*/ 886 h 1577"/>
                  <a:gd name="T16" fmla="*/ 2361 w 2645"/>
                  <a:gd name="T17" fmla="*/ 1121 h 1577"/>
                  <a:gd name="T18" fmla="*/ 2552 w 2645"/>
                  <a:gd name="T19" fmla="*/ 1404 h 1577"/>
                  <a:gd name="T20" fmla="*/ 2645 w 2645"/>
                  <a:gd name="T21" fmla="*/ 1577 h 157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45"/>
                  <a:gd name="T34" fmla="*/ 0 h 1577"/>
                  <a:gd name="T35" fmla="*/ 2645 w 2645"/>
                  <a:gd name="T36" fmla="*/ 1577 h 157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45" h="1577">
                    <a:moveTo>
                      <a:pt x="0" y="0"/>
                    </a:moveTo>
                    <a:cubicBezTo>
                      <a:pt x="87" y="2"/>
                      <a:pt x="174" y="5"/>
                      <a:pt x="283" y="17"/>
                    </a:cubicBezTo>
                    <a:cubicBezTo>
                      <a:pt x="392" y="29"/>
                      <a:pt x="541" y="46"/>
                      <a:pt x="655" y="70"/>
                    </a:cubicBezTo>
                    <a:cubicBezTo>
                      <a:pt x="769" y="94"/>
                      <a:pt x="869" y="130"/>
                      <a:pt x="965" y="163"/>
                    </a:cubicBezTo>
                    <a:cubicBezTo>
                      <a:pt x="1061" y="196"/>
                      <a:pt x="1143" y="228"/>
                      <a:pt x="1231" y="270"/>
                    </a:cubicBezTo>
                    <a:cubicBezTo>
                      <a:pt x="1319" y="312"/>
                      <a:pt x="1387" y="349"/>
                      <a:pt x="1493" y="412"/>
                    </a:cubicBezTo>
                    <a:cubicBezTo>
                      <a:pt x="1599" y="475"/>
                      <a:pt x="1756" y="572"/>
                      <a:pt x="1865" y="651"/>
                    </a:cubicBezTo>
                    <a:cubicBezTo>
                      <a:pt x="1974" y="730"/>
                      <a:pt x="2065" y="808"/>
                      <a:pt x="2148" y="886"/>
                    </a:cubicBezTo>
                    <a:cubicBezTo>
                      <a:pt x="2231" y="964"/>
                      <a:pt x="2294" y="1035"/>
                      <a:pt x="2361" y="1121"/>
                    </a:cubicBezTo>
                    <a:cubicBezTo>
                      <a:pt x="2428" y="1207"/>
                      <a:pt x="2505" y="1328"/>
                      <a:pt x="2552" y="1404"/>
                    </a:cubicBezTo>
                    <a:cubicBezTo>
                      <a:pt x="2599" y="1480"/>
                      <a:pt x="2631" y="1547"/>
                      <a:pt x="2645" y="1577"/>
                    </a:cubicBezTo>
                  </a:path>
                </a:pathLst>
              </a:cu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92176" name="Text Box 30"/>
              <p:cNvSpPr txBox="1">
                <a:spLocks noChangeArrowheads="1"/>
              </p:cNvSpPr>
              <p:nvPr/>
            </p:nvSpPr>
            <p:spPr bwMode="auto">
              <a:xfrm>
                <a:off x="3271" y="1919"/>
                <a:ext cx="922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pitchFamily="2" charset="-122"/>
                  </a:rPr>
                  <a:t>AMC, DSA</a:t>
                </a:r>
              </a:p>
            </p:txBody>
          </p:sp>
          <p:sp>
            <p:nvSpPr>
              <p:cNvPr id="92177" name="Line 31"/>
              <p:cNvSpPr>
                <a:spLocks noChangeShapeType="1"/>
              </p:cNvSpPr>
              <p:nvPr/>
            </p:nvSpPr>
            <p:spPr bwMode="auto">
              <a:xfrm flipH="1">
                <a:off x="3259" y="2090"/>
                <a:ext cx="270" cy="2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2171" name="Group 32"/>
            <p:cNvGrpSpPr>
              <a:grpSpLocks/>
            </p:cNvGrpSpPr>
            <p:nvPr/>
          </p:nvGrpSpPr>
          <p:grpSpPr bwMode="auto">
            <a:xfrm>
              <a:off x="671513" y="4344988"/>
              <a:ext cx="2693987" cy="1700212"/>
              <a:chOff x="428" y="2503"/>
              <a:chExt cx="1697" cy="1335"/>
            </a:xfrm>
          </p:grpSpPr>
          <p:sp>
            <p:nvSpPr>
              <p:cNvPr id="92172" name="Line 33"/>
              <p:cNvSpPr>
                <a:spLocks noChangeShapeType="1"/>
              </p:cNvSpPr>
              <p:nvPr/>
            </p:nvSpPr>
            <p:spPr bwMode="auto">
              <a:xfrm>
                <a:off x="428" y="3005"/>
                <a:ext cx="1020" cy="83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73" name="Text Box 34"/>
              <p:cNvSpPr txBox="1">
                <a:spLocks noChangeArrowheads="1"/>
              </p:cNvSpPr>
              <p:nvPr/>
            </p:nvSpPr>
            <p:spPr bwMode="auto">
              <a:xfrm>
                <a:off x="993" y="2503"/>
                <a:ext cx="1132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1600">
                    <a:ea typeface="宋体" pitchFamily="2" charset="-122"/>
                  </a:rPr>
                  <a:t>No AMC, No DSA</a:t>
                </a:r>
              </a:p>
            </p:txBody>
          </p:sp>
          <p:sp>
            <p:nvSpPr>
              <p:cNvPr id="92174" name="Line 35"/>
              <p:cNvSpPr>
                <a:spLocks noChangeShapeType="1"/>
              </p:cNvSpPr>
              <p:nvPr/>
            </p:nvSpPr>
            <p:spPr bwMode="auto">
              <a:xfrm flipH="1">
                <a:off x="601" y="2630"/>
                <a:ext cx="550" cy="5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362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Recap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8343" y="1930399"/>
            <a:ext cx="8621486" cy="4296229"/>
          </a:xfrm>
        </p:spPr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Centralized Cross-Layer Optimization for SE</a:t>
            </a:r>
          </a:p>
          <a:p>
            <a:r>
              <a:rPr lang="en-US" altLang="zh-CN" sz="2400" dirty="0">
                <a:ea typeface="宋体" pitchFamily="2" charset="-122"/>
              </a:rPr>
              <a:t>Intelligent resource allocation by exploiting channel and queue</a:t>
            </a:r>
            <a:r>
              <a:rPr lang="en-US" altLang="zh-CN" sz="2400" dirty="0">
                <a:solidFill>
                  <a:srgbClr val="FF3300"/>
                </a:solidFill>
                <a:ea typeface="宋体" pitchFamily="2" charset="-122"/>
              </a:rPr>
              <a:t> information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Efficient resource allocation </a:t>
            </a:r>
            <a:r>
              <a:rPr lang="en-US" altLang="zh-CN" sz="2000" dirty="0">
                <a:solidFill>
                  <a:srgbClr val="FF3300"/>
                </a:solidFill>
                <a:ea typeface="宋体" pitchFamily="2" charset="-122"/>
              </a:rPr>
              <a:t>algorithms</a:t>
            </a:r>
          </a:p>
          <a:p>
            <a:r>
              <a:rPr lang="en-US" altLang="zh-CN" sz="2400" dirty="0">
                <a:ea typeface="宋体" pitchFamily="2" charset="-122"/>
              </a:rPr>
              <a:t>Diverse </a:t>
            </a:r>
            <a:r>
              <a:rPr lang="en-US" altLang="zh-CN" sz="2400" dirty="0" err="1">
                <a:ea typeface="宋体" pitchFamily="2" charset="-122"/>
              </a:rPr>
              <a:t>QoS</a:t>
            </a:r>
            <a:r>
              <a:rPr lang="en-US" altLang="zh-CN" sz="2400" dirty="0">
                <a:ea typeface="宋体" pitchFamily="2" charset="-122"/>
              </a:rPr>
              <a:t> provisioning offered by </a:t>
            </a:r>
            <a:r>
              <a:rPr lang="en-US" altLang="zh-CN" sz="2400" dirty="0">
                <a:solidFill>
                  <a:srgbClr val="FF3300"/>
                </a:solidFill>
                <a:ea typeface="宋体" pitchFamily="2" charset="-122"/>
              </a:rPr>
              <a:t>utility functions</a:t>
            </a:r>
          </a:p>
          <a:p>
            <a:r>
              <a:rPr lang="en-US" altLang="zh-CN" sz="2400" dirty="0">
                <a:ea typeface="宋体" pitchFamily="2" charset="-122"/>
              </a:rPr>
              <a:t>Significant </a:t>
            </a:r>
            <a:r>
              <a:rPr lang="en-US" altLang="zh-CN" sz="2400" dirty="0">
                <a:solidFill>
                  <a:srgbClr val="FF3300"/>
                </a:solidFill>
                <a:ea typeface="宋体" pitchFamily="2" charset="-122"/>
              </a:rPr>
              <a:t>performance</a:t>
            </a:r>
            <a:r>
              <a:rPr lang="en-US" altLang="zh-CN" sz="2400" dirty="0">
                <a:ea typeface="宋体" pitchFamily="2" charset="-122"/>
              </a:rPr>
              <a:t> gains: multiuser diversity, frequency diversity, and time diversity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277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8" y="533400"/>
            <a:ext cx="8770937" cy="1143000"/>
          </a:xfrm>
        </p:spPr>
        <p:txBody>
          <a:bodyPr/>
          <a:lstStyle/>
          <a:p>
            <a:r>
              <a:rPr lang="en-US" altLang="zh-CN" sz="3200">
                <a:ea typeface="宋体" pitchFamily="2" charset="-122"/>
              </a:rPr>
              <a:t>Distributed MAC - Traditional Slotted Aloha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4013" y="1905000"/>
            <a:ext cx="8315325" cy="1322388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Time divided into slots of equal size </a:t>
            </a:r>
          </a:p>
          <a:p>
            <a:r>
              <a:rPr lang="en-US" altLang="zh-CN" sz="2000">
                <a:ea typeface="宋体" pitchFamily="2" charset="-122"/>
              </a:rPr>
              <a:t>Users wait until beginning of slot to transmit </a:t>
            </a:r>
          </a:p>
          <a:p>
            <a:r>
              <a:rPr lang="en-US" altLang="zh-CN" sz="2000">
                <a:ea typeface="宋体" pitchFamily="2" charset="-122"/>
              </a:rPr>
              <a:t>If collision: retransmit with probability p until success.</a:t>
            </a:r>
            <a:endParaRPr lang="en-US" altLang="zh-CN" sz="2400">
              <a:ea typeface="宋体" pitchFamily="2" charset="-122"/>
            </a:endParaRPr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123950" y="3146425"/>
          <a:ext cx="6923088" cy="310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1" name="Visio" r:id="rId3" imgW="7193583" imgH="3226003" progId="Visio.Drawing.11">
                  <p:embed/>
                </p:oleObj>
              </mc:Choice>
              <mc:Fallback>
                <p:oleObj name="Visio" r:id="rId3" imgW="7193583" imgH="322600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3146425"/>
                        <a:ext cx="6923088" cy="310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6917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Access Modeling</a:t>
            </a:r>
          </a:p>
        </p:txBody>
      </p:sp>
      <p:pic>
        <p:nvPicPr>
          <p:cNvPr id="109573" name="Picture 3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0538" y="3351213"/>
            <a:ext cx="5299075" cy="2917825"/>
          </a:xfrm>
          <a:noFill/>
        </p:spPr>
      </p:pic>
      <p:sp>
        <p:nvSpPr>
          <p:cNvPr id="109574" name="Line 40"/>
          <p:cNvSpPr>
            <a:spLocks noChangeShapeType="1"/>
          </p:cNvSpPr>
          <p:nvPr/>
        </p:nvSpPr>
        <p:spPr bwMode="auto">
          <a:xfrm flipV="1">
            <a:off x="6554788" y="4078288"/>
            <a:ext cx="669925" cy="3349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575" name="Rectangle 41"/>
          <p:cNvSpPr>
            <a:spLocks noChangeArrowheads="1"/>
          </p:cNvSpPr>
          <p:nvPr/>
        </p:nvSpPr>
        <p:spPr bwMode="auto">
          <a:xfrm>
            <a:off x="6505575" y="3392488"/>
            <a:ext cx="2166938" cy="64293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Control the 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contention probability </a:t>
            </a:r>
          </a:p>
        </p:txBody>
      </p:sp>
      <p:sp>
        <p:nvSpPr>
          <p:cNvPr id="109576" name="Line 42"/>
          <p:cNvSpPr>
            <a:spLocks noChangeShapeType="1"/>
          </p:cNvSpPr>
          <p:nvPr/>
        </p:nvSpPr>
        <p:spPr bwMode="auto">
          <a:xfrm>
            <a:off x="1781175" y="4491038"/>
            <a:ext cx="885825" cy="169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577" name="Rectangle 43"/>
          <p:cNvSpPr>
            <a:spLocks noChangeArrowheads="1"/>
          </p:cNvSpPr>
          <p:nvPr/>
        </p:nvSpPr>
        <p:spPr bwMode="auto">
          <a:xfrm>
            <a:off x="209550" y="4119563"/>
            <a:ext cx="153352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Arial Rounded MT Bold" pitchFamily="34" charset="0"/>
                <a:ea typeface="宋体" pitchFamily="2" charset="-122"/>
              </a:rPr>
              <a:t>Fading on one</a:t>
            </a:r>
          </a:p>
          <a:p>
            <a:pPr algn="ctr"/>
            <a:r>
              <a:rPr lang="en-US" altLang="zh-CN">
                <a:latin typeface="Arial Rounded MT Bold" pitchFamily="34" charset="0"/>
                <a:ea typeface="宋体" pitchFamily="2" charset="-122"/>
              </a:rPr>
              <a:t>subchannel</a:t>
            </a:r>
          </a:p>
        </p:txBody>
      </p:sp>
      <p:sp>
        <p:nvSpPr>
          <p:cNvPr id="109578" name="Rectangle 44"/>
          <p:cNvSpPr>
            <a:spLocks noChangeArrowheads="1"/>
          </p:cNvSpPr>
          <p:nvPr/>
        </p:nvSpPr>
        <p:spPr bwMode="auto">
          <a:xfrm>
            <a:off x="171450" y="1660525"/>
            <a:ext cx="8162925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Cons of separate design: 1. transmit a frame when channel is in deep fading; 2. May not transmit  but channel is in good condition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With cross-layer design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Transmit a frame when channel gain is </a:t>
            </a:r>
            <a:r>
              <a:rPr lang="en-US" altLang="zh-CN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above a threshold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Randomize transmission since channel varies randomly</a:t>
            </a:r>
          </a:p>
        </p:txBody>
      </p:sp>
      <p:sp>
        <p:nvSpPr>
          <p:cNvPr id="109579" name="Oval 46"/>
          <p:cNvSpPr>
            <a:spLocks noChangeArrowheads="1"/>
          </p:cNvSpPr>
          <p:nvPr/>
        </p:nvSpPr>
        <p:spPr bwMode="auto">
          <a:xfrm>
            <a:off x="6240463" y="4648200"/>
            <a:ext cx="2382837" cy="1336675"/>
          </a:xfrm>
          <a:prstGeom prst="ellipse">
            <a:avLst/>
          </a:prstGeom>
          <a:solidFill>
            <a:srgbClr val="99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>
                <a:ea typeface="宋体" pitchFamily="2" charset="-122"/>
              </a:rPr>
              <a:t>Find optimal values </a:t>
            </a:r>
          </a:p>
          <a:p>
            <a:pPr algn="ctr"/>
            <a:r>
              <a:rPr lang="en-US" altLang="zh-CN" dirty="0">
                <a:ea typeface="宋体" pitchFamily="2" charset="-122"/>
              </a:rPr>
              <a:t>to max network </a:t>
            </a:r>
          </a:p>
          <a:p>
            <a:pPr algn="ctr"/>
            <a:r>
              <a:rPr lang="en-US" altLang="zh-CN" dirty="0">
                <a:ea typeface="宋体" pitchFamily="2" charset="-122"/>
              </a:rPr>
              <a:t>performance</a:t>
            </a:r>
          </a:p>
        </p:txBody>
      </p:sp>
      <p:sp>
        <p:nvSpPr>
          <p:cNvPr id="109580" name="Line 47"/>
          <p:cNvSpPr>
            <a:spLocks noChangeShapeType="1"/>
          </p:cNvSpPr>
          <p:nvPr/>
        </p:nvSpPr>
        <p:spPr bwMode="auto">
          <a:xfrm>
            <a:off x="6257925" y="4595813"/>
            <a:ext cx="139700" cy="257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7827048"/>
      </p:ext>
    </p:extLst>
  </p:cSld>
  <p:clrMapOvr>
    <a:masterClrMapping/>
  </p:clrMapOvr>
  <p:transition advTm="129387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Opportunistic Random Access – Infrastructure Networks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360363" y="1905000"/>
            <a:ext cx="8339137" cy="2041525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Exploits variation inherent in wireless channels to increase network throughput.</a:t>
            </a:r>
          </a:p>
          <a:p>
            <a:r>
              <a:rPr lang="en-US" altLang="zh-CN" sz="2000">
                <a:ea typeface="宋体" pitchFamily="2" charset="-122"/>
              </a:rPr>
              <a:t>Each user knows its own channel state</a:t>
            </a:r>
          </a:p>
          <a:p>
            <a:r>
              <a:rPr lang="en-US" altLang="zh-CN" sz="2000">
                <a:ea typeface="宋体" pitchFamily="2" charset="-122"/>
              </a:rPr>
              <a:t>[Qin 03] Each user transmits only if its channel power gain is above a pre-determined threshold that is chosen to maximize the probability of successful transmissions. </a:t>
            </a:r>
          </a:p>
        </p:txBody>
      </p:sp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3952875"/>
            <a:ext cx="3338513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2027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Channel-Aware Aloha</a:t>
            </a:r>
          </a:p>
        </p:txBody>
      </p:sp>
      <p:sp>
        <p:nvSpPr>
          <p:cNvPr id="8197" name="Content Placeholder 2"/>
          <p:cNvSpPr>
            <a:spLocks noGrp="1"/>
          </p:cNvSpPr>
          <p:nvPr>
            <p:ph idx="1"/>
          </p:nvPr>
        </p:nvSpPr>
        <p:spPr>
          <a:xfrm>
            <a:off x="192088" y="1755775"/>
            <a:ext cx="8747125" cy="1746250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N users in the system to send data</a:t>
            </a:r>
          </a:p>
          <a:p>
            <a:r>
              <a:rPr lang="en-US" altLang="zh-CN" sz="2000">
                <a:ea typeface="宋体" pitchFamily="2" charset="-122"/>
              </a:rPr>
              <a:t>Each user knows the distribution of its channel gain</a:t>
            </a:r>
          </a:p>
          <a:p>
            <a:r>
              <a:rPr lang="en-US" altLang="zh-CN" sz="2000">
                <a:ea typeface="宋体" pitchFamily="2" charset="-122"/>
              </a:rPr>
              <a:t>Each user chooses a threshold </a:t>
            </a:r>
            <a:r>
              <a:rPr lang="en-US" altLang="zh-CN" sz="2000" i="1">
                <a:ea typeface="宋体" pitchFamily="2" charset="-122"/>
              </a:rPr>
              <a:t>Ho</a:t>
            </a:r>
            <a:r>
              <a:rPr lang="en-US" altLang="zh-CN" sz="2000">
                <a:ea typeface="宋体" pitchFamily="2" charset="-122"/>
              </a:rPr>
              <a:t>  and sends data only if the channel gain is above </a:t>
            </a:r>
            <a:r>
              <a:rPr lang="en-US" altLang="zh-CN" sz="2000" i="1">
                <a:ea typeface="宋体" pitchFamily="2" charset="-122"/>
              </a:rPr>
              <a:t>Ho </a:t>
            </a:r>
            <a:r>
              <a:rPr lang="en-US" altLang="zh-CN" sz="2000">
                <a:ea typeface="宋体" pitchFamily="2" charset="-122"/>
              </a:rPr>
              <a:t>(binary scheduling). </a:t>
            </a:r>
            <a:endParaRPr lang="zh-CN" altLang="en-US" sz="2000">
              <a:ea typeface="宋体" pitchFamily="2" charset="-122"/>
            </a:endParaRP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044169"/>
              </p:ext>
            </p:extLst>
          </p:nvPr>
        </p:nvGraphicFramePr>
        <p:xfrm>
          <a:off x="3139529" y="3169086"/>
          <a:ext cx="1931988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45" name="Equation" r:id="rId4" imgW="1054080" imgH="393480" progId="Equation.DSMT4">
                  <p:embed/>
                </p:oleObj>
              </mc:Choice>
              <mc:Fallback>
                <p:oleObj name="Equation" r:id="rId4" imgW="1054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529" y="3169086"/>
                        <a:ext cx="1931988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6"/>
          <p:cNvSpPr>
            <a:spLocks noChangeArrowheads="1"/>
          </p:cNvSpPr>
          <p:nvPr/>
        </p:nvSpPr>
        <p:spPr bwMode="auto">
          <a:xfrm>
            <a:off x="801266" y="3954463"/>
            <a:ext cx="7554474" cy="1219200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dirty="0">
                <a:ea typeface="宋体" pitchFamily="2" charset="-122"/>
              </a:rPr>
              <a:t>Contention probability: 1/N</a:t>
            </a:r>
          </a:p>
          <a:p>
            <a:pPr algn="ctr"/>
            <a:r>
              <a:rPr lang="en-US" altLang="zh-CN" dirty="0">
                <a:ea typeface="宋体" pitchFamily="2" charset="-122"/>
              </a:rPr>
              <a:t>Asymptotically optimal in N</a:t>
            </a:r>
          </a:p>
          <a:p>
            <a:pPr algn="ctr"/>
            <a:r>
              <a:rPr lang="en-US" altLang="zh-CN" dirty="0">
                <a:ea typeface="宋体" pitchFamily="2" charset="-122"/>
              </a:rPr>
              <a:t>Asymptotically achieve 1/e of the </a:t>
            </a:r>
          </a:p>
          <a:p>
            <a:pPr algn="ctr"/>
            <a:r>
              <a:rPr lang="en-US" altLang="zh-CN" dirty="0">
                <a:ea typeface="宋体" pitchFamily="2" charset="-122"/>
              </a:rPr>
              <a:t>centralized system’s throughput</a:t>
            </a:r>
          </a:p>
        </p:txBody>
      </p:sp>
      <p:sp>
        <p:nvSpPr>
          <p:cNvPr id="8201" name="Rectangle 10"/>
          <p:cNvSpPr>
            <a:spLocks noChangeArrowheads="1"/>
          </p:cNvSpPr>
          <p:nvPr/>
        </p:nvSpPr>
        <p:spPr bwMode="auto">
          <a:xfrm>
            <a:off x="1054502" y="5564188"/>
            <a:ext cx="7017461" cy="55245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[YU06]: binary scheduling maximizes </a:t>
            </a:r>
          </a:p>
          <a:p>
            <a:pPr algn="ctr"/>
            <a:r>
              <a:rPr lang="en-US" altLang="zh-CN">
                <a:ea typeface="宋体" pitchFamily="2" charset="-122"/>
              </a:rPr>
              <a:t>the sum-throughput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3168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xfrm>
            <a:off x="393700" y="533400"/>
            <a:ext cx="8486775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Opportunistic Random Access – Ad Hoc Networks</a:t>
            </a:r>
          </a:p>
        </p:txBody>
      </p:sp>
      <p:graphicFrame>
        <p:nvGraphicFramePr>
          <p:cNvPr id="921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61938" y="2827338"/>
          <a:ext cx="4002087" cy="349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9" name="Visio" r:id="rId3" imgW="6055233" imgH="5282882" progId="Visio.Drawing.11">
                  <p:embed/>
                </p:oleObj>
              </mc:Choice>
              <mc:Fallback>
                <p:oleObj name="Visio" r:id="rId3" imgW="6055233" imgH="52828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8" y="2827338"/>
                        <a:ext cx="4002087" cy="349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7"/>
          <p:cNvSpPr>
            <a:spLocks noChangeArrowheads="1"/>
          </p:cNvSpPr>
          <p:nvPr/>
        </p:nvSpPr>
        <p:spPr bwMode="auto">
          <a:xfrm>
            <a:off x="444500" y="1760538"/>
            <a:ext cx="8113713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ea typeface="宋体" pitchFamily="2" charset="-122"/>
              </a:rPr>
              <a:t> Ubiquitous communications complicate network topology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ea typeface="宋体" pitchFamily="2" charset="-122"/>
              </a:rPr>
              <a:t> No central scheduler for good scalability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>
                <a:ea typeface="宋体" pitchFamily="2" charset="-122"/>
              </a:rPr>
              <a:t> A generic solution</a:t>
            </a:r>
          </a:p>
        </p:txBody>
      </p:sp>
      <p:pic>
        <p:nvPicPr>
          <p:cNvPr id="9223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5482"/>
          <a:stretch>
            <a:fillRect/>
          </a:stretch>
        </p:blipFill>
        <p:spPr>
          <a:xfrm>
            <a:off x="4070350" y="2366963"/>
            <a:ext cx="4532313" cy="4002087"/>
          </a:xfrm>
          <a:noFill/>
        </p:spPr>
      </p:pic>
      <p:sp>
        <p:nvSpPr>
          <p:cNvPr id="9224" name="Text Box 10"/>
          <p:cNvSpPr txBox="1">
            <a:spLocks noChangeArrowheads="1"/>
          </p:cNvSpPr>
          <p:nvPr/>
        </p:nvSpPr>
        <p:spPr bwMode="auto">
          <a:xfrm>
            <a:off x="5149850" y="3717925"/>
            <a:ext cx="547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0.1</a:t>
            </a:r>
          </a:p>
        </p:txBody>
      </p:sp>
      <p:sp>
        <p:nvSpPr>
          <p:cNvPr id="9225" name="Text Box 11"/>
          <p:cNvSpPr txBox="1">
            <a:spLocks noChangeArrowheads="1"/>
          </p:cNvSpPr>
          <p:nvPr/>
        </p:nvSpPr>
        <p:spPr bwMode="auto">
          <a:xfrm>
            <a:off x="5411788" y="4246563"/>
            <a:ext cx="706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10.1</a:t>
            </a:r>
          </a:p>
        </p:txBody>
      </p:sp>
      <p:sp>
        <p:nvSpPr>
          <p:cNvPr id="9226" name="Text Box 12"/>
          <p:cNvSpPr txBox="1">
            <a:spLocks noChangeArrowheads="1"/>
          </p:cNvSpPr>
          <p:nvPr/>
        </p:nvSpPr>
        <p:spPr bwMode="auto">
          <a:xfrm>
            <a:off x="6802438" y="4103688"/>
            <a:ext cx="549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1.8</a:t>
            </a:r>
          </a:p>
        </p:txBody>
      </p:sp>
      <p:sp>
        <p:nvSpPr>
          <p:cNvPr id="9227" name="Text Box 13"/>
          <p:cNvSpPr txBox="1">
            <a:spLocks noChangeArrowheads="1"/>
          </p:cNvSpPr>
          <p:nvPr/>
        </p:nvSpPr>
        <p:spPr bwMode="auto">
          <a:xfrm>
            <a:off x="6997700" y="3367088"/>
            <a:ext cx="547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1.3</a:t>
            </a:r>
          </a:p>
        </p:txBody>
      </p:sp>
      <p:sp>
        <p:nvSpPr>
          <p:cNvPr id="9228" name="Text Box 14"/>
          <p:cNvSpPr txBox="1">
            <a:spLocks noChangeArrowheads="1"/>
          </p:cNvSpPr>
          <p:nvPr/>
        </p:nvSpPr>
        <p:spPr bwMode="auto">
          <a:xfrm>
            <a:off x="7505700" y="4311650"/>
            <a:ext cx="549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0.3</a:t>
            </a:r>
          </a:p>
        </p:txBody>
      </p:sp>
      <p:sp>
        <p:nvSpPr>
          <p:cNvPr id="9229" name="Text Box 15"/>
          <p:cNvSpPr txBox="1">
            <a:spLocks noChangeArrowheads="1"/>
          </p:cNvSpPr>
          <p:nvPr/>
        </p:nvSpPr>
        <p:spPr bwMode="auto">
          <a:xfrm>
            <a:off x="4679950" y="5448300"/>
            <a:ext cx="549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0.9</a:t>
            </a:r>
          </a:p>
        </p:txBody>
      </p:sp>
      <p:sp>
        <p:nvSpPr>
          <p:cNvPr id="9230" name="Text Box 16"/>
          <p:cNvSpPr txBox="1">
            <a:spLocks noChangeArrowheads="1"/>
          </p:cNvSpPr>
          <p:nvPr/>
        </p:nvSpPr>
        <p:spPr bwMode="auto">
          <a:xfrm>
            <a:off x="7642225" y="5214938"/>
            <a:ext cx="549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2.6</a:t>
            </a:r>
          </a:p>
        </p:txBody>
      </p:sp>
      <p:sp>
        <p:nvSpPr>
          <p:cNvPr id="9231" name="Text Box 17"/>
          <p:cNvSpPr txBox="1">
            <a:spLocks noChangeArrowheads="1"/>
          </p:cNvSpPr>
          <p:nvPr/>
        </p:nvSpPr>
        <p:spPr bwMode="auto">
          <a:xfrm>
            <a:off x="7821613" y="4846638"/>
            <a:ext cx="7191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26.1</a:t>
            </a:r>
          </a:p>
        </p:txBody>
      </p:sp>
      <p:sp>
        <p:nvSpPr>
          <p:cNvPr id="9232" name="Text Box 18"/>
          <p:cNvSpPr txBox="1">
            <a:spLocks noChangeArrowheads="1"/>
          </p:cNvSpPr>
          <p:nvPr/>
        </p:nvSpPr>
        <p:spPr bwMode="auto">
          <a:xfrm>
            <a:off x="8021638" y="5376863"/>
            <a:ext cx="784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16.1</a:t>
            </a:r>
          </a:p>
        </p:txBody>
      </p:sp>
      <p:sp>
        <p:nvSpPr>
          <p:cNvPr id="9233" name="Line 19"/>
          <p:cNvSpPr>
            <a:spLocks noChangeShapeType="1"/>
          </p:cNvSpPr>
          <p:nvPr/>
        </p:nvSpPr>
        <p:spPr bwMode="auto">
          <a:xfrm flipH="1">
            <a:off x="7231063" y="3135313"/>
            <a:ext cx="379412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34" name="Text Box 20"/>
          <p:cNvSpPr txBox="1">
            <a:spLocks noChangeArrowheads="1"/>
          </p:cNvSpPr>
          <p:nvPr/>
        </p:nvSpPr>
        <p:spPr bwMode="auto">
          <a:xfrm>
            <a:off x="7642225" y="2959100"/>
            <a:ext cx="1501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Channel gain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386582"/>
      </p:ext>
    </p:extLst>
  </p:cSld>
  <p:clrMapOvr>
    <a:masterClrMapping/>
  </p:clrMapOvr>
  <p:transition advTm="40326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Cross-Layer Design Objective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33550"/>
            <a:ext cx="8763000" cy="2590800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Objective: 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Consider both overall network throughput and fairness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Find optimal threshold configuration and adaptive modulation and coding (AMC)</a:t>
            </a:r>
          </a:p>
          <a:p>
            <a:pPr lvl="4"/>
            <a:endParaRPr lang="en-US" altLang="zh-CN" sz="2000">
              <a:ea typeface="宋体" pitchFamily="2" charset="-122"/>
            </a:endParaRPr>
          </a:p>
          <a:p>
            <a:r>
              <a:rPr lang="en-US" altLang="zh-CN" sz="2000">
                <a:ea typeface="宋体" pitchFamily="2" charset="-122"/>
              </a:rPr>
              <a:t>Cross-layer design criterion</a:t>
            </a:r>
            <a:endParaRPr lang="zh-CN" altLang="en-US" sz="2000">
              <a:ea typeface="宋体" pitchFamily="2" charset="-122"/>
            </a:endParaRPr>
          </a:p>
        </p:txBody>
      </p:sp>
      <p:graphicFrame>
        <p:nvGraphicFramePr>
          <p:cNvPr id="1024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744663" y="4176713"/>
          <a:ext cx="5278437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3" name="Equation" r:id="rId4" imgW="3492360" imgH="1257120" progId="Equation.DSMT4">
                  <p:embed/>
                </p:oleObj>
              </mc:Choice>
              <mc:Fallback>
                <p:oleObj name="Equation" r:id="rId4" imgW="3492360" imgH="1257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4176713"/>
                        <a:ext cx="5278437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7476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382000" cy="1143000"/>
          </a:xfrm>
        </p:spPr>
        <p:txBody>
          <a:bodyPr/>
          <a:lstStyle/>
          <a:p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D</a:t>
            </a:r>
            <a:r>
              <a:rPr lang="en-US" altLang="zh-CN">
                <a:ea typeface="宋体" pitchFamily="2" charset="-122"/>
              </a:rPr>
              <a:t>ecentralized </a:t>
            </a: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O</a:t>
            </a:r>
            <a:r>
              <a:rPr lang="en-US" altLang="zh-CN">
                <a:ea typeface="宋体" pitchFamily="2" charset="-122"/>
              </a:rPr>
              <a:t>ptimization for </a:t>
            </a: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M</a:t>
            </a:r>
            <a:r>
              <a:rPr lang="en-US" altLang="zh-CN">
                <a:ea typeface="宋体" pitchFamily="2" charset="-122"/>
              </a:rPr>
              <a:t>ultichannel </a:t>
            </a: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R</a:t>
            </a:r>
            <a:r>
              <a:rPr lang="en-US" altLang="zh-CN">
                <a:ea typeface="宋体" pitchFamily="2" charset="-122"/>
              </a:rPr>
              <a:t>andom </a:t>
            </a:r>
            <a:r>
              <a:rPr lang="en-US" altLang="zh-CN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>
                <a:ea typeface="宋体" pitchFamily="2" charset="-122"/>
              </a:rPr>
              <a:t>ccess (DOMRA)</a:t>
            </a: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314325" y="1695450"/>
            <a:ext cx="8458200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30000"/>
              </a:spcBef>
              <a:spcAft>
                <a:spcPct val="30000"/>
              </a:spcAft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Original problem:  difficult to globally optimize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Objective function is equivalent to: 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reduce transmission collisions of the whole network. 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maximize the achieved data rate of each BS with transmission capability limit. 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Problem decomposition:</a:t>
            </a:r>
          </a:p>
          <a:p>
            <a:pPr marL="742950" lvl="1" indent="-28575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Subproblem 1: find optimal thresholds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Resolves network collision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Achieve proportional fairness</a:t>
            </a:r>
          </a:p>
          <a:p>
            <a:pPr marL="742950" lvl="1" indent="-28575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Subproblem 2: find optimal power allocation policy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Optimize individual transmission performance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Satisfy average and instantaneous power constraints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993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Optimal DOMRA - MAC Layer</a:t>
            </a:r>
          </a:p>
        </p:txBody>
      </p:sp>
      <p:graphicFrame>
        <p:nvGraphicFramePr>
          <p:cNvPr id="11266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955800" y="2319338"/>
          <a:ext cx="41338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2" name="Equation" r:id="rId3" imgW="2831760" imgH="736560" progId="Equation.DSMT4">
                  <p:embed/>
                </p:oleObj>
              </mc:Choice>
              <mc:Fallback>
                <p:oleObj name="Equation" r:id="rId3" imgW="283176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2319338"/>
                        <a:ext cx="413385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592138" y="4033838"/>
            <a:ext cx="83058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      Local knowledge:</a:t>
            </a:r>
          </a:p>
          <a:p>
            <a:pPr lvl="2" eaLnBrk="1" hangingPunct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|T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| 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: number of users receiving packets from User </a:t>
            </a:r>
            <a:r>
              <a:rPr lang="en-US" altLang="zh-CN" sz="2000" i="1">
                <a:latin typeface="Arial Rounded MT Bold" pitchFamily="34" charset="0"/>
                <a:ea typeface="宋体" pitchFamily="2" charset="-122"/>
              </a:rPr>
              <a:t>i</a:t>
            </a:r>
          </a:p>
          <a:p>
            <a:pPr lvl="2" eaLnBrk="1" hangingPunct="1">
              <a:spcBef>
                <a:spcPct val="5000"/>
              </a:spcBef>
              <a:spcAft>
                <a:spcPct val="5000"/>
              </a:spcAft>
            </a:pP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|R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|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: number of users sending packets to User </a:t>
            </a:r>
            <a:r>
              <a:rPr lang="en-US" altLang="zh-CN" sz="2000" i="1">
                <a:latin typeface="Arial Rounded MT Bold" pitchFamily="34" charset="0"/>
                <a:ea typeface="宋体" pitchFamily="2" charset="-122"/>
              </a:rPr>
              <a:t>i</a:t>
            </a: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Two-hop knowledge (typical in routing discovery):</a:t>
            </a: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	         : total number of users sending packets to the interfering neighbors of User i</a:t>
            </a:r>
          </a:p>
        </p:txBody>
      </p:sp>
      <p:graphicFrame>
        <p:nvGraphicFramePr>
          <p:cNvPr id="11267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439863" y="5464175"/>
          <a:ext cx="7381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3" name="Equation" r:id="rId5" imgW="520560" imgH="368280" progId="Equation.DSMT4">
                  <p:embed/>
                </p:oleObj>
              </mc:Choice>
              <mc:Fallback>
                <p:oleObj name="Equation" r:id="rId5" imgW="5205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5464175"/>
                        <a:ext cx="73818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381000" y="1909763"/>
            <a:ext cx="6442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200">
                <a:latin typeface="Arial Rounded MT Bold" pitchFamily="34" charset="0"/>
                <a:ea typeface="宋体" pitchFamily="2" charset="-122"/>
              </a:rPr>
              <a:t>Optimal predetermined threshold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428625" y="3460750"/>
            <a:ext cx="6442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200">
                <a:latin typeface="Arial Rounded MT Bold" pitchFamily="34" charset="0"/>
                <a:ea typeface="宋体" pitchFamily="2" charset="-122"/>
              </a:rPr>
              <a:t>Neighborhood Information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404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335588" y="3862388"/>
          <a:ext cx="3175000" cy="238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77" name="Visio" r:id="rId4" imgW="7362689" imgH="5534141" progId="Visio.Drawing.11">
                  <p:embed/>
                </p:oleObj>
              </mc:Choice>
              <mc:Fallback>
                <p:oleObj name="Visio" r:id="rId4" imgW="7362689" imgH="553414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588" y="3862388"/>
                        <a:ext cx="3175000" cy="238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itle 1"/>
          <p:cNvSpPr>
            <a:spLocks noGrp="1"/>
          </p:cNvSpPr>
          <p:nvPr>
            <p:ph type="title" idx="4294967295"/>
          </p:nvPr>
        </p:nvSpPr>
        <p:spPr>
          <a:xfrm>
            <a:off x="784225" y="1000125"/>
            <a:ext cx="6691313" cy="663575"/>
          </a:xfrm>
        </p:spPr>
        <p:txBody>
          <a:bodyPr anchor="ctr"/>
          <a:lstStyle/>
          <a:p>
            <a:pPr eaLnBrk="1" hangingPunct="1"/>
            <a:r>
              <a:rPr lang="en-US" altLang="zh-CN" sz="2900">
                <a:ea typeface="宋体" pitchFamily="2" charset="-122"/>
              </a:rPr>
              <a:t>Ancient Wireless Communications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597400" y="1790700"/>
            <a:ext cx="3705225" cy="2163763"/>
            <a:chOff x="2688" y="864"/>
            <a:chExt cx="3024" cy="2016"/>
          </a:xfrm>
        </p:grpSpPr>
        <p:pic>
          <p:nvPicPr>
            <p:cNvPr id="1038" name="Picture 3" descr="长城烽火台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864"/>
              <a:ext cx="3024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" name="Picture 2" descr="http://library.thinkquest.org/04oct/00451/smokesignalscampfire.gif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259"/>
              <a:ext cx="528" cy="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1" name="Rectangle 10"/>
          <p:cNvSpPr>
            <a:spLocks noChangeArrowheads="1"/>
          </p:cNvSpPr>
          <p:nvPr/>
        </p:nvSpPr>
        <p:spPr bwMode="auto">
          <a:xfrm>
            <a:off x="119063" y="1760538"/>
            <a:ext cx="4387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2800">
                <a:latin typeface="Calibri" pitchFamily="34" charset="0"/>
                <a:ea typeface="宋体" pitchFamily="2" charset="-122"/>
              </a:rPr>
              <a:t>Invasion or no invasion? (1/0)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61988" y="2293938"/>
            <a:ext cx="3727450" cy="2903537"/>
            <a:chOff x="240" y="1680"/>
            <a:chExt cx="3251" cy="2443"/>
          </a:xfrm>
        </p:grpSpPr>
        <p:pic>
          <p:nvPicPr>
            <p:cNvPr id="1035" name="Picture 3" descr="北京怀柔慕田峪长城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680"/>
              <a:ext cx="3251" cy="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2" descr="http://library.thinkquest.org/04oct/00451/smokesignalscampfire.gif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" y="2933"/>
              <a:ext cx="240" cy="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2" descr="http://library.thinkquest.org/04oct/00451/smokesignalscampfire.gif"/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" y="3051"/>
              <a:ext cx="167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9453" name="Rectangle 13"/>
          <p:cNvSpPr>
            <a:spLocks noChangeArrowheads="1"/>
          </p:cNvSpPr>
          <p:nvPr/>
        </p:nvSpPr>
        <p:spPr bwMode="auto">
          <a:xfrm>
            <a:off x="558800" y="4832350"/>
            <a:ext cx="7961313" cy="83343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>
                <a:ea typeface="宋体" pitchFamily="2" charset="-122"/>
              </a:rPr>
              <a:t>Wireless Communications at 400–790 THz (visible light)</a:t>
            </a:r>
          </a:p>
          <a:p>
            <a:pPr algn="ctr"/>
            <a:r>
              <a:rPr lang="en-US" altLang="zh-CN" sz="2000">
                <a:ea typeface="宋体" pitchFamily="2" charset="-122"/>
              </a:rPr>
              <a:t>Energy of firewood:16.2 megajoules/kg</a:t>
            </a:r>
          </a:p>
        </p:txBody>
      </p:sp>
      <p:sp>
        <p:nvSpPr>
          <p:cNvPr id="1034" name="Rectangle 14"/>
          <p:cNvSpPr>
            <a:spLocks noChangeArrowheads="1"/>
          </p:cNvSpPr>
          <p:nvPr/>
        </p:nvSpPr>
        <p:spPr bwMode="auto">
          <a:xfrm>
            <a:off x="1412875" y="5708650"/>
            <a:ext cx="5916613" cy="59531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altLang="zh-CN" dirty="0">
                <a:ea typeface="宋体" pitchFamily="2" charset="-122"/>
              </a:rPr>
              <a:t>Extremely spectrum and energy </a:t>
            </a:r>
            <a:r>
              <a:rPr lang="en-US" altLang="zh-CN" b="1" dirty="0">
                <a:solidFill>
                  <a:srgbClr val="990000"/>
                </a:solidFill>
                <a:ea typeface="宋体" pitchFamily="2" charset="-122"/>
              </a:rPr>
              <a:t>inefficient </a:t>
            </a:r>
          </a:p>
          <a:p>
            <a:pPr algn="ctr"/>
            <a:r>
              <a:rPr lang="en-US" altLang="zh-CN" b="1" dirty="0">
                <a:ea typeface="宋体" pitchFamily="2" charset="-122"/>
              </a:rPr>
              <a:t>Yet NEEDED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434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2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53" grpId="0" animBg="1"/>
      <p:bldP spid="103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990600"/>
            <a:ext cx="7978775" cy="6858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Threshold Adaptation</a:t>
            </a:r>
          </a:p>
        </p:txBody>
      </p:sp>
      <p:pic>
        <p:nvPicPr>
          <p:cNvPr id="112645" name="Picture 1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5482"/>
          <a:stretch>
            <a:fillRect/>
          </a:stretch>
        </p:blipFill>
        <p:spPr>
          <a:xfrm>
            <a:off x="1647825" y="2112963"/>
            <a:ext cx="4970463" cy="4427537"/>
          </a:xfrm>
          <a:noFill/>
        </p:spPr>
      </p:pic>
      <p:pic>
        <p:nvPicPr>
          <p:cNvPr id="112646" name="Picture 3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838325"/>
            <a:ext cx="38322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7" name="Rectangle 33"/>
          <p:cNvSpPr>
            <a:spLocks noChangeArrowheads="1"/>
          </p:cNvSpPr>
          <p:nvPr/>
        </p:nvSpPr>
        <p:spPr bwMode="auto">
          <a:xfrm>
            <a:off x="403225" y="4478338"/>
            <a:ext cx="1546225" cy="6048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Low threshold</a:t>
            </a:r>
          </a:p>
        </p:txBody>
      </p:sp>
      <p:sp>
        <p:nvSpPr>
          <p:cNvPr id="112648" name="Rectangle 34"/>
          <p:cNvSpPr>
            <a:spLocks noChangeArrowheads="1"/>
          </p:cNvSpPr>
          <p:nvPr/>
        </p:nvSpPr>
        <p:spPr bwMode="auto">
          <a:xfrm>
            <a:off x="6837363" y="4186238"/>
            <a:ext cx="1546225" cy="6048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Very high </a:t>
            </a:r>
          </a:p>
          <a:p>
            <a:pPr algn="ctr"/>
            <a:r>
              <a:rPr lang="en-US" altLang="zh-CN">
                <a:ea typeface="宋体" pitchFamily="2" charset="-122"/>
              </a:rPr>
              <a:t>threshold</a:t>
            </a:r>
          </a:p>
        </p:txBody>
      </p:sp>
      <p:sp>
        <p:nvSpPr>
          <p:cNvPr id="112649" name="Line 36"/>
          <p:cNvSpPr>
            <a:spLocks noChangeShapeType="1"/>
          </p:cNvSpPr>
          <p:nvPr/>
        </p:nvSpPr>
        <p:spPr bwMode="auto">
          <a:xfrm flipH="1" flipV="1">
            <a:off x="1465263" y="5149850"/>
            <a:ext cx="646112" cy="619125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650" name="Line 37"/>
          <p:cNvSpPr>
            <a:spLocks noChangeShapeType="1"/>
          </p:cNvSpPr>
          <p:nvPr/>
        </p:nvSpPr>
        <p:spPr bwMode="auto">
          <a:xfrm flipV="1">
            <a:off x="6527800" y="4832350"/>
            <a:ext cx="698500" cy="458788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230029"/>
      </p:ext>
    </p:extLst>
  </p:cSld>
  <p:clrMapOvr>
    <a:masterClrMapping/>
  </p:clrMapOvr>
  <p:transition advTm="96299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666750"/>
            <a:ext cx="4119563" cy="94456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Link Adaptation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5450" y="1762125"/>
            <a:ext cx="8567738" cy="1058863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Capability-limited water-filling power allocation</a:t>
            </a:r>
            <a:endParaRPr lang="en-US" altLang="zh-CN" sz="1800">
              <a:solidFill>
                <a:srgbClr val="990000"/>
              </a:solidFill>
              <a:ea typeface="宋体" pitchFamily="2" charset="-122"/>
            </a:endParaRPr>
          </a:p>
        </p:txBody>
      </p:sp>
      <p:grpSp>
        <p:nvGrpSpPr>
          <p:cNvPr id="12295" name="Group 9"/>
          <p:cNvGrpSpPr>
            <a:grpSpLocks/>
          </p:cNvGrpSpPr>
          <p:nvPr/>
        </p:nvGrpSpPr>
        <p:grpSpPr bwMode="auto">
          <a:xfrm>
            <a:off x="1793875" y="1979613"/>
            <a:ext cx="7491413" cy="4649787"/>
            <a:chOff x="150" y="1247"/>
            <a:chExt cx="4719" cy="2929"/>
          </a:xfrm>
        </p:grpSpPr>
        <p:graphicFrame>
          <p:nvGraphicFramePr>
            <p:cNvPr id="12290" name="Object 4"/>
            <p:cNvGraphicFramePr>
              <a:graphicFrameLocks noChangeAspect="1"/>
            </p:cNvGraphicFramePr>
            <p:nvPr/>
          </p:nvGraphicFramePr>
          <p:xfrm>
            <a:off x="1372" y="1247"/>
            <a:ext cx="3497" cy="2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41" name="Visio" r:id="rId4" imgW="5304333" imgH="4603374" progId="Visio.Drawing.11">
                    <p:embed/>
                  </p:oleObj>
                </mc:Choice>
                <mc:Fallback>
                  <p:oleObj name="Visio" r:id="rId4" imgW="5304333" imgH="460337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2" y="1247"/>
                          <a:ext cx="3497" cy="2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Line 5"/>
            <p:cNvSpPr>
              <a:spLocks noChangeShapeType="1"/>
            </p:cNvSpPr>
            <p:nvPr/>
          </p:nvSpPr>
          <p:spPr bwMode="auto">
            <a:xfrm>
              <a:off x="1080" y="3294"/>
              <a:ext cx="348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298" name="Rectangle 6"/>
            <p:cNvSpPr>
              <a:spLocks noChangeArrowheads="1"/>
            </p:cNvSpPr>
            <p:nvPr/>
          </p:nvSpPr>
          <p:spPr bwMode="auto">
            <a:xfrm>
              <a:off x="186" y="3126"/>
              <a:ext cx="882" cy="36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ea typeface="宋体" pitchFamily="2" charset="-122"/>
                </a:rPr>
                <a:t>Due to peak </a:t>
              </a:r>
            </a:p>
            <a:p>
              <a:pPr algn="ctr"/>
              <a:r>
                <a:rPr lang="en-US" altLang="zh-CN" sz="1400">
                  <a:ea typeface="宋体" pitchFamily="2" charset="-122"/>
                </a:rPr>
                <a:t>power constraint</a:t>
              </a:r>
            </a:p>
          </p:txBody>
        </p:sp>
        <p:sp>
          <p:nvSpPr>
            <p:cNvPr id="12299" name="Line 7"/>
            <p:cNvSpPr>
              <a:spLocks noChangeShapeType="1"/>
            </p:cNvSpPr>
            <p:nvPr/>
          </p:nvSpPr>
          <p:spPr bwMode="auto">
            <a:xfrm>
              <a:off x="1044" y="2664"/>
              <a:ext cx="348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300" name="Rectangle 8"/>
            <p:cNvSpPr>
              <a:spLocks noChangeArrowheads="1"/>
            </p:cNvSpPr>
            <p:nvPr/>
          </p:nvSpPr>
          <p:spPr bwMode="auto">
            <a:xfrm>
              <a:off x="150" y="2496"/>
              <a:ext cx="882" cy="36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ea typeface="宋体" pitchFamily="2" charset="-122"/>
                </a:rPr>
                <a:t>Due to average </a:t>
              </a:r>
            </a:p>
            <a:p>
              <a:pPr algn="ctr"/>
              <a:r>
                <a:rPr lang="en-US" altLang="zh-CN" sz="1400">
                  <a:ea typeface="宋体" pitchFamily="2" charset="-122"/>
                </a:rPr>
                <a:t>power constraint</a:t>
              </a:r>
            </a:p>
          </p:txBody>
        </p:sp>
      </p:grpSp>
      <p:pic>
        <p:nvPicPr>
          <p:cNvPr id="1229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2360613"/>
            <a:ext cx="3756025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9659008"/>
      </p:ext>
    </p:extLst>
  </p:cSld>
  <p:clrMapOvr>
    <a:masterClrMapping/>
  </p:clrMapOvr>
  <p:transition advTm="223908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Sub-Optimality Gap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025" y="1771650"/>
            <a:ext cx="8375650" cy="4418013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Gap to the global optimum.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Obtain feasible decentralized policy</a:t>
            </a:r>
          </a:p>
          <a:p>
            <a:pPr lvl="1">
              <a:buFontTx/>
              <a:buNone/>
            </a:pPr>
            <a:r>
              <a:rPr lang="en-US" altLang="zh-CN" sz="2000">
                <a:ea typeface="宋体" pitchFamily="2" charset="-122"/>
              </a:rPr>
              <a:t>    through subproblem decomposition</a:t>
            </a:r>
          </a:p>
          <a:p>
            <a:pPr lvl="1"/>
            <a:endParaRPr lang="en-US" altLang="zh-CN" sz="2000">
              <a:ea typeface="宋体" pitchFamily="2" charset="-122"/>
            </a:endParaRPr>
          </a:p>
          <a:p>
            <a:pPr lvl="1"/>
            <a:r>
              <a:rPr lang="en-US" altLang="zh-CN" sz="2000">
                <a:ea typeface="宋体" pitchFamily="2" charset="-122"/>
              </a:rPr>
              <a:t>Global optimum </a:t>
            </a:r>
          </a:p>
          <a:p>
            <a:pPr lvl="2"/>
            <a:r>
              <a:rPr lang="en-US" altLang="zh-CN">
                <a:ea typeface="宋体" pitchFamily="2" charset="-122"/>
              </a:rPr>
              <a:t>Global network knowledge</a:t>
            </a:r>
          </a:p>
          <a:p>
            <a:pPr lvl="2"/>
            <a:r>
              <a:rPr lang="en-US" altLang="zh-CN">
                <a:ea typeface="宋体" pitchFamily="2" charset="-122"/>
              </a:rPr>
              <a:t>Difficult to solve</a:t>
            </a:r>
          </a:p>
          <a:p>
            <a:pPr lvl="2"/>
            <a:r>
              <a:rPr lang="en-US" altLang="zh-CN">
                <a:ea typeface="宋体" pitchFamily="2" charset="-122"/>
              </a:rPr>
              <a:t>Exhaustive search</a:t>
            </a:r>
          </a:p>
          <a:p>
            <a:pPr lvl="1"/>
            <a:endParaRPr lang="zh-CN" altLang="en-US" sz="2000">
              <a:ea typeface="宋体" pitchFamily="2" charset="-122"/>
            </a:endParaRPr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3097213"/>
            <a:ext cx="3887788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0012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3392488"/>
            <a:ext cx="4068762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5334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ja-JP" sz="2800">
                <a:ea typeface="ＭＳ Ｐゴシック" pitchFamily="34" charset="-128"/>
              </a:rPr>
              <a:t>ochannel </a:t>
            </a:r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I</a:t>
            </a:r>
            <a:r>
              <a:rPr lang="en-US" altLang="ja-JP" sz="2800">
                <a:ea typeface="ＭＳ Ｐゴシック" pitchFamily="34" charset="-128"/>
              </a:rPr>
              <a:t>nterference </a:t>
            </a:r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ja-JP" sz="2800">
                <a:ea typeface="ＭＳ Ｐゴシック" pitchFamily="34" charset="-128"/>
              </a:rPr>
              <a:t>voidance </a:t>
            </a:r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MAC </a:t>
            </a:r>
            <a:r>
              <a:rPr lang="en-US" altLang="ja-JP" sz="2800">
                <a:ea typeface="ＭＳ Ｐゴシック" pitchFamily="34" charset="-128"/>
              </a:rPr>
              <a:t>(</a:t>
            </a:r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CIA-MAC</a:t>
            </a:r>
            <a:r>
              <a:rPr lang="en-US" altLang="ja-JP" sz="2800">
                <a:ea typeface="ＭＳ Ｐゴシック" pitchFamily="34" charset="-128"/>
              </a:rPr>
              <a:t>)</a:t>
            </a:r>
            <a:endParaRPr lang="zh-CN" altLang="en-US" sz="2800">
              <a:ea typeface="ＭＳ Ｐゴシック" pitchFamily="34" charset="-128"/>
            </a:endParaRPr>
          </a:p>
        </p:txBody>
      </p:sp>
      <p:sp>
        <p:nvSpPr>
          <p:cNvPr id="13319" name="Rectangle 4"/>
          <p:cNvSpPr>
            <a:spLocks noChangeArrowheads="1"/>
          </p:cNvSpPr>
          <p:nvPr/>
        </p:nvSpPr>
        <p:spPr bwMode="auto">
          <a:xfrm>
            <a:off x="501650" y="1704975"/>
            <a:ext cx="86423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Co-Channel Interference (CCI): the major factor limiting system capacity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CIA-MAC: improve </a:t>
            </a:r>
            <a:r>
              <a:rPr kumimoji="1" lang="en-US" altLang="ja-JP" sz="2000">
                <a:solidFill>
                  <a:srgbClr val="990000"/>
                </a:solidFill>
                <a:latin typeface="Arial Rounded MT Bold" pitchFamily="34" charset="0"/>
                <a:ea typeface="ＭＳ Ｐゴシック" pitchFamily="34" charset="-128"/>
              </a:rPr>
              <a:t>downlink</a:t>
            </a: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 QoS of cell-edge users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kumimoji="1" lang="en-US" altLang="ja-JP" sz="2000" b="1">
                <a:solidFill>
                  <a:srgbClr val="990000"/>
                </a:solidFill>
                <a:latin typeface="Arial Rounded MT Bold" pitchFamily="34" charset="0"/>
                <a:ea typeface="ＭＳ Ｐゴシック" pitchFamily="34" charset="-128"/>
              </a:rPr>
              <a:t>Severe interferers</a:t>
            </a: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: </a:t>
            </a:r>
            <a:r>
              <a:rPr kumimoji="1" lang="en-US" altLang="ja-JP" sz="2000">
                <a:solidFill>
                  <a:srgbClr val="990000"/>
                </a:solidFill>
                <a:latin typeface="Arial Rounded MT Bold" pitchFamily="34" charset="0"/>
                <a:ea typeface="ＭＳ Ｐゴシック" pitchFamily="34" charset="-128"/>
              </a:rPr>
              <a:t>dominant</a:t>
            </a:r>
            <a:r>
              <a:rPr kumimoji="1" lang="en-US" altLang="ja-JP" sz="2000">
                <a:latin typeface="Arial Rounded MT Bold" pitchFamily="34" charset="0"/>
                <a:ea typeface="ＭＳ Ｐゴシック" pitchFamily="34" charset="-128"/>
              </a:rPr>
              <a:t> interfering BSs; randomize transmission</a:t>
            </a:r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4324350" y="3475038"/>
          <a:ext cx="4611688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65" name="Visio" r:id="rId4" imgW="2249180" imgH="1052088" progId="Visio.Drawing.11">
                  <p:embed/>
                </p:oleObj>
              </mc:Choice>
              <mc:Fallback>
                <p:oleObj name="Visio" r:id="rId4" imgW="2249180" imgH="10520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4350" y="3475038"/>
                        <a:ext cx="4611688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Rectangle 7"/>
          <p:cNvSpPr>
            <a:spLocks noChangeArrowheads="1"/>
          </p:cNvSpPr>
          <p:nvPr/>
        </p:nvSpPr>
        <p:spPr bwMode="auto">
          <a:xfrm>
            <a:off x="403225" y="5592763"/>
            <a:ext cx="7219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ja-JP" sz="2000">
                <a:ea typeface="ＭＳ Ｐゴシック" pitchFamily="34" charset="-128"/>
              </a:rPr>
              <a:t>Optimized by: </a:t>
            </a:r>
            <a:r>
              <a:rPr lang="en-US" altLang="zh-CN" sz="2000" b="1">
                <a:ea typeface="宋体" pitchFamily="2" charset="-122"/>
              </a:rPr>
              <a:t>DOMRA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	Threshold design to control BS random transmission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425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How to Decide Severe Interferer?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4950" y="1743075"/>
            <a:ext cx="8385175" cy="4448175"/>
          </a:xfrm>
        </p:spPr>
        <p:txBody>
          <a:bodyPr/>
          <a:lstStyle/>
          <a:p>
            <a:r>
              <a:rPr kumimoji="1" lang="en-US" altLang="ja-JP" sz="1800">
                <a:ea typeface="ＭＳ Ｐゴシック" pitchFamily="34" charset="-128"/>
              </a:rPr>
              <a:t>Severe Interference: no MAC frame recovered after CRC due to CCI</a:t>
            </a:r>
          </a:p>
          <a:p>
            <a:pPr lvl="1"/>
            <a:r>
              <a:rPr kumimoji="1" lang="en-US" altLang="ja-JP" sz="1800">
                <a:ea typeface="ＭＳ Ｐゴシック" pitchFamily="34" charset="-128"/>
              </a:rPr>
              <a:t>Interference to Carrier Ratio (ICR) of Interferer </a:t>
            </a:r>
            <a:r>
              <a:rPr kumimoji="1" lang="en-US" altLang="ja-JP" sz="1800" i="1">
                <a:latin typeface="Times New Roman" pitchFamily="18" charset="0"/>
                <a:ea typeface="ＭＳ Ｐゴシック" pitchFamily="34" charset="-128"/>
              </a:rPr>
              <a:t>i</a:t>
            </a:r>
            <a:r>
              <a:rPr kumimoji="1" lang="en-US" altLang="ja-JP" sz="1800">
                <a:ea typeface="ＭＳ Ｐゴシック" pitchFamily="34" charset="-128"/>
              </a:rPr>
              <a:t>:  </a:t>
            </a:r>
          </a:p>
          <a:p>
            <a:pPr lvl="1"/>
            <a:endParaRPr kumimoji="1" lang="en-US" altLang="zh-CN" sz="1800">
              <a:ea typeface="宋体" pitchFamily="2" charset="-122"/>
            </a:endParaRPr>
          </a:p>
          <a:p>
            <a:pPr lvl="4"/>
            <a:endParaRPr kumimoji="1" lang="en-US" altLang="zh-CN" sz="1800">
              <a:ea typeface="宋体" pitchFamily="2" charset="-122"/>
            </a:endParaRPr>
          </a:p>
          <a:p>
            <a:pPr lvl="4"/>
            <a:endParaRPr kumimoji="1" lang="en-US" altLang="zh-CN" sz="1800">
              <a:ea typeface="宋体" pitchFamily="2" charset="-122"/>
            </a:endParaRPr>
          </a:p>
          <a:p>
            <a:pPr lvl="1"/>
            <a:r>
              <a:rPr kumimoji="1" lang="en-US" altLang="zh-CN" sz="1800">
                <a:ea typeface="宋体" pitchFamily="2" charset="-122"/>
              </a:rPr>
              <a:t>Severe Interferer Judgment</a:t>
            </a:r>
          </a:p>
          <a:p>
            <a:pPr lvl="2"/>
            <a:r>
              <a:rPr kumimoji="1" lang="en-US" altLang="ja-JP" sz="1800">
                <a:ea typeface="ＭＳ Ｐゴシック" pitchFamily="34" charset="-128"/>
              </a:rPr>
              <a:t>Interferer </a:t>
            </a:r>
            <a:r>
              <a:rPr kumimoji="1" lang="en-US" altLang="ja-JP" sz="1800" i="1">
                <a:latin typeface="Times New Roman" pitchFamily="18" charset="0"/>
                <a:ea typeface="ＭＳ Ｐゴシック" pitchFamily="34" charset="-128"/>
              </a:rPr>
              <a:t>i </a:t>
            </a:r>
            <a:r>
              <a:rPr kumimoji="1" lang="en-US" altLang="ja-JP" sz="1800">
                <a:ea typeface="ＭＳ Ｐゴシック" pitchFamily="34" charset="-128"/>
              </a:rPr>
              <a:t>is a severe interferer when</a:t>
            </a:r>
            <a:endParaRPr kumimoji="1" lang="en-US" altLang="zh-CN" sz="1800">
              <a:ea typeface="宋体" pitchFamily="2" charset="-122"/>
            </a:endParaRPr>
          </a:p>
          <a:p>
            <a:pPr lvl="2"/>
            <a:endParaRPr kumimoji="1" lang="en-US" altLang="zh-CN" sz="1800">
              <a:ea typeface="宋体" pitchFamily="2" charset="-122"/>
            </a:endParaRPr>
          </a:p>
          <a:p>
            <a:pPr lvl="2">
              <a:buFontTx/>
              <a:buNone/>
            </a:pPr>
            <a:r>
              <a:rPr kumimoji="1" lang="en-US" altLang="zh-CN" sz="1800">
                <a:ea typeface="宋体" pitchFamily="2" charset="-122"/>
              </a:rPr>
              <a:t>where      is named CIA-MAC trigger.</a:t>
            </a:r>
          </a:p>
          <a:p>
            <a:pPr lvl="1"/>
            <a:r>
              <a:rPr kumimoji="1" lang="en-US" altLang="ja-JP" sz="1800">
                <a:ea typeface="ＭＳ Ｐゴシック" pitchFamily="34" charset="-128"/>
              </a:rPr>
              <a:t>Transmission of severe interferer will always cause failure of packet reception in the MAC layer.</a:t>
            </a:r>
          </a:p>
          <a:p>
            <a:r>
              <a:rPr lang="en-US" altLang="zh-CN" sz="1800">
                <a:ea typeface="宋体" pitchFamily="2" charset="-122"/>
              </a:rPr>
              <a:t>CIA-MAC is triggered when it achieves better network throughput</a:t>
            </a:r>
            <a:endParaRPr kumimoji="1" lang="en-US" altLang="zh-CN" sz="1800">
              <a:ea typeface="ＭＳ Ｐゴシック" pitchFamily="34" charset="-128"/>
            </a:endParaRPr>
          </a:p>
        </p:txBody>
      </p:sp>
      <p:graphicFrame>
        <p:nvGraphicFramePr>
          <p:cNvPr id="1433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76625" y="4041775"/>
          <a:ext cx="1143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84" name="Equation" r:id="rId4" imgW="622080" imgH="228600" progId="Equation.DSMT4">
                  <p:embed/>
                </p:oleObj>
              </mc:Choice>
              <mc:Fallback>
                <p:oleObj name="Equation" r:id="rId4" imgW="622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625" y="4041775"/>
                        <a:ext cx="1143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2" name="Group 5"/>
          <p:cNvGrpSpPr>
            <a:grpSpLocks/>
          </p:cNvGrpSpPr>
          <p:nvPr/>
        </p:nvGrpSpPr>
        <p:grpSpPr bwMode="auto">
          <a:xfrm>
            <a:off x="2911475" y="2473325"/>
            <a:ext cx="2098675" cy="1004888"/>
            <a:chOff x="1732" y="1890"/>
            <a:chExt cx="1322" cy="633"/>
          </a:xfrm>
        </p:grpSpPr>
        <p:sp>
          <p:nvSpPr>
            <p:cNvPr id="14344" name="Line 6"/>
            <p:cNvSpPr>
              <a:spLocks noChangeShapeType="1"/>
            </p:cNvSpPr>
            <p:nvPr/>
          </p:nvSpPr>
          <p:spPr bwMode="auto">
            <a:xfrm flipH="1" flipV="1">
              <a:off x="2253" y="2150"/>
              <a:ext cx="78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5" name="Text Box 7"/>
            <p:cNvSpPr txBox="1">
              <a:spLocks noChangeArrowheads="1"/>
            </p:cNvSpPr>
            <p:nvPr/>
          </p:nvSpPr>
          <p:spPr bwMode="auto">
            <a:xfrm>
              <a:off x="2311" y="1890"/>
              <a:ext cx="7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kumimoji="1" lang="en-US" altLang="ja-JP" sz="2200">
                  <a:latin typeface="Times New Roman" pitchFamily="18" charset="0"/>
                  <a:ea typeface="ＭＳ Ｐゴシック" pitchFamily="34" charset="-128"/>
                </a:rPr>
                <a:t>E</a:t>
              </a:r>
              <a:r>
                <a:rPr kumimoji="1" lang="en-US" altLang="ja-JP" sz="2600">
                  <a:latin typeface="Times New Roman" pitchFamily="18" charset="0"/>
                  <a:ea typeface="ＭＳ Ｐゴシック" pitchFamily="34" charset="-128"/>
                </a:rPr>
                <a:t>(</a:t>
              </a:r>
              <a:r>
                <a:rPr kumimoji="1" lang="en-US" altLang="ja-JP" sz="2800" i="1">
                  <a:latin typeface="Times New Roman" pitchFamily="18" charset="0"/>
                  <a:ea typeface="ＭＳ Ｐゴシック" pitchFamily="34" charset="-128"/>
                </a:rPr>
                <a:t>|</a:t>
              </a:r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H</a:t>
              </a:r>
              <a:r>
                <a:rPr kumimoji="1" lang="en-US" altLang="ja-JP" sz="1400" i="1" baseline="-25000">
                  <a:latin typeface="Times New Roman" pitchFamily="18" charset="0"/>
                  <a:ea typeface="ＭＳ Ｐゴシック" pitchFamily="34" charset="-128"/>
                </a:rPr>
                <a:t>i</a:t>
              </a:r>
              <a:r>
                <a:rPr kumimoji="1" lang="en-US" altLang="ja-JP" sz="2800" i="1">
                  <a:latin typeface="Times New Roman" pitchFamily="18" charset="0"/>
                  <a:ea typeface="ＭＳ Ｐゴシック" pitchFamily="34" charset="-128"/>
                </a:rPr>
                <a:t>|</a:t>
              </a:r>
              <a:r>
                <a:rPr kumimoji="1" lang="en-US" altLang="ja-JP" sz="2400" i="1" baseline="30000">
                  <a:latin typeface="Times New Roman" pitchFamily="18" charset="0"/>
                  <a:ea typeface="ＭＳ Ｐゴシック" pitchFamily="34" charset="-128"/>
                </a:rPr>
                <a:t>2</a:t>
              </a:r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P</a:t>
              </a:r>
              <a:r>
                <a:rPr kumimoji="1" lang="en-US" altLang="ja-JP" sz="1400" i="1" baseline="-25000">
                  <a:latin typeface="Times New Roman" pitchFamily="18" charset="0"/>
                  <a:ea typeface="ＭＳ Ｐゴシック" pitchFamily="34" charset="-128"/>
                </a:rPr>
                <a:t>i</a:t>
              </a:r>
              <a:r>
                <a:rPr kumimoji="1" lang="en-US" altLang="ja-JP" sz="2600">
                  <a:latin typeface="Times New Roman" pitchFamily="18" charset="0"/>
                  <a:ea typeface="ＭＳ Ｐゴシック" pitchFamily="34" charset="-128"/>
                </a:rPr>
                <a:t>)</a:t>
              </a:r>
            </a:p>
          </p:txBody>
        </p:sp>
        <p:sp>
          <p:nvSpPr>
            <p:cNvPr id="14346" name="Text Box 8"/>
            <p:cNvSpPr txBox="1">
              <a:spLocks noChangeArrowheads="1"/>
            </p:cNvSpPr>
            <p:nvPr/>
          </p:nvSpPr>
          <p:spPr bwMode="auto">
            <a:xfrm>
              <a:off x="1732" y="2023"/>
              <a:ext cx="617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ICR</a:t>
              </a:r>
              <a:r>
                <a:rPr kumimoji="1" lang="en-US" altLang="ja-JP" sz="1400" i="1" baseline="-25000">
                  <a:latin typeface="Times New Roman" pitchFamily="18" charset="0"/>
                  <a:ea typeface="ＭＳ Ｐゴシック" pitchFamily="34" charset="-128"/>
                </a:rPr>
                <a:t>i</a:t>
              </a:r>
              <a:r>
                <a:rPr kumimoji="1" lang="en-US" altLang="ja-JP" sz="2600" i="1">
                  <a:latin typeface="Times New Roman" pitchFamily="18" charset="0"/>
                  <a:ea typeface="ＭＳ Ｐゴシック" pitchFamily="34" charset="-128"/>
                </a:rPr>
                <a:t>=  </a:t>
              </a:r>
            </a:p>
            <a:p>
              <a:pPr eaLnBrk="1" hangingPunct="1"/>
              <a:endParaRPr kumimoji="1" lang="en-US" altLang="ja-JP" sz="2600" i="1">
                <a:latin typeface="Times New Roman" pitchFamily="18" charset="0"/>
                <a:ea typeface="ＭＳ Ｐゴシック" pitchFamily="34" charset="-128"/>
              </a:endParaRPr>
            </a:p>
          </p:txBody>
        </p:sp>
        <p:sp>
          <p:nvSpPr>
            <p:cNvPr id="14347" name="Text Box 9"/>
            <p:cNvSpPr txBox="1">
              <a:spLocks noChangeArrowheads="1"/>
            </p:cNvSpPr>
            <p:nvPr/>
          </p:nvSpPr>
          <p:spPr bwMode="auto">
            <a:xfrm>
              <a:off x="2343" y="2147"/>
              <a:ext cx="6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1817688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1817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kumimoji="1" lang="en-US" altLang="ja-JP" sz="2200">
                  <a:latin typeface="Times New Roman" pitchFamily="18" charset="0"/>
                  <a:ea typeface="ＭＳ Ｐゴシック" pitchFamily="34" charset="-128"/>
                </a:rPr>
                <a:t>E</a:t>
              </a:r>
              <a:r>
                <a:rPr kumimoji="1" lang="en-US" altLang="ja-JP" sz="2600">
                  <a:latin typeface="Times New Roman" pitchFamily="18" charset="0"/>
                  <a:ea typeface="ＭＳ Ｐゴシック" pitchFamily="34" charset="-128"/>
                </a:rPr>
                <a:t>(</a:t>
              </a:r>
              <a:r>
                <a:rPr kumimoji="1" lang="en-US" altLang="ja-JP" sz="2600" i="1">
                  <a:latin typeface="Times New Roman" pitchFamily="18" charset="0"/>
                  <a:ea typeface="ＭＳ Ｐゴシック" pitchFamily="34" charset="-128"/>
                </a:rPr>
                <a:t>|</a:t>
              </a:r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H</a:t>
              </a:r>
              <a:r>
                <a:rPr kumimoji="1" lang="en-US" altLang="ja-JP" sz="2600" i="1">
                  <a:latin typeface="Times New Roman" pitchFamily="18" charset="0"/>
                  <a:ea typeface="ＭＳ Ｐゴシック" pitchFamily="34" charset="-128"/>
                </a:rPr>
                <a:t>|</a:t>
              </a:r>
              <a:r>
                <a:rPr kumimoji="1" lang="en-US" altLang="ja-JP" sz="2400" i="1" baseline="30000">
                  <a:latin typeface="Times New Roman" pitchFamily="18" charset="0"/>
                  <a:ea typeface="ＭＳ Ｐゴシック" pitchFamily="34" charset="-128"/>
                </a:rPr>
                <a:t>2</a:t>
              </a:r>
              <a:r>
                <a:rPr kumimoji="1" lang="en-US" altLang="ja-JP" sz="2200" i="1">
                  <a:latin typeface="Times New Roman" pitchFamily="18" charset="0"/>
                  <a:ea typeface="ＭＳ Ｐゴシック" pitchFamily="34" charset="-128"/>
                </a:rPr>
                <a:t>P</a:t>
              </a:r>
              <a:r>
                <a:rPr kumimoji="1" lang="en-US" altLang="ja-JP" sz="2600">
                  <a:latin typeface="Times New Roman" pitchFamily="18" charset="0"/>
                  <a:ea typeface="ＭＳ Ｐゴシック" pitchFamily="34" charset="-128"/>
                </a:rPr>
                <a:t>)</a:t>
              </a:r>
            </a:p>
          </p:txBody>
        </p:sp>
      </p:grpSp>
      <p:graphicFrame>
        <p:nvGraphicFramePr>
          <p:cNvPr id="14339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78025" y="4440238"/>
          <a:ext cx="26035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85" name="Equation" r:id="rId6" imgW="190440" imgH="228600" progId="Equation.DSMT4">
                  <p:embed/>
                </p:oleObj>
              </mc:Choice>
              <mc:Fallback>
                <p:oleObj name="Equation" r:id="rId6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4440238"/>
                        <a:ext cx="26035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3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5622925"/>
            <a:ext cx="3890963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1287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Performance Improvement</a:t>
            </a:r>
          </a:p>
        </p:txBody>
      </p:sp>
      <p:graphicFrame>
        <p:nvGraphicFramePr>
          <p:cNvPr id="16386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193675" y="1717675"/>
          <a:ext cx="3906838" cy="386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2" name="Visio" r:id="rId4" imgW="3706368" imgH="3663777" progId="Visio.Drawing.11">
                  <p:embed/>
                </p:oleObj>
              </mc:Choice>
              <mc:Fallback>
                <p:oleObj name="Visio" r:id="rId4" imgW="3706368" imgH="366377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1717675"/>
                        <a:ext cx="3906838" cy="3862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987800" y="1443038"/>
          <a:ext cx="5314950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3" name="Package" r:id="rId6" imgW="5623034" imgH="4614041" progId="Package">
                  <p:embed/>
                </p:oleObj>
              </mc:Choice>
              <mc:Fallback>
                <p:oleObj name="Package" r:id="rId6" imgW="5623034" imgH="4614041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1443038"/>
                        <a:ext cx="5314950" cy="436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9"/>
          <p:cNvSpPr txBox="1">
            <a:spLocks noChangeArrowheads="1"/>
          </p:cNvSpPr>
          <p:nvPr/>
        </p:nvSpPr>
        <p:spPr bwMode="auto">
          <a:xfrm>
            <a:off x="352425" y="5489575"/>
            <a:ext cx="8342313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CIA-MAC wins because: 	1. full frequency reuse; </a:t>
            </a:r>
          </a:p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			2. intelligent recognition of severe interferers.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133382"/>
      </p:ext>
    </p:extLst>
  </p:cSld>
  <p:clrMapOvr>
    <a:masterClrMapping/>
  </p:clrMapOvr>
  <p:transition advTm="106128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Existing Random Access Schemes</a:t>
            </a:r>
          </a:p>
        </p:txBody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975" y="1724025"/>
            <a:ext cx="8650288" cy="2568575"/>
          </a:xfrm>
        </p:spPr>
        <p:txBody>
          <a:bodyPr/>
          <a:lstStyle/>
          <a:p>
            <a:pPr eaLnBrk="1" hangingPunct="1"/>
            <a:r>
              <a:rPr lang="en-US" altLang="zh-CN" sz="2000">
                <a:ea typeface="宋体" pitchFamily="2" charset="-122"/>
              </a:rPr>
              <a:t>Channel-Aware Aloha, DOMRA: Aloha based, collision of entire data frames result in low channel utilization</a:t>
            </a:r>
          </a:p>
          <a:p>
            <a:pPr eaLnBrk="1" hangingPunct="1"/>
            <a:r>
              <a:rPr lang="en-US" altLang="zh-CN" sz="2000">
                <a:ea typeface="宋体" pitchFamily="2" charset="-122"/>
              </a:rPr>
              <a:t>Design signaling negotiation to avoid collision</a:t>
            </a:r>
          </a:p>
          <a:p>
            <a:pPr eaLnBrk="1" hangingPunct="1"/>
            <a:r>
              <a:rPr lang="en-US" altLang="zh-CN" sz="2000">
                <a:ea typeface="宋体" pitchFamily="2" charset="-122"/>
              </a:rPr>
              <a:t>Existing schemes (e.g. CSMA-CA):</a:t>
            </a: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Backoff when collision without considering CSI </a:t>
            </a: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Drawback: deferring transmission may result in data communications in deep fades.</a:t>
            </a:r>
          </a:p>
        </p:txBody>
      </p:sp>
      <p:sp>
        <p:nvSpPr>
          <p:cNvPr id="114694" name="Line 6"/>
          <p:cNvSpPr>
            <a:spLocks noChangeShapeType="1"/>
          </p:cNvSpPr>
          <p:nvPr/>
        </p:nvSpPr>
        <p:spPr bwMode="auto">
          <a:xfrm>
            <a:off x="1244600" y="6154738"/>
            <a:ext cx="71786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695" name="Line 7"/>
          <p:cNvSpPr>
            <a:spLocks noChangeShapeType="1"/>
          </p:cNvSpPr>
          <p:nvPr/>
        </p:nvSpPr>
        <p:spPr bwMode="auto">
          <a:xfrm flipV="1">
            <a:off x="1243013" y="4710113"/>
            <a:ext cx="1587" cy="1444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8061325" y="5778500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600">
                <a:ea typeface="宋体" pitchFamily="2" charset="-122"/>
              </a:rPr>
              <a:t>Time</a:t>
            </a:r>
          </a:p>
        </p:txBody>
      </p:sp>
      <p:sp>
        <p:nvSpPr>
          <p:cNvPr id="114697" name="Freeform 10"/>
          <p:cNvSpPr>
            <a:spLocks/>
          </p:cNvSpPr>
          <p:nvPr/>
        </p:nvSpPr>
        <p:spPr bwMode="auto">
          <a:xfrm>
            <a:off x="1266825" y="4827588"/>
            <a:ext cx="6737350" cy="909637"/>
          </a:xfrm>
          <a:custGeom>
            <a:avLst/>
            <a:gdLst>
              <a:gd name="T0" fmla="*/ 0 w 4416"/>
              <a:gd name="T1" fmla="*/ 2147483647 h 1752"/>
              <a:gd name="T2" fmla="*/ 2147483647 w 4416"/>
              <a:gd name="T3" fmla="*/ 2147483647 h 1752"/>
              <a:gd name="T4" fmla="*/ 2147483647 w 4416"/>
              <a:gd name="T5" fmla="*/ 2147483647 h 1752"/>
              <a:gd name="T6" fmla="*/ 2147483647 w 4416"/>
              <a:gd name="T7" fmla="*/ 2147483647 h 1752"/>
              <a:gd name="T8" fmla="*/ 2147483647 w 4416"/>
              <a:gd name="T9" fmla="*/ 2147483647 h 1752"/>
              <a:gd name="T10" fmla="*/ 2147483647 w 4416"/>
              <a:gd name="T11" fmla="*/ 2147483647 h 1752"/>
              <a:gd name="T12" fmla="*/ 2147483647 w 4416"/>
              <a:gd name="T13" fmla="*/ 2147483647 h 1752"/>
              <a:gd name="T14" fmla="*/ 2147483647 w 4416"/>
              <a:gd name="T15" fmla="*/ 2147483647 h 1752"/>
              <a:gd name="T16" fmla="*/ 2147483647 w 4416"/>
              <a:gd name="T17" fmla="*/ 2147483647 h 1752"/>
              <a:gd name="T18" fmla="*/ 2147483647 w 4416"/>
              <a:gd name="T19" fmla="*/ 2147483647 h 1752"/>
              <a:gd name="T20" fmla="*/ 2147483647 w 4416"/>
              <a:gd name="T21" fmla="*/ 2147483647 h 1752"/>
              <a:gd name="T22" fmla="*/ 2147483647 w 4416"/>
              <a:gd name="T23" fmla="*/ 2147483647 h 1752"/>
              <a:gd name="T24" fmla="*/ 2147483647 w 4416"/>
              <a:gd name="T25" fmla="*/ 2147483647 h 1752"/>
              <a:gd name="T26" fmla="*/ 2147483647 w 4416"/>
              <a:gd name="T27" fmla="*/ 2147483647 h 1752"/>
              <a:gd name="T28" fmla="*/ 2147483647 w 4416"/>
              <a:gd name="T29" fmla="*/ 2147483647 h 1752"/>
              <a:gd name="T30" fmla="*/ 2147483647 w 4416"/>
              <a:gd name="T31" fmla="*/ 2147483647 h 1752"/>
              <a:gd name="T32" fmla="*/ 2147483647 w 4416"/>
              <a:gd name="T33" fmla="*/ 2147483647 h 1752"/>
              <a:gd name="T34" fmla="*/ 2147483647 w 4416"/>
              <a:gd name="T35" fmla="*/ 2147483647 h 1752"/>
              <a:gd name="T36" fmla="*/ 2147483647 w 4416"/>
              <a:gd name="T37" fmla="*/ 2147483647 h 1752"/>
              <a:gd name="T38" fmla="*/ 2147483647 w 4416"/>
              <a:gd name="T39" fmla="*/ 2147483647 h 175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4416"/>
              <a:gd name="T61" fmla="*/ 0 h 1752"/>
              <a:gd name="T62" fmla="*/ 4416 w 4416"/>
              <a:gd name="T63" fmla="*/ 1752 h 175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4416" h="1752">
                <a:moveTo>
                  <a:pt x="0" y="632"/>
                </a:moveTo>
                <a:cubicBezTo>
                  <a:pt x="12" y="696"/>
                  <a:pt x="24" y="760"/>
                  <a:pt x="96" y="872"/>
                </a:cubicBezTo>
                <a:cubicBezTo>
                  <a:pt x="168" y="984"/>
                  <a:pt x="296" y="1192"/>
                  <a:pt x="432" y="1304"/>
                </a:cubicBezTo>
                <a:cubicBezTo>
                  <a:pt x="568" y="1416"/>
                  <a:pt x="768" y="1536"/>
                  <a:pt x="912" y="1544"/>
                </a:cubicBezTo>
                <a:cubicBezTo>
                  <a:pt x="1056" y="1552"/>
                  <a:pt x="1200" y="1480"/>
                  <a:pt x="1296" y="1352"/>
                </a:cubicBezTo>
                <a:cubicBezTo>
                  <a:pt x="1392" y="1224"/>
                  <a:pt x="1432" y="960"/>
                  <a:pt x="1488" y="776"/>
                </a:cubicBezTo>
                <a:cubicBezTo>
                  <a:pt x="1544" y="592"/>
                  <a:pt x="1576" y="376"/>
                  <a:pt x="1632" y="248"/>
                </a:cubicBezTo>
                <a:cubicBezTo>
                  <a:pt x="1688" y="120"/>
                  <a:pt x="1752" y="0"/>
                  <a:pt x="1824" y="8"/>
                </a:cubicBezTo>
                <a:cubicBezTo>
                  <a:pt x="1896" y="16"/>
                  <a:pt x="1992" y="136"/>
                  <a:pt x="2064" y="296"/>
                </a:cubicBezTo>
                <a:cubicBezTo>
                  <a:pt x="2136" y="456"/>
                  <a:pt x="2200" y="752"/>
                  <a:pt x="2256" y="968"/>
                </a:cubicBezTo>
                <a:cubicBezTo>
                  <a:pt x="2312" y="1184"/>
                  <a:pt x="2352" y="1480"/>
                  <a:pt x="2400" y="1592"/>
                </a:cubicBezTo>
                <a:cubicBezTo>
                  <a:pt x="2448" y="1704"/>
                  <a:pt x="2488" y="1752"/>
                  <a:pt x="2544" y="1640"/>
                </a:cubicBezTo>
                <a:cubicBezTo>
                  <a:pt x="2600" y="1528"/>
                  <a:pt x="2648" y="976"/>
                  <a:pt x="2736" y="920"/>
                </a:cubicBezTo>
                <a:cubicBezTo>
                  <a:pt x="2824" y="864"/>
                  <a:pt x="2976" y="1328"/>
                  <a:pt x="3072" y="1304"/>
                </a:cubicBezTo>
                <a:cubicBezTo>
                  <a:pt x="3168" y="1280"/>
                  <a:pt x="3240" y="896"/>
                  <a:pt x="3312" y="776"/>
                </a:cubicBezTo>
                <a:cubicBezTo>
                  <a:pt x="3384" y="656"/>
                  <a:pt x="3424" y="568"/>
                  <a:pt x="3504" y="584"/>
                </a:cubicBezTo>
                <a:cubicBezTo>
                  <a:pt x="3584" y="600"/>
                  <a:pt x="3712" y="792"/>
                  <a:pt x="3792" y="872"/>
                </a:cubicBezTo>
                <a:cubicBezTo>
                  <a:pt x="3872" y="952"/>
                  <a:pt x="3912" y="1016"/>
                  <a:pt x="3984" y="1064"/>
                </a:cubicBezTo>
                <a:cubicBezTo>
                  <a:pt x="4056" y="1112"/>
                  <a:pt x="4152" y="1168"/>
                  <a:pt x="4224" y="1160"/>
                </a:cubicBezTo>
                <a:cubicBezTo>
                  <a:pt x="4296" y="1152"/>
                  <a:pt x="4356" y="1084"/>
                  <a:pt x="4416" y="1016"/>
                </a:cubicBezTo>
              </a:path>
            </a:pathLst>
          </a:custGeom>
          <a:noFill/>
          <a:ln w="25400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4698" name="Text Box 11"/>
          <p:cNvSpPr txBox="1">
            <a:spLocks noChangeArrowheads="1"/>
          </p:cNvSpPr>
          <p:nvPr/>
        </p:nvSpPr>
        <p:spPr bwMode="auto">
          <a:xfrm>
            <a:off x="6673850" y="5575300"/>
            <a:ext cx="782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600">
                <a:solidFill>
                  <a:schemeClr val="accent1"/>
                </a:solidFill>
                <a:ea typeface="宋体" pitchFamily="2" charset="-122"/>
              </a:rPr>
              <a:t>User 1</a:t>
            </a:r>
          </a:p>
        </p:txBody>
      </p:sp>
      <p:sp>
        <p:nvSpPr>
          <p:cNvPr id="114699" name="Line 12"/>
          <p:cNvSpPr>
            <a:spLocks noChangeShapeType="1"/>
          </p:cNvSpPr>
          <p:nvPr/>
        </p:nvSpPr>
        <p:spPr bwMode="auto">
          <a:xfrm>
            <a:off x="6265863" y="5389563"/>
            <a:ext cx="441325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700" name="Text Box 13"/>
          <p:cNvSpPr txBox="1">
            <a:spLocks noChangeArrowheads="1"/>
          </p:cNvSpPr>
          <p:nvPr/>
        </p:nvSpPr>
        <p:spPr bwMode="auto">
          <a:xfrm>
            <a:off x="196850" y="4700588"/>
            <a:ext cx="820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600">
                <a:ea typeface="宋体" pitchFamily="2" charset="-122"/>
              </a:rPr>
              <a:t>SNR</a:t>
            </a:r>
            <a:r>
              <a:rPr lang="en-US" altLang="zh-CN" sz="2000">
                <a:ea typeface="宋体" pitchFamily="2" charset="-122"/>
              </a:rPr>
              <a:t>   </a:t>
            </a:r>
          </a:p>
        </p:txBody>
      </p:sp>
      <p:grpSp>
        <p:nvGrpSpPr>
          <p:cNvPr id="114701" name="Group 15"/>
          <p:cNvGrpSpPr>
            <a:grpSpLocks/>
          </p:cNvGrpSpPr>
          <p:nvPr/>
        </p:nvGrpSpPr>
        <p:grpSpPr bwMode="auto">
          <a:xfrm>
            <a:off x="1285875" y="4803775"/>
            <a:ext cx="6810375" cy="1227138"/>
            <a:chOff x="704" y="1515"/>
            <a:chExt cx="3900" cy="1921"/>
          </a:xfrm>
        </p:grpSpPr>
        <p:sp>
          <p:nvSpPr>
            <p:cNvPr id="114712" name="Freeform 16"/>
            <p:cNvSpPr>
              <a:spLocks/>
            </p:cNvSpPr>
            <p:nvPr/>
          </p:nvSpPr>
          <p:spPr bwMode="auto">
            <a:xfrm>
              <a:off x="704" y="1515"/>
              <a:ext cx="3900" cy="1638"/>
            </a:xfrm>
            <a:custGeom>
              <a:avLst/>
              <a:gdLst>
                <a:gd name="T0" fmla="*/ 0 w 4464"/>
                <a:gd name="T1" fmla="*/ 24 h 2016"/>
                <a:gd name="T2" fmla="*/ 10 w 4464"/>
                <a:gd name="T3" fmla="*/ 16 h 2016"/>
                <a:gd name="T4" fmla="*/ 26 w 4464"/>
                <a:gd name="T5" fmla="*/ 8 h 2016"/>
                <a:gd name="T6" fmla="*/ 48 w 4464"/>
                <a:gd name="T7" fmla="*/ 12 h 2016"/>
                <a:gd name="T8" fmla="*/ 65 w 4464"/>
                <a:gd name="T9" fmla="*/ 18 h 2016"/>
                <a:gd name="T10" fmla="*/ 77 w 4464"/>
                <a:gd name="T11" fmla="*/ 27 h 2016"/>
                <a:gd name="T12" fmla="*/ 97 w 4464"/>
                <a:gd name="T13" fmla="*/ 31 h 2016"/>
                <a:gd name="T14" fmla="*/ 119 w 4464"/>
                <a:gd name="T15" fmla="*/ 22 h 2016"/>
                <a:gd name="T16" fmla="*/ 145 w 4464"/>
                <a:gd name="T17" fmla="*/ 23 h 2016"/>
                <a:gd name="T18" fmla="*/ 167 w 4464"/>
                <a:gd name="T19" fmla="*/ 10 h 2016"/>
                <a:gd name="T20" fmla="*/ 177 w 4464"/>
                <a:gd name="T21" fmla="*/ 6 h 2016"/>
                <a:gd name="T22" fmla="*/ 190 w 4464"/>
                <a:gd name="T23" fmla="*/ 2 h 2016"/>
                <a:gd name="T24" fmla="*/ 203 w 4464"/>
                <a:gd name="T25" fmla="*/ 2 h 2016"/>
                <a:gd name="T26" fmla="*/ 216 w 4464"/>
                <a:gd name="T27" fmla="*/ 8 h 2016"/>
                <a:gd name="T28" fmla="*/ 229 w 4464"/>
                <a:gd name="T29" fmla="*/ 13 h 2016"/>
                <a:gd name="T30" fmla="*/ 245 w 4464"/>
                <a:gd name="T31" fmla="*/ 10 h 2016"/>
                <a:gd name="T32" fmla="*/ 264 w 4464"/>
                <a:gd name="T33" fmla="*/ 13 h 2016"/>
                <a:gd name="T34" fmla="*/ 283 w 4464"/>
                <a:gd name="T35" fmla="*/ 8 h 2016"/>
                <a:gd name="T36" fmla="*/ 300 w 4464"/>
                <a:gd name="T37" fmla="*/ 10 h 20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464"/>
                <a:gd name="T58" fmla="*/ 0 h 2016"/>
                <a:gd name="T59" fmla="*/ 4464 w 4464"/>
                <a:gd name="T60" fmla="*/ 2016 h 20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464" h="2016">
                  <a:moveTo>
                    <a:pt x="0" y="1528"/>
                  </a:moveTo>
                  <a:cubicBezTo>
                    <a:pt x="40" y="1348"/>
                    <a:pt x="80" y="1168"/>
                    <a:pt x="144" y="1000"/>
                  </a:cubicBezTo>
                  <a:cubicBezTo>
                    <a:pt x="208" y="832"/>
                    <a:pt x="288" y="560"/>
                    <a:pt x="384" y="520"/>
                  </a:cubicBezTo>
                  <a:cubicBezTo>
                    <a:pt x="480" y="480"/>
                    <a:pt x="624" y="656"/>
                    <a:pt x="720" y="760"/>
                  </a:cubicBezTo>
                  <a:cubicBezTo>
                    <a:pt x="816" y="864"/>
                    <a:pt x="888" y="984"/>
                    <a:pt x="960" y="1144"/>
                  </a:cubicBezTo>
                  <a:cubicBezTo>
                    <a:pt x="1032" y="1304"/>
                    <a:pt x="1072" y="1584"/>
                    <a:pt x="1152" y="1720"/>
                  </a:cubicBezTo>
                  <a:cubicBezTo>
                    <a:pt x="1232" y="1856"/>
                    <a:pt x="1336" y="2016"/>
                    <a:pt x="1440" y="1960"/>
                  </a:cubicBezTo>
                  <a:cubicBezTo>
                    <a:pt x="1544" y="1904"/>
                    <a:pt x="1656" y="1472"/>
                    <a:pt x="1776" y="1384"/>
                  </a:cubicBezTo>
                  <a:cubicBezTo>
                    <a:pt x="1896" y="1296"/>
                    <a:pt x="2040" y="1560"/>
                    <a:pt x="2160" y="1432"/>
                  </a:cubicBezTo>
                  <a:cubicBezTo>
                    <a:pt x="2280" y="1304"/>
                    <a:pt x="2416" y="800"/>
                    <a:pt x="2496" y="616"/>
                  </a:cubicBezTo>
                  <a:cubicBezTo>
                    <a:pt x="2576" y="432"/>
                    <a:pt x="2584" y="424"/>
                    <a:pt x="2640" y="328"/>
                  </a:cubicBezTo>
                  <a:cubicBezTo>
                    <a:pt x="2696" y="232"/>
                    <a:pt x="2768" y="80"/>
                    <a:pt x="2832" y="40"/>
                  </a:cubicBezTo>
                  <a:cubicBezTo>
                    <a:pt x="2896" y="0"/>
                    <a:pt x="2960" y="8"/>
                    <a:pt x="3024" y="88"/>
                  </a:cubicBezTo>
                  <a:cubicBezTo>
                    <a:pt x="3088" y="168"/>
                    <a:pt x="3152" y="392"/>
                    <a:pt x="3216" y="520"/>
                  </a:cubicBezTo>
                  <a:cubicBezTo>
                    <a:pt x="3280" y="648"/>
                    <a:pt x="3336" y="840"/>
                    <a:pt x="3408" y="856"/>
                  </a:cubicBezTo>
                  <a:cubicBezTo>
                    <a:pt x="3480" y="872"/>
                    <a:pt x="3560" y="616"/>
                    <a:pt x="3648" y="616"/>
                  </a:cubicBezTo>
                  <a:cubicBezTo>
                    <a:pt x="3736" y="616"/>
                    <a:pt x="3840" y="872"/>
                    <a:pt x="3936" y="856"/>
                  </a:cubicBezTo>
                  <a:cubicBezTo>
                    <a:pt x="4032" y="840"/>
                    <a:pt x="4136" y="560"/>
                    <a:pt x="4224" y="520"/>
                  </a:cubicBezTo>
                  <a:cubicBezTo>
                    <a:pt x="4312" y="480"/>
                    <a:pt x="4424" y="600"/>
                    <a:pt x="4464" y="61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4713" name="Text Box 17"/>
            <p:cNvSpPr txBox="1">
              <a:spLocks noChangeArrowheads="1"/>
            </p:cNvSpPr>
            <p:nvPr/>
          </p:nvSpPr>
          <p:spPr bwMode="auto">
            <a:xfrm>
              <a:off x="799" y="2959"/>
              <a:ext cx="711" cy="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400">
                  <a:ea typeface="宋体" pitchFamily="2" charset="-122"/>
                </a:rPr>
                <a:t>User 2</a:t>
              </a:r>
            </a:p>
          </p:txBody>
        </p:sp>
        <p:sp>
          <p:nvSpPr>
            <p:cNvPr id="114714" name="Line 18"/>
            <p:cNvSpPr>
              <a:spLocks noChangeShapeType="1"/>
            </p:cNvSpPr>
            <p:nvPr/>
          </p:nvSpPr>
          <p:spPr bwMode="auto">
            <a:xfrm flipV="1">
              <a:off x="1326" y="2965"/>
              <a:ext cx="454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4702" name="Freeform 24"/>
          <p:cNvSpPr>
            <a:spLocks/>
          </p:cNvSpPr>
          <p:nvPr/>
        </p:nvSpPr>
        <p:spPr bwMode="auto">
          <a:xfrm>
            <a:off x="1270000" y="4756150"/>
            <a:ext cx="6818313" cy="1231900"/>
          </a:xfrm>
          <a:custGeom>
            <a:avLst/>
            <a:gdLst>
              <a:gd name="T0" fmla="*/ 0 w 3904"/>
              <a:gd name="T1" fmla="*/ 2147483647 h 1928"/>
              <a:gd name="T2" fmla="*/ 2147483647 w 3904"/>
              <a:gd name="T3" fmla="*/ 2147483647 h 1928"/>
              <a:gd name="T4" fmla="*/ 2147483647 w 3904"/>
              <a:gd name="T5" fmla="*/ 2147483647 h 1928"/>
              <a:gd name="T6" fmla="*/ 2147483647 w 3904"/>
              <a:gd name="T7" fmla="*/ 2147483647 h 1928"/>
              <a:gd name="T8" fmla="*/ 2147483647 w 3904"/>
              <a:gd name="T9" fmla="*/ 2147483647 h 1928"/>
              <a:gd name="T10" fmla="*/ 2147483647 w 3904"/>
              <a:gd name="T11" fmla="*/ 2147483647 h 1928"/>
              <a:gd name="T12" fmla="*/ 2147483647 w 3904"/>
              <a:gd name="T13" fmla="*/ 2147483647 h 1928"/>
              <a:gd name="T14" fmla="*/ 2147483647 w 3904"/>
              <a:gd name="T15" fmla="*/ 2147483647 h 1928"/>
              <a:gd name="T16" fmla="*/ 2147483647 w 3904"/>
              <a:gd name="T17" fmla="*/ 2147483647 h 1928"/>
              <a:gd name="T18" fmla="*/ 2147483647 w 3904"/>
              <a:gd name="T19" fmla="*/ 2147483647 h 1928"/>
              <a:gd name="T20" fmla="*/ 2147483647 w 3904"/>
              <a:gd name="T21" fmla="*/ 2147483647 h 1928"/>
              <a:gd name="T22" fmla="*/ 2147483647 w 3904"/>
              <a:gd name="T23" fmla="*/ 2147483647 h 1928"/>
              <a:gd name="T24" fmla="*/ 2147483647 w 3904"/>
              <a:gd name="T25" fmla="*/ 2147483647 h 1928"/>
              <a:gd name="T26" fmla="*/ 2147483647 w 3904"/>
              <a:gd name="T27" fmla="*/ 2147483647 h 1928"/>
              <a:gd name="T28" fmla="*/ 2147483647 w 3904"/>
              <a:gd name="T29" fmla="*/ 2147483647 h 1928"/>
              <a:gd name="T30" fmla="*/ 2147483647 w 3904"/>
              <a:gd name="T31" fmla="*/ 2147483647 h 1928"/>
              <a:gd name="T32" fmla="*/ 2147483647 w 3904"/>
              <a:gd name="T33" fmla="*/ 2147483647 h 1928"/>
              <a:gd name="T34" fmla="*/ 2147483647 w 3904"/>
              <a:gd name="T35" fmla="*/ 2147483647 h 1928"/>
              <a:gd name="T36" fmla="*/ 2147483647 w 3904"/>
              <a:gd name="T37" fmla="*/ 2147483647 h 1928"/>
              <a:gd name="T38" fmla="*/ 2147483647 w 3904"/>
              <a:gd name="T39" fmla="*/ 2147483647 h 1928"/>
              <a:gd name="T40" fmla="*/ 2147483647 w 3904"/>
              <a:gd name="T41" fmla="*/ 2147483647 h 1928"/>
              <a:gd name="T42" fmla="*/ 2147483647 w 3904"/>
              <a:gd name="T43" fmla="*/ 2147483647 h 1928"/>
              <a:gd name="T44" fmla="*/ 2147483647 w 3904"/>
              <a:gd name="T45" fmla="*/ 2147483647 h 1928"/>
              <a:gd name="T46" fmla="*/ 2147483647 w 3904"/>
              <a:gd name="T47" fmla="*/ 2147483647 h 1928"/>
              <a:gd name="T48" fmla="*/ 2147483647 w 3904"/>
              <a:gd name="T49" fmla="*/ 2147483647 h 1928"/>
              <a:gd name="T50" fmla="*/ 2147483647 w 3904"/>
              <a:gd name="T51" fmla="*/ 2147483647 h 1928"/>
              <a:gd name="T52" fmla="*/ 2147483647 w 3904"/>
              <a:gd name="T53" fmla="*/ 2147483647 h 1928"/>
              <a:gd name="T54" fmla="*/ 2147483647 w 3904"/>
              <a:gd name="T55" fmla="*/ 2147483647 h 1928"/>
              <a:gd name="T56" fmla="*/ 2147483647 w 3904"/>
              <a:gd name="T57" fmla="*/ 2147483647 h 1928"/>
              <a:gd name="T58" fmla="*/ 2147483647 w 3904"/>
              <a:gd name="T59" fmla="*/ 2147483647 h 1928"/>
              <a:gd name="T60" fmla="*/ 2147483647 w 3904"/>
              <a:gd name="T61" fmla="*/ 2147483647 h 1928"/>
              <a:gd name="T62" fmla="*/ 2147483647 w 3904"/>
              <a:gd name="T63" fmla="*/ 2147483647 h 1928"/>
              <a:gd name="T64" fmla="*/ 2147483647 w 3904"/>
              <a:gd name="T65" fmla="*/ 2147483647 h 1928"/>
              <a:gd name="T66" fmla="*/ 2147483647 w 3904"/>
              <a:gd name="T67" fmla="*/ 2147483647 h 1928"/>
              <a:gd name="T68" fmla="*/ 2147483647 w 3904"/>
              <a:gd name="T69" fmla="*/ 2147483647 h 1928"/>
              <a:gd name="T70" fmla="*/ 2147483647 w 3904"/>
              <a:gd name="T71" fmla="*/ 2147483647 h 192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904"/>
              <a:gd name="T109" fmla="*/ 0 h 1928"/>
              <a:gd name="T110" fmla="*/ 3904 w 3904"/>
              <a:gd name="T111" fmla="*/ 1928 h 1928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904" h="1928">
                <a:moveTo>
                  <a:pt x="0" y="443"/>
                </a:moveTo>
                <a:cubicBezTo>
                  <a:pt x="23" y="391"/>
                  <a:pt x="47" y="339"/>
                  <a:pt x="72" y="315"/>
                </a:cubicBezTo>
                <a:cubicBezTo>
                  <a:pt x="97" y="291"/>
                  <a:pt x="124" y="287"/>
                  <a:pt x="152" y="299"/>
                </a:cubicBezTo>
                <a:cubicBezTo>
                  <a:pt x="180" y="311"/>
                  <a:pt x="207" y="327"/>
                  <a:pt x="240" y="387"/>
                </a:cubicBezTo>
                <a:cubicBezTo>
                  <a:pt x="273" y="447"/>
                  <a:pt x="320" y="559"/>
                  <a:pt x="352" y="659"/>
                </a:cubicBezTo>
                <a:cubicBezTo>
                  <a:pt x="384" y="759"/>
                  <a:pt x="411" y="903"/>
                  <a:pt x="432" y="987"/>
                </a:cubicBezTo>
                <a:cubicBezTo>
                  <a:pt x="453" y="1071"/>
                  <a:pt x="441" y="1092"/>
                  <a:pt x="480" y="1163"/>
                </a:cubicBezTo>
                <a:cubicBezTo>
                  <a:pt x="519" y="1234"/>
                  <a:pt x="608" y="1460"/>
                  <a:pt x="664" y="1411"/>
                </a:cubicBezTo>
                <a:cubicBezTo>
                  <a:pt x="720" y="1362"/>
                  <a:pt x="769" y="1032"/>
                  <a:pt x="816" y="867"/>
                </a:cubicBezTo>
                <a:cubicBezTo>
                  <a:pt x="863" y="702"/>
                  <a:pt x="895" y="508"/>
                  <a:pt x="944" y="419"/>
                </a:cubicBezTo>
                <a:cubicBezTo>
                  <a:pt x="993" y="330"/>
                  <a:pt x="1063" y="278"/>
                  <a:pt x="1112" y="331"/>
                </a:cubicBezTo>
                <a:cubicBezTo>
                  <a:pt x="1161" y="384"/>
                  <a:pt x="1205" y="618"/>
                  <a:pt x="1240" y="739"/>
                </a:cubicBezTo>
                <a:cubicBezTo>
                  <a:pt x="1275" y="860"/>
                  <a:pt x="1287" y="1046"/>
                  <a:pt x="1320" y="1059"/>
                </a:cubicBezTo>
                <a:cubicBezTo>
                  <a:pt x="1353" y="1072"/>
                  <a:pt x="1399" y="754"/>
                  <a:pt x="1440" y="819"/>
                </a:cubicBezTo>
                <a:cubicBezTo>
                  <a:pt x="1481" y="884"/>
                  <a:pt x="1525" y="1432"/>
                  <a:pt x="1568" y="1451"/>
                </a:cubicBezTo>
                <a:cubicBezTo>
                  <a:pt x="1611" y="1470"/>
                  <a:pt x="1647" y="1154"/>
                  <a:pt x="1696" y="931"/>
                </a:cubicBezTo>
                <a:cubicBezTo>
                  <a:pt x="1745" y="708"/>
                  <a:pt x="1811" y="230"/>
                  <a:pt x="1864" y="115"/>
                </a:cubicBezTo>
                <a:cubicBezTo>
                  <a:pt x="1917" y="0"/>
                  <a:pt x="1969" y="116"/>
                  <a:pt x="2016" y="243"/>
                </a:cubicBezTo>
                <a:cubicBezTo>
                  <a:pt x="2063" y="370"/>
                  <a:pt x="2108" y="722"/>
                  <a:pt x="2144" y="875"/>
                </a:cubicBezTo>
                <a:cubicBezTo>
                  <a:pt x="2180" y="1028"/>
                  <a:pt x="2199" y="1171"/>
                  <a:pt x="2232" y="1163"/>
                </a:cubicBezTo>
                <a:cubicBezTo>
                  <a:pt x="2265" y="1155"/>
                  <a:pt x="2309" y="963"/>
                  <a:pt x="2344" y="827"/>
                </a:cubicBezTo>
                <a:cubicBezTo>
                  <a:pt x="2379" y="691"/>
                  <a:pt x="2412" y="400"/>
                  <a:pt x="2440" y="347"/>
                </a:cubicBezTo>
                <a:cubicBezTo>
                  <a:pt x="2468" y="294"/>
                  <a:pt x="2492" y="400"/>
                  <a:pt x="2512" y="507"/>
                </a:cubicBezTo>
                <a:cubicBezTo>
                  <a:pt x="2532" y="614"/>
                  <a:pt x="2543" y="815"/>
                  <a:pt x="2560" y="987"/>
                </a:cubicBezTo>
                <a:cubicBezTo>
                  <a:pt x="2577" y="1159"/>
                  <a:pt x="2595" y="1402"/>
                  <a:pt x="2616" y="1539"/>
                </a:cubicBezTo>
                <a:cubicBezTo>
                  <a:pt x="2637" y="1676"/>
                  <a:pt x="2648" y="1928"/>
                  <a:pt x="2688" y="1811"/>
                </a:cubicBezTo>
                <a:cubicBezTo>
                  <a:pt x="2728" y="1694"/>
                  <a:pt x="2815" y="1052"/>
                  <a:pt x="2856" y="835"/>
                </a:cubicBezTo>
                <a:cubicBezTo>
                  <a:pt x="2897" y="618"/>
                  <a:pt x="2907" y="591"/>
                  <a:pt x="2936" y="507"/>
                </a:cubicBezTo>
                <a:cubicBezTo>
                  <a:pt x="2965" y="423"/>
                  <a:pt x="3004" y="356"/>
                  <a:pt x="3032" y="331"/>
                </a:cubicBezTo>
                <a:cubicBezTo>
                  <a:pt x="3060" y="306"/>
                  <a:pt x="3073" y="298"/>
                  <a:pt x="3104" y="355"/>
                </a:cubicBezTo>
                <a:cubicBezTo>
                  <a:pt x="3135" y="412"/>
                  <a:pt x="3185" y="551"/>
                  <a:pt x="3216" y="675"/>
                </a:cubicBezTo>
                <a:cubicBezTo>
                  <a:pt x="3247" y="799"/>
                  <a:pt x="3247" y="1002"/>
                  <a:pt x="3288" y="1099"/>
                </a:cubicBezTo>
                <a:cubicBezTo>
                  <a:pt x="3329" y="1196"/>
                  <a:pt x="3407" y="1279"/>
                  <a:pt x="3464" y="1259"/>
                </a:cubicBezTo>
                <a:cubicBezTo>
                  <a:pt x="3521" y="1239"/>
                  <a:pt x="3576" y="1060"/>
                  <a:pt x="3632" y="979"/>
                </a:cubicBezTo>
                <a:cubicBezTo>
                  <a:pt x="3688" y="898"/>
                  <a:pt x="3755" y="810"/>
                  <a:pt x="3800" y="771"/>
                </a:cubicBezTo>
                <a:cubicBezTo>
                  <a:pt x="3845" y="732"/>
                  <a:pt x="3874" y="739"/>
                  <a:pt x="3904" y="747"/>
                </a:cubicBezTo>
              </a:path>
            </a:pathLst>
          </a:custGeom>
          <a:noFill/>
          <a:ln w="1905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4703" name="Text Box 25"/>
          <p:cNvSpPr txBox="1">
            <a:spLocks noChangeArrowheads="1"/>
          </p:cNvSpPr>
          <p:nvPr/>
        </p:nvSpPr>
        <p:spPr bwMode="auto">
          <a:xfrm>
            <a:off x="2222500" y="4632325"/>
            <a:ext cx="7826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CC"/>
                </a:solidFill>
                <a:ea typeface="宋体" pitchFamily="2" charset="-122"/>
              </a:rPr>
              <a:t>User 3</a:t>
            </a:r>
          </a:p>
        </p:txBody>
      </p:sp>
      <p:sp>
        <p:nvSpPr>
          <p:cNvPr id="114704" name="Line 27"/>
          <p:cNvSpPr>
            <a:spLocks noChangeShapeType="1"/>
          </p:cNvSpPr>
          <p:nvPr/>
        </p:nvSpPr>
        <p:spPr bwMode="auto">
          <a:xfrm>
            <a:off x="5087938" y="4708525"/>
            <a:ext cx="0" cy="143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705" name="Text Box 28"/>
          <p:cNvSpPr txBox="1">
            <a:spLocks noChangeArrowheads="1"/>
          </p:cNvSpPr>
          <p:nvPr/>
        </p:nvSpPr>
        <p:spPr bwMode="auto">
          <a:xfrm>
            <a:off x="4114800" y="4532313"/>
            <a:ext cx="21097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000" i="1">
                <a:ea typeface="宋体" pitchFamily="2" charset="-122"/>
              </a:rPr>
              <a:t>First try of U2 and U3, a collision</a:t>
            </a:r>
          </a:p>
        </p:txBody>
      </p:sp>
      <p:sp>
        <p:nvSpPr>
          <p:cNvPr id="114706" name="Text Box 29"/>
          <p:cNvSpPr txBox="1">
            <a:spLocks noChangeArrowheads="1"/>
          </p:cNvSpPr>
          <p:nvPr/>
        </p:nvSpPr>
        <p:spPr bwMode="auto">
          <a:xfrm>
            <a:off x="4986338" y="6096000"/>
            <a:ext cx="3032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ea typeface="宋体" pitchFamily="2" charset="-122"/>
              </a:rPr>
              <a:t>t</a:t>
            </a:r>
            <a:r>
              <a:rPr lang="en-US" altLang="zh-CN" sz="1200" baseline="-25000">
                <a:ea typeface="宋体" pitchFamily="2" charset="-122"/>
              </a:rPr>
              <a:t>1</a:t>
            </a:r>
          </a:p>
        </p:txBody>
      </p:sp>
      <p:sp>
        <p:nvSpPr>
          <p:cNvPr id="114707" name="Line 30"/>
          <p:cNvSpPr>
            <a:spLocks noChangeShapeType="1"/>
          </p:cNvSpPr>
          <p:nvPr/>
        </p:nvSpPr>
        <p:spPr bwMode="auto">
          <a:xfrm>
            <a:off x="5951538" y="4724400"/>
            <a:ext cx="0" cy="143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708" name="Text Box 31"/>
          <p:cNvSpPr txBox="1">
            <a:spLocks noChangeArrowheads="1"/>
          </p:cNvSpPr>
          <p:nvPr/>
        </p:nvSpPr>
        <p:spPr bwMode="auto">
          <a:xfrm>
            <a:off x="5845175" y="6105525"/>
            <a:ext cx="3032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ea typeface="宋体" pitchFamily="2" charset="-122"/>
              </a:rPr>
              <a:t>t</a:t>
            </a:r>
            <a:r>
              <a:rPr lang="en-US" altLang="zh-CN" sz="1200" baseline="-25000">
                <a:ea typeface="宋体" pitchFamily="2" charset="-122"/>
              </a:rPr>
              <a:t>2</a:t>
            </a:r>
          </a:p>
        </p:txBody>
      </p:sp>
      <p:sp>
        <p:nvSpPr>
          <p:cNvPr id="114709" name="Line 32"/>
          <p:cNvSpPr>
            <a:spLocks noChangeShapeType="1"/>
          </p:cNvSpPr>
          <p:nvPr/>
        </p:nvSpPr>
        <p:spPr bwMode="auto">
          <a:xfrm>
            <a:off x="6143625" y="4718050"/>
            <a:ext cx="0" cy="143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710" name="Text Box 33"/>
          <p:cNvSpPr txBox="1">
            <a:spLocks noChangeArrowheads="1"/>
          </p:cNvSpPr>
          <p:nvPr/>
        </p:nvSpPr>
        <p:spPr bwMode="auto">
          <a:xfrm>
            <a:off x="6037263" y="6099175"/>
            <a:ext cx="3032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ea typeface="宋体" pitchFamily="2" charset="-122"/>
              </a:rPr>
              <a:t>t</a:t>
            </a:r>
            <a:r>
              <a:rPr lang="en-US" altLang="zh-CN" sz="1200" baseline="-25000">
                <a:ea typeface="宋体" pitchFamily="2" charset="-122"/>
              </a:rPr>
              <a:t>3</a:t>
            </a:r>
          </a:p>
        </p:txBody>
      </p:sp>
      <p:sp>
        <p:nvSpPr>
          <p:cNvPr id="114711" name="Text Box 34"/>
          <p:cNvSpPr txBox="1">
            <a:spLocks noChangeArrowheads="1"/>
          </p:cNvSpPr>
          <p:nvPr/>
        </p:nvSpPr>
        <p:spPr bwMode="auto">
          <a:xfrm>
            <a:off x="5211763" y="4359275"/>
            <a:ext cx="3565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000" i="1">
                <a:ea typeface="宋体" pitchFamily="2" charset="-122"/>
              </a:rPr>
              <a:t>U3 first counts down to 0 at t</a:t>
            </a:r>
            <a:r>
              <a:rPr lang="en-US" altLang="zh-CN" sz="1000" i="1" baseline="-25000">
                <a:ea typeface="宋体" pitchFamily="2" charset="-122"/>
              </a:rPr>
              <a:t>2 </a:t>
            </a:r>
            <a:r>
              <a:rPr lang="en-US" altLang="zh-CN" sz="1000" i="1">
                <a:ea typeface="宋体" pitchFamily="2" charset="-122"/>
              </a:rPr>
              <a:t>, transmits, but in a deep fade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285219"/>
      </p:ext>
    </p:extLst>
  </p:cSld>
  <p:clrMapOvr>
    <a:masterClrMapping/>
  </p:clrMapOvr>
  <p:transition advTm="207903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Infrastructure Networks[Qin04]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>
          <a:xfrm>
            <a:off x="246063" y="1905000"/>
            <a:ext cx="8636000" cy="1941513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Opportunistic Splitting Algorithms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Distributed splitting algorithm to reduce this contention.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Resolve a collision and find the user with the best channel gain</a:t>
            </a:r>
            <a:endParaRPr lang="zh-CN" altLang="en-US" sz="2000">
              <a:ea typeface="宋体" pitchFamily="2" charset="-122"/>
            </a:endParaRPr>
          </a:p>
        </p:txBody>
      </p:sp>
      <p:pic>
        <p:nvPicPr>
          <p:cNvPr id="1157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459163"/>
            <a:ext cx="3340100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3" y="4133850"/>
            <a:ext cx="4572000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491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8636000" cy="1143000"/>
          </a:xfrm>
        </p:spPr>
        <p:txBody>
          <a:bodyPr/>
          <a:lstStyle/>
          <a:p>
            <a:r>
              <a:rPr lang="en-US" altLang="zh-CN" sz="3200" dirty="0">
                <a:ea typeface="宋体" pitchFamily="2" charset="-122"/>
              </a:rPr>
              <a:t>Opportunistic Splitting Algorithms [Qin04]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>
          <a:xfrm>
            <a:off x="203200" y="1716088"/>
            <a:ext cx="8940800" cy="4524375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In the beginning of each mini-slot, users with </a:t>
            </a:r>
            <a:r>
              <a:rPr lang="en-US" altLang="zh-CN" sz="2000" i="1">
                <a:ea typeface="宋体" pitchFamily="2" charset="-122"/>
              </a:rPr>
              <a:t>H</a:t>
            </a:r>
            <a:r>
              <a:rPr lang="en-US" altLang="zh-CN" sz="2000" i="1" baseline="-25000">
                <a:ea typeface="宋体" pitchFamily="2" charset="-122"/>
              </a:rPr>
              <a:t>l</a:t>
            </a:r>
            <a:r>
              <a:rPr lang="en-US" altLang="zh-CN" sz="2000">
                <a:ea typeface="宋体" pitchFamily="2" charset="-122"/>
              </a:rPr>
              <a:t> &lt;h&lt; </a:t>
            </a:r>
            <a:r>
              <a:rPr lang="en-US" altLang="zh-CN" sz="2000" i="1">
                <a:ea typeface="宋体" pitchFamily="2" charset="-122"/>
              </a:rPr>
              <a:t>H</a:t>
            </a:r>
            <a:r>
              <a:rPr lang="en-US" altLang="zh-CN" sz="2000" i="1" baseline="-25000">
                <a:ea typeface="宋体" pitchFamily="2" charset="-122"/>
              </a:rPr>
              <a:t>h</a:t>
            </a:r>
            <a:r>
              <a:rPr lang="en-US" altLang="zh-CN" sz="2000">
                <a:ea typeface="宋体" pitchFamily="2" charset="-122"/>
              </a:rPr>
              <a:t>  will transmit</a:t>
            </a:r>
          </a:p>
          <a:p>
            <a:r>
              <a:rPr lang="en-US" altLang="zh-CN" sz="2000">
                <a:ea typeface="宋体" pitchFamily="2" charset="-122"/>
              </a:rPr>
              <a:t>At the end of each mini-slot, BS feeds back (0, 1, e) to all users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0: idle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1: success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e: collision</a:t>
            </a:r>
          </a:p>
          <a:p>
            <a:r>
              <a:rPr lang="en-US" altLang="zh-CN" sz="2000">
                <a:ea typeface="宋体" pitchFamily="2" charset="-122"/>
              </a:rPr>
              <a:t>Users update the two thresholds, </a:t>
            </a:r>
            <a:r>
              <a:rPr lang="en-US" altLang="zh-CN" sz="2000" i="1">
                <a:ea typeface="宋体" pitchFamily="2" charset="-122"/>
              </a:rPr>
              <a:t>H</a:t>
            </a:r>
            <a:r>
              <a:rPr lang="en-US" altLang="zh-CN" sz="2000" i="1" baseline="-25000">
                <a:ea typeface="宋体" pitchFamily="2" charset="-122"/>
              </a:rPr>
              <a:t>l</a:t>
            </a:r>
            <a:r>
              <a:rPr lang="en-US" altLang="zh-CN" sz="2000">
                <a:ea typeface="宋体" pitchFamily="2" charset="-122"/>
              </a:rPr>
              <a:t>  and </a:t>
            </a:r>
            <a:r>
              <a:rPr lang="en-US" altLang="zh-CN" sz="2000" i="1">
                <a:ea typeface="宋体" pitchFamily="2" charset="-122"/>
              </a:rPr>
              <a:t>H</a:t>
            </a:r>
            <a:r>
              <a:rPr lang="en-US" altLang="zh-CN" sz="2000" i="1" baseline="-25000">
                <a:ea typeface="宋体" pitchFamily="2" charset="-122"/>
              </a:rPr>
              <a:t>h</a:t>
            </a:r>
            <a:r>
              <a:rPr lang="en-US" altLang="zh-CN" sz="2000">
                <a:ea typeface="宋体" pitchFamily="2" charset="-122"/>
              </a:rPr>
              <a:t> , and continue contention in the following mini-slots.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Updates to minimize the collision probability in the following mini-slots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Example:  e: increase </a:t>
            </a:r>
            <a:r>
              <a:rPr lang="en-US" altLang="zh-CN" sz="2000" i="1">
                <a:ea typeface="宋体" pitchFamily="2" charset="-122"/>
              </a:rPr>
              <a:t>H</a:t>
            </a:r>
            <a:r>
              <a:rPr lang="en-US" altLang="zh-CN" sz="2000" i="1" baseline="-25000">
                <a:ea typeface="宋体" pitchFamily="2" charset="-122"/>
              </a:rPr>
              <a:t>l</a:t>
            </a:r>
            <a:r>
              <a:rPr lang="en-US" altLang="zh-CN" sz="2000">
                <a:ea typeface="宋体" pitchFamily="2" charset="-122"/>
              </a:rPr>
              <a:t> to reduce the number of users in the range</a:t>
            </a:r>
          </a:p>
          <a:p>
            <a:r>
              <a:rPr lang="en-US" altLang="zh-CN" sz="2000">
                <a:ea typeface="宋体" pitchFamily="2" charset="-122"/>
              </a:rPr>
              <a:t>Finally only one user is expected to have gain </a:t>
            </a:r>
            <a:r>
              <a:rPr lang="en-US" altLang="zh-CN" sz="2000" i="1">
                <a:ea typeface="宋体" pitchFamily="2" charset="-122"/>
              </a:rPr>
              <a:t>H</a:t>
            </a:r>
            <a:r>
              <a:rPr lang="en-US" altLang="zh-CN" sz="2000" i="1" baseline="-25000">
                <a:ea typeface="宋体" pitchFamily="2" charset="-122"/>
              </a:rPr>
              <a:t>l</a:t>
            </a:r>
            <a:r>
              <a:rPr lang="en-US" altLang="zh-CN" sz="2000">
                <a:ea typeface="宋体" pitchFamily="2" charset="-122"/>
              </a:rPr>
              <a:t> &lt;h&lt; </a:t>
            </a:r>
            <a:r>
              <a:rPr lang="en-US" altLang="zh-CN" sz="2000" i="1">
                <a:ea typeface="宋体" pitchFamily="2" charset="-122"/>
              </a:rPr>
              <a:t>H</a:t>
            </a:r>
            <a:r>
              <a:rPr lang="en-US" altLang="zh-CN" sz="2000" i="1" baseline="-25000">
                <a:ea typeface="宋体" pitchFamily="2" charset="-122"/>
              </a:rPr>
              <a:t>h</a:t>
            </a:r>
            <a:r>
              <a:rPr lang="en-US" altLang="zh-CN" sz="2000">
                <a:ea typeface="宋体" pitchFamily="2" charset="-122"/>
              </a:rPr>
              <a:t> 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1174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44513" y="533400"/>
            <a:ext cx="7913687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Ad Hoc Networks</a:t>
            </a:r>
          </a:p>
        </p:txBody>
      </p:sp>
      <p:graphicFrame>
        <p:nvGraphicFramePr>
          <p:cNvPr id="1741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61938" y="3041650"/>
          <a:ext cx="4002087" cy="349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1" name="Visio" r:id="rId3" imgW="6055233" imgH="5282882" progId="Visio.Drawing.11">
                  <p:embed/>
                </p:oleObj>
              </mc:Choice>
              <mc:Fallback>
                <p:oleObj name="Visio" r:id="rId3" imgW="6055233" imgH="528288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8" y="3041650"/>
                        <a:ext cx="4002087" cy="349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5482"/>
          <a:stretch>
            <a:fillRect/>
          </a:stretch>
        </p:blipFill>
        <p:spPr>
          <a:xfrm>
            <a:off x="4070350" y="2709863"/>
            <a:ext cx="4343400" cy="3835400"/>
          </a:xfrm>
          <a:noFill/>
        </p:spPr>
      </p:pic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149850" y="3717925"/>
            <a:ext cx="547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0.1</a:t>
            </a:r>
          </a:p>
        </p:txBody>
      </p:sp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5411788" y="4246563"/>
            <a:ext cx="706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10.1</a:t>
            </a:r>
          </a:p>
        </p:txBody>
      </p:sp>
      <p:sp>
        <p:nvSpPr>
          <p:cNvPr id="17415" name="Text Box 8"/>
          <p:cNvSpPr txBox="1">
            <a:spLocks noChangeArrowheads="1"/>
          </p:cNvSpPr>
          <p:nvPr/>
        </p:nvSpPr>
        <p:spPr bwMode="auto">
          <a:xfrm>
            <a:off x="6802438" y="4103688"/>
            <a:ext cx="549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1.8</a:t>
            </a:r>
          </a:p>
        </p:txBody>
      </p:sp>
      <p:sp>
        <p:nvSpPr>
          <p:cNvPr id="17416" name="Text Box 9"/>
          <p:cNvSpPr txBox="1">
            <a:spLocks noChangeArrowheads="1"/>
          </p:cNvSpPr>
          <p:nvPr/>
        </p:nvSpPr>
        <p:spPr bwMode="auto">
          <a:xfrm>
            <a:off x="6997700" y="3367088"/>
            <a:ext cx="547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1.3</a:t>
            </a:r>
          </a:p>
        </p:txBody>
      </p:sp>
      <p:sp>
        <p:nvSpPr>
          <p:cNvPr id="17417" name="Text Box 10"/>
          <p:cNvSpPr txBox="1">
            <a:spLocks noChangeArrowheads="1"/>
          </p:cNvSpPr>
          <p:nvPr/>
        </p:nvSpPr>
        <p:spPr bwMode="auto">
          <a:xfrm>
            <a:off x="7505700" y="4311650"/>
            <a:ext cx="549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0.3</a:t>
            </a:r>
          </a:p>
        </p:txBody>
      </p:sp>
      <p:sp>
        <p:nvSpPr>
          <p:cNvPr id="17418" name="Text Box 11"/>
          <p:cNvSpPr txBox="1">
            <a:spLocks noChangeArrowheads="1"/>
          </p:cNvSpPr>
          <p:nvPr/>
        </p:nvSpPr>
        <p:spPr bwMode="auto">
          <a:xfrm>
            <a:off x="4679950" y="5448300"/>
            <a:ext cx="549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0.9</a:t>
            </a:r>
          </a:p>
        </p:txBody>
      </p:sp>
      <p:sp>
        <p:nvSpPr>
          <p:cNvPr id="17419" name="Text Box 12"/>
          <p:cNvSpPr txBox="1">
            <a:spLocks noChangeArrowheads="1"/>
          </p:cNvSpPr>
          <p:nvPr/>
        </p:nvSpPr>
        <p:spPr bwMode="auto">
          <a:xfrm>
            <a:off x="7642225" y="5214938"/>
            <a:ext cx="549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2.6</a:t>
            </a:r>
          </a:p>
        </p:txBody>
      </p:sp>
      <p:sp>
        <p:nvSpPr>
          <p:cNvPr id="17420" name="Text Box 13"/>
          <p:cNvSpPr txBox="1">
            <a:spLocks noChangeArrowheads="1"/>
          </p:cNvSpPr>
          <p:nvPr/>
        </p:nvSpPr>
        <p:spPr bwMode="auto">
          <a:xfrm>
            <a:off x="7821613" y="4846638"/>
            <a:ext cx="7191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26.1</a:t>
            </a:r>
          </a:p>
        </p:txBody>
      </p:sp>
      <p:sp>
        <p:nvSpPr>
          <p:cNvPr id="17421" name="Text Box 14"/>
          <p:cNvSpPr txBox="1">
            <a:spLocks noChangeArrowheads="1"/>
          </p:cNvSpPr>
          <p:nvPr/>
        </p:nvSpPr>
        <p:spPr bwMode="auto">
          <a:xfrm>
            <a:off x="8021638" y="5376863"/>
            <a:ext cx="784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16.1</a:t>
            </a:r>
          </a:p>
        </p:txBody>
      </p:sp>
      <p:sp>
        <p:nvSpPr>
          <p:cNvPr id="17422" name="Line 15"/>
          <p:cNvSpPr>
            <a:spLocks noChangeShapeType="1"/>
          </p:cNvSpPr>
          <p:nvPr/>
        </p:nvSpPr>
        <p:spPr bwMode="auto">
          <a:xfrm flipH="1">
            <a:off x="7231063" y="3135313"/>
            <a:ext cx="379412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23" name="Text Box 16"/>
          <p:cNvSpPr txBox="1">
            <a:spLocks noChangeArrowheads="1"/>
          </p:cNvSpPr>
          <p:nvPr/>
        </p:nvSpPr>
        <p:spPr bwMode="auto">
          <a:xfrm>
            <a:off x="7642225" y="2959100"/>
            <a:ext cx="15017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Channel gain</a:t>
            </a:r>
          </a:p>
        </p:txBody>
      </p:sp>
      <p:sp>
        <p:nvSpPr>
          <p:cNvPr id="17424" name="Rectangle 17"/>
          <p:cNvSpPr>
            <a:spLocks noChangeArrowheads="1"/>
          </p:cNvSpPr>
          <p:nvPr/>
        </p:nvSpPr>
        <p:spPr bwMode="auto">
          <a:xfrm>
            <a:off x="511175" y="1757363"/>
            <a:ext cx="8024813" cy="11572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Can </a:t>
            </a:r>
            <a:r>
              <a:rPr lang="en-US" altLang="zh-CN" sz="2400" b="1" u="sng" dirty="0">
                <a:solidFill>
                  <a:srgbClr val="990000"/>
                </a:solidFill>
                <a:ea typeface="宋体" pitchFamily="2" charset="-122"/>
              </a:rPr>
              <a:t>distributed random access algorithms</a:t>
            </a:r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 achieve </a:t>
            </a:r>
          </a:p>
          <a:p>
            <a:pPr algn="ctr"/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the performance of </a:t>
            </a:r>
            <a:r>
              <a:rPr lang="en-US" altLang="zh-CN" sz="2400" b="1" u="sng" dirty="0">
                <a:solidFill>
                  <a:srgbClr val="990000"/>
                </a:solidFill>
                <a:ea typeface="宋体" pitchFamily="2" charset="-122"/>
              </a:rPr>
              <a:t>centralized algorithms</a:t>
            </a:r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?</a:t>
            </a:r>
          </a:p>
          <a:p>
            <a:pPr algn="ctr"/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How to do it?</a:t>
            </a:r>
            <a:endParaRPr lang="zh-CN" altLang="en-US" sz="2400" b="1" dirty="0">
              <a:solidFill>
                <a:srgbClr val="FF3300"/>
              </a:solidFill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996627"/>
      </p:ext>
    </p:extLst>
  </p:cSld>
  <p:clrMapOvr>
    <a:masterClrMapping/>
  </p:clrMapOvr>
  <p:transition advTm="40326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>
                <a:ea typeface="宋体" pitchFamily="2" charset="-122"/>
              </a:rPr>
              <a:t>Growing Need of Energy-Efficient Design in Mobile Broadband Access Networks</a:t>
            </a:r>
          </a:p>
        </p:txBody>
      </p:sp>
      <p:graphicFrame>
        <p:nvGraphicFramePr>
          <p:cNvPr id="205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5095875" y="3067050"/>
          <a:ext cx="2444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1" name="Equation" r:id="rId3" imgW="114102" imgH="177492" progId="Equation.DSMT4">
                  <p:embed/>
                </p:oleObj>
              </mc:Choice>
              <mc:Fallback>
                <p:oleObj name="Equation" r:id="rId3" imgW="114102" imgH="1774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75" y="3067050"/>
                        <a:ext cx="2444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Rectangle 4"/>
          <p:cNvSpPr>
            <a:spLocks noChangeArrowheads="1"/>
          </p:cNvSpPr>
          <p:nvPr/>
        </p:nvSpPr>
        <p:spPr bwMode="auto">
          <a:xfrm>
            <a:off x="128588" y="1676400"/>
            <a:ext cx="8780462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Currently, 2% of world energy consumption due to mobile communications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tx1"/>
              </a:buClr>
              <a:buSzPct val="150000"/>
              <a:buFontTx/>
              <a:buChar char="•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Radio access network consumes 80% energy of the mobile communications (Ericsson)</a:t>
            </a:r>
            <a:endParaRPr lang="en-US" altLang="zh-CN" sz="2000" b="1" i="1" dirty="0">
              <a:latin typeface="Calibri" pitchFamily="34" charset="0"/>
              <a:ea typeface="宋体" pitchFamily="2" charset="-12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Mobile data traffic is exploding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AT&amp;T mobile data traffic increases by 80x 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after 2007 (</a:t>
            </a:r>
            <a:r>
              <a:rPr lang="en-US" altLang="zh-CN" sz="2000" dirty="0" err="1">
                <a:latin typeface="Calibri" pitchFamily="34" charset="0"/>
                <a:ea typeface="宋体" pitchFamily="2" charset="-122"/>
              </a:rPr>
              <a:t>Iphone</a:t>
            </a: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 debut). 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Cisco expects </a:t>
            </a:r>
            <a:r>
              <a:rPr lang="en-US" altLang="zh-CN" sz="2000" dirty="0">
                <a:solidFill>
                  <a:srgbClr val="C00000"/>
                </a:solidFill>
                <a:latin typeface="Calibri" pitchFamily="34" charset="0"/>
                <a:ea typeface="宋体" pitchFamily="2" charset="-122"/>
              </a:rPr>
              <a:t>26x further data traffic </a:t>
            </a: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in 2015. 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Extrapolating Cisco traffic prediction curve, </a:t>
            </a:r>
          </a:p>
          <a:p>
            <a:pPr marL="685800" lvl="1" indent="-228600"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2000" dirty="0">
                <a:solidFill>
                  <a:srgbClr val="C00000"/>
                </a:solidFill>
                <a:latin typeface="Calibri" pitchFamily="34" charset="0"/>
                <a:ea typeface="宋体" pitchFamily="2" charset="-122"/>
              </a:rPr>
              <a:t>300x data traffic </a:t>
            </a:r>
            <a:r>
              <a:rPr lang="en-US" altLang="zh-CN" sz="2000" dirty="0">
                <a:latin typeface="Calibri" pitchFamily="34" charset="0"/>
                <a:ea typeface="宋体" pitchFamily="2" charset="-122"/>
              </a:rPr>
              <a:t>in 2020.</a:t>
            </a:r>
          </a:p>
        </p:txBody>
      </p:sp>
      <p:pic>
        <p:nvPicPr>
          <p:cNvPr id="205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9"/>
          <a:stretch>
            <a:fillRect/>
          </a:stretch>
        </p:blipFill>
        <p:spPr bwMode="auto">
          <a:xfrm>
            <a:off x="5543550" y="2749550"/>
            <a:ext cx="3157538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836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Slide Number Placeholder 6"/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fld id="{C3C331AD-A633-433F-B116-7DA8554416FD}" type="slidenum">
              <a:rPr lang="zh-CN" altLang="en-US" sz="1400">
                <a:ea typeface="宋体" pitchFamily="2" charset="-122"/>
              </a:rPr>
              <a:pPr algn="ctr" eaLnBrk="1" hangingPunct="1"/>
              <a:t>60</a:t>
            </a:fld>
            <a:endParaRPr lang="en-US" altLang="zh-CN" sz="1400">
              <a:ea typeface="宋体" pitchFamily="2" charset="-122"/>
            </a:endParaRPr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2575" y="673100"/>
            <a:ext cx="8185150" cy="1003300"/>
          </a:xfrm>
        </p:spPr>
        <p:txBody>
          <a:bodyPr/>
          <a:lstStyle/>
          <a:p>
            <a:pPr eaLnBrk="1" hangingPunct="1"/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C</a:t>
            </a:r>
            <a:r>
              <a:rPr lang="en-US" altLang="ja-JP" sz="2800">
                <a:ea typeface="ＭＳ Ｐゴシック" pitchFamily="34" charset="-128"/>
              </a:rPr>
              <a:t>hannel </a:t>
            </a:r>
            <a:r>
              <a:rPr lang="en-US" altLang="zh-CN" sz="2800">
                <a:solidFill>
                  <a:srgbClr val="FF3300"/>
                </a:solidFill>
                <a:ea typeface="宋体" pitchFamily="2" charset="-122"/>
              </a:rPr>
              <a:t>A</a:t>
            </a:r>
            <a:r>
              <a:rPr lang="en-US" altLang="zh-CN" sz="2800">
                <a:ea typeface="ＭＳ Ｐゴシック" pitchFamily="34" charset="-128"/>
              </a:rPr>
              <a:t>ware</a:t>
            </a:r>
            <a:r>
              <a:rPr lang="en-US" altLang="zh-CN" sz="2800">
                <a:solidFill>
                  <a:srgbClr val="FF3300"/>
                </a:solidFill>
                <a:ea typeface="宋体" pitchFamily="2" charset="-122"/>
              </a:rPr>
              <a:t> D</a:t>
            </a:r>
            <a:r>
              <a:rPr lang="en-US" altLang="zh-CN" sz="2800">
                <a:ea typeface="ＭＳ Ｐゴシック" pitchFamily="34" charset="-128"/>
              </a:rPr>
              <a:t>istributed</a:t>
            </a:r>
            <a:r>
              <a:rPr lang="en-US" altLang="ja-JP" sz="2800">
                <a:ea typeface="ＭＳ Ｐゴシック" pitchFamily="34" charset="-128"/>
              </a:rPr>
              <a:t> </a:t>
            </a:r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MAC </a:t>
            </a:r>
            <a:r>
              <a:rPr lang="en-US" altLang="ja-JP" sz="2800">
                <a:ea typeface="ＭＳ Ｐゴシック" pitchFamily="34" charset="-128"/>
              </a:rPr>
              <a:t>(</a:t>
            </a:r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CA</a:t>
            </a:r>
            <a:r>
              <a:rPr lang="en-US" altLang="zh-CN" sz="2800">
                <a:solidFill>
                  <a:srgbClr val="FF3300"/>
                </a:solidFill>
                <a:ea typeface="宋体" pitchFamily="2" charset="-122"/>
              </a:rPr>
              <a:t>D</a:t>
            </a:r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-</a:t>
            </a:r>
            <a:r>
              <a:rPr lang="en-US" altLang="zh-CN" sz="2800">
                <a:solidFill>
                  <a:srgbClr val="FF3300"/>
                </a:solidFill>
                <a:ea typeface="宋体" pitchFamily="2" charset="-122"/>
              </a:rPr>
              <a:t>M</a:t>
            </a:r>
            <a:r>
              <a:rPr lang="en-US" altLang="ja-JP" sz="2800">
                <a:solidFill>
                  <a:srgbClr val="FF3300"/>
                </a:solidFill>
                <a:ea typeface="宋体" pitchFamily="2" charset="-122"/>
              </a:rPr>
              <a:t>AC</a:t>
            </a:r>
            <a:r>
              <a:rPr lang="en-US" altLang="ja-JP" sz="2800">
                <a:ea typeface="ＭＳ Ｐゴシック" pitchFamily="34" charset="-128"/>
              </a:rPr>
              <a:t>)</a:t>
            </a:r>
            <a:endParaRPr lang="en-US" altLang="zh-CN" sz="2800">
              <a:ea typeface="ＭＳ Ｐゴシック" pitchFamily="34" charset="-128"/>
            </a:endParaRPr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1950" y="1704975"/>
            <a:ext cx="7720013" cy="43830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Different traffic flows contend for channel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Senders determine channel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Two types of contentions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Type-I contention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Links with the same transmitter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Central scheduling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(2,4), (2,8), and (2,10)</a:t>
            </a:r>
          </a:p>
          <a:p>
            <a:pPr lvl="2" eaLnBrk="1" hangingPunct="1">
              <a:lnSpc>
                <a:spcPct val="90000"/>
              </a:lnSpc>
            </a:pPr>
            <a:endParaRPr lang="en-US" altLang="zh-CN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Type-II contention (focus)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Among all other links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Distributed random access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>
                <a:ea typeface="宋体" pitchFamily="2" charset="-122"/>
              </a:rPr>
              <a:t>(2,4) and (3,10)</a:t>
            </a:r>
          </a:p>
        </p:txBody>
      </p:sp>
      <p:pic>
        <p:nvPicPr>
          <p:cNvPr id="11776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2339975"/>
            <a:ext cx="4187825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799425"/>
      </p:ext>
    </p:extLst>
  </p:cSld>
  <p:clrMapOvr>
    <a:masterClrMapping/>
  </p:clrMapOvr>
  <p:transition advTm="121494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Resolution of Type-I Contention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5263" y="1905000"/>
            <a:ext cx="8704262" cy="4038600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Different channels experience gains of different distributions</a:t>
            </a:r>
          </a:p>
          <a:p>
            <a:r>
              <a:rPr lang="en-US" altLang="zh-CN" sz="2400">
                <a:ea typeface="宋体" pitchFamily="2" charset="-122"/>
              </a:rPr>
              <a:t>Self-max-SNR scheduler</a:t>
            </a:r>
          </a:p>
        </p:txBody>
      </p:sp>
      <p:grpSp>
        <p:nvGrpSpPr>
          <p:cNvPr id="18437" name="Group 12"/>
          <p:cNvGrpSpPr>
            <a:grpSpLocks/>
          </p:cNvGrpSpPr>
          <p:nvPr/>
        </p:nvGrpSpPr>
        <p:grpSpPr bwMode="auto">
          <a:xfrm>
            <a:off x="1887538" y="2697163"/>
            <a:ext cx="4684712" cy="1920875"/>
            <a:chOff x="1461" y="1496"/>
            <a:chExt cx="3074" cy="1292"/>
          </a:xfrm>
        </p:grpSpPr>
        <p:pic>
          <p:nvPicPr>
            <p:cNvPr id="1844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" y="1841"/>
              <a:ext cx="2376" cy="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" name="Line 8"/>
            <p:cNvSpPr>
              <a:spLocks noChangeShapeType="1"/>
            </p:cNvSpPr>
            <p:nvPr/>
          </p:nvSpPr>
          <p:spPr bwMode="auto">
            <a:xfrm flipV="1">
              <a:off x="2742" y="2123"/>
              <a:ext cx="349" cy="2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2" name="Rectangle 9"/>
            <p:cNvSpPr>
              <a:spLocks noChangeArrowheads="1"/>
            </p:cNvSpPr>
            <p:nvPr/>
          </p:nvSpPr>
          <p:spPr bwMode="auto">
            <a:xfrm>
              <a:off x="1461" y="2407"/>
              <a:ext cx="2061" cy="381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Distribution of corresponding </a:t>
              </a:r>
            </a:p>
            <a:p>
              <a:pPr algn="ctr"/>
              <a:r>
                <a:rPr lang="en-US" altLang="zh-CN">
                  <a:ea typeface="宋体" pitchFamily="2" charset="-122"/>
                </a:rPr>
                <a:t>channel gain</a:t>
              </a:r>
            </a:p>
          </p:txBody>
        </p:sp>
        <p:sp>
          <p:nvSpPr>
            <p:cNvPr id="18443" name="Line 10"/>
            <p:cNvSpPr>
              <a:spLocks noChangeShapeType="1"/>
            </p:cNvSpPr>
            <p:nvPr/>
          </p:nvSpPr>
          <p:spPr bwMode="auto">
            <a:xfrm flipH="1">
              <a:off x="3586" y="1725"/>
              <a:ext cx="235" cy="1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4" name="Rectangle 11"/>
            <p:cNvSpPr>
              <a:spLocks noChangeArrowheads="1"/>
            </p:cNvSpPr>
            <p:nvPr/>
          </p:nvSpPr>
          <p:spPr bwMode="auto">
            <a:xfrm>
              <a:off x="3423" y="1496"/>
              <a:ext cx="1112" cy="227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>
                  <a:ea typeface="宋体" pitchFamily="2" charset="-122"/>
                </a:rPr>
                <a:t>channel gain</a:t>
              </a:r>
            </a:p>
          </p:txBody>
        </p:sp>
      </p:grpSp>
      <p:sp>
        <p:nvSpPr>
          <p:cNvPr id="18438" name="Rectangle 13"/>
          <p:cNvSpPr>
            <a:spLocks noChangeArrowheads="1"/>
          </p:cNvSpPr>
          <p:nvPr/>
        </p:nvSpPr>
        <p:spPr bwMode="auto">
          <a:xfrm>
            <a:off x="404603" y="4753604"/>
            <a:ext cx="8370888" cy="139065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42900" indent="-342900">
              <a:buFontTx/>
              <a:buAutoNum type="arabicPeriod"/>
            </a:pPr>
            <a:r>
              <a:rPr lang="en-US" altLang="zh-CN" dirty="0">
                <a:ea typeface="宋体" pitchFamily="2" charset="-122"/>
              </a:rPr>
              <a:t>All links are scheduled with equal probability (fairness assurance)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>
                <a:ea typeface="宋体" pitchFamily="2" charset="-122"/>
              </a:rPr>
              <a:t>Always schedule the link with the best instantaneous channel condition </a:t>
            </a:r>
          </a:p>
          <a:p>
            <a:pPr marL="342900" indent="-342900"/>
            <a:r>
              <a:rPr lang="en-US" altLang="zh-CN" dirty="0">
                <a:ea typeface="宋体" pitchFamily="2" charset="-122"/>
              </a:rPr>
              <a:t>     relative to its own channel condition (performance assurance)</a:t>
            </a:r>
          </a:p>
          <a:p>
            <a:pPr marL="342900" indent="-342900"/>
            <a:r>
              <a:rPr lang="en-US" altLang="zh-CN" dirty="0">
                <a:ea typeface="宋体" pitchFamily="2" charset="-122"/>
              </a:rPr>
              <a:t>3.  Same as max-SNR scheduler when all links are with </a:t>
            </a:r>
            <a:r>
              <a:rPr lang="en-US" altLang="zh-CN" dirty="0" err="1">
                <a:ea typeface="宋体" pitchFamily="2" charset="-122"/>
              </a:rPr>
              <a:t>i.i.d</a:t>
            </a:r>
            <a:r>
              <a:rPr lang="en-US" altLang="zh-CN" dirty="0">
                <a:ea typeface="宋体" pitchFamily="2" charset="-122"/>
              </a:rPr>
              <a:t>. channel distribution</a:t>
            </a:r>
          </a:p>
        </p:txBody>
      </p:sp>
      <p:sp>
        <p:nvSpPr>
          <p:cNvPr id="18439" name="Rectangle 14"/>
          <p:cNvSpPr>
            <a:spLocks noChangeArrowheads="1"/>
          </p:cNvSpPr>
          <p:nvPr/>
        </p:nvSpPr>
        <p:spPr bwMode="auto">
          <a:xfrm>
            <a:off x="6156325" y="3748088"/>
            <a:ext cx="2652713" cy="9652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E.g.: Rayleigh fading</a:t>
            </a:r>
          </a:p>
          <a:p>
            <a:pPr algn="ctr"/>
            <a:endParaRPr lang="en-US" altLang="zh-CN">
              <a:ea typeface="宋体" pitchFamily="2" charset="-122"/>
            </a:endParaRPr>
          </a:p>
        </p:txBody>
      </p:sp>
      <p:graphicFrame>
        <p:nvGraphicFramePr>
          <p:cNvPr id="18434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802438" y="4116388"/>
          <a:ext cx="13065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5" name="Equation" r:id="rId4" imgW="939600" imgH="444240" progId="Equation.DSMT4">
                  <p:embed/>
                </p:oleObj>
              </mc:Choice>
              <mc:Fallback>
                <p:oleObj name="Equation" r:id="rId4" imgW="939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2438" y="4116388"/>
                        <a:ext cx="130651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22940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>
                <a:ea typeface="宋体" pitchFamily="2" charset="-122"/>
              </a:rPr>
              <a:t>Resolution of Type-II Contention</a:t>
            </a:r>
            <a:endParaRPr lang="zh-CN" altLang="en-US" sz="2900">
              <a:ea typeface="宋体" pitchFamily="2" charset="-122"/>
            </a:endParaRPr>
          </a:p>
        </p:txBody>
      </p:sp>
      <p:sp>
        <p:nvSpPr>
          <p:cNvPr id="118789" name="Text Box 6"/>
          <p:cNvSpPr txBox="1">
            <a:spLocks noChangeArrowheads="1"/>
          </p:cNvSpPr>
          <p:nvPr/>
        </p:nvSpPr>
        <p:spPr bwMode="auto">
          <a:xfrm>
            <a:off x="398463" y="4327525"/>
            <a:ext cx="8618537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1. Resolve contention in each CRS through a multi-stage channel-aware Aloha         (similar to DOMRA, use threshold to control contention performance and fairness)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2. After one CRS, links with higher gains selected in a distributed way to continue   the contention in the following CRS (</a:t>
            </a:r>
            <a:r>
              <a:rPr lang="en-US" altLang="zh-CN" sz="1600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through distributed threshold control </a:t>
            </a: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3. Only one link with the best channel gain wins within each local area for data transmission, all neighbors informed to keep silent</a:t>
            </a:r>
          </a:p>
        </p:txBody>
      </p:sp>
      <p:pic>
        <p:nvPicPr>
          <p:cNvPr id="11879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082800"/>
            <a:ext cx="60325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1" name="Text Box 9"/>
          <p:cNvSpPr txBox="1">
            <a:spLocks noChangeArrowheads="1"/>
          </p:cNvSpPr>
          <p:nvPr/>
        </p:nvSpPr>
        <p:spPr bwMode="auto">
          <a:xfrm>
            <a:off x="495300" y="1841500"/>
            <a:ext cx="6743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latin typeface="Arial Rounded MT Bold" pitchFamily="34" charset="0"/>
                <a:ea typeface="宋体" pitchFamily="2" charset="-122"/>
              </a:rPr>
              <a:t>Users selected in Type-I contention resolution are involved.</a:t>
            </a:r>
            <a:r>
              <a:rPr lang="en-US" altLang="zh-CN">
                <a:ea typeface="宋体" pitchFamily="2" charset="-122"/>
              </a:rPr>
              <a:t>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9F9A41-367E-4B28-AFF0-E03D625F7F38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7108399"/>
      </p:ext>
    </p:extLst>
  </p:cSld>
  <p:clrMapOvr>
    <a:masterClrMapping/>
  </p:clrMapOvr>
  <p:transition advTm="88718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Three-Step Signal Exchange</a:t>
            </a:r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19458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481013" y="2260600"/>
          <a:ext cx="3709987" cy="333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99" name="Visio" r:id="rId3" imgW="2656282" imgH="2387450" progId="Visio.Drawing.11">
                  <p:embed/>
                </p:oleObj>
              </mc:Choice>
              <mc:Fallback>
                <p:oleObj name="Visio" r:id="rId3" imgW="2656282" imgH="238745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3" y="2260600"/>
                        <a:ext cx="3709987" cy="333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513263" y="1693863"/>
          <a:ext cx="3636962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00" name="Visio" r:id="rId5" imgW="2899131" imgH="1697126" progId="Visio.Drawing.11">
                  <p:embed/>
                </p:oleObj>
              </mc:Choice>
              <mc:Fallback>
                <p:oleObj name="Visio" r:id="rId5" imgW="2899131" imgH="169712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263" y="1693863"/>
                        <a:ext cx="3636962" cy="213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503738" y="3992563"/>
          <a:ext cx="3603625" cy="215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01" name="Visio" r:id="rId7" imgW="2899131" imgH="1730237" progId="Visio.Drawing.11">
                  <p:embed/>
                </p:oleObj>
              </mc:Choice>
              <mc:Fallback>
                <p:oleObj name="Visio" r:id="rId7" imgW="2899131" imgH="17302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3992563"/>
                        <a:ext cx="3603625" cy="215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C4ACD-13FA-4F8F-AFA0-E5C265A48E4C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0930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Complete Contention Resolution</a:t>
            </a:r>
          </a:p>
        </p:txBody>
      </p:sp>
      <p:sp>
        <p:nvSpPr>
          <p:cNvPr id="1198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338" y="5634038"/>
            <a:ext cx="7975600" cy="414337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en-US" altLang="zh-CN" sz="2000">
                <a:solidFill>
                  <a:srgbClr val="660033"/>
                </a:solidFill>
                <a:ea typeface="宋体" pitchFamily="2" charset="-122"/>
              </a:rPr>
              <a:t>CAD-MAC comparable to centralized schedulers</a:t>
            </a:r>
          </a:p>
        </p:txBody>
      </p:sp>
      <p:sp>
        <p:nvSpPr>
          <p:cNvPr id="119814" name="Rectangle 5"/>
          <p:cNvSpPr>
            <a:spLocks noChangeArrowheads="1"/>
          </p:cNvSpPr>
          <p:nvPr/>
        </p:nvSpPr>
        <p:spPr bwMode="auto">
          <a:xfrm>
            <a:off x="177800" y="4021138"/>
            <a:ext cx="5461000" cy="12969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b="1">
                <a:solidFill>
                  <a:srgbClr val="990000"/>
                </a:solidFill>
                <a:ea typeface="宋体" pitchFamily="2" charset="-122"/>
              </a:rPr>
              <a:t>Theorem 1:</a:t>
            </a:r>
            <a:r>
              <a:rPr lang="en-US" altLang="zh-CN" b="1">
                <a:ea typeface="宋体" pitchFamily="2" charset="-122"/>
              </a:rPr>
              <a:t> </a:t>
            </a:r>
            <a:r>
              <a:rPr lang="en-US" altLang="zh-CN" b="1" i="1">
                <a:ea typeface="宋体" pitchFamily="2" charset="-122"/>
              </a:rPr>
              <a:t>With probability one, the contention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b="1" i="1">
                <a:ea typeface="宋体" pitchFamily="2" charset="-122"/>
              </a:rPr>
              <a:t>of any networks can be completely resolved by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 b="1" i="1">
                <a:ea typeface="宋体" pitchFamily="2" charset="-122"/>
              </a:rPr>
              <a:t>CAD-MAC if sufficient CRSs are allowed</a:t>
            </a:r>
            <a:r>
              <a:rPr lang="en-US" altLang="zh-CN" b="1">
                <a:ea typeface="宋体" pitchFamily="2" charset="-122"/>
              </a:rPr>
              <a:t>.</a:t>
            </a:r>
            <a:endParaRPr lang="zh-CN" altLang="en-US" b="1">
              <a:ea typeface="宋体" pitchFamily="2" charset="-122"/>
            </a:endParaRPr>
          </a:p>
        </p:txBody>
      </p:sp>
      <p:pic>
        <p:nvPicPr>
          <p:cNvPr id="11981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15482"/>
          <a:stretch>
            <a:fillRect/>
          </a:stretch>
        </p:blipFill>
        <p:spPr>
          <a:xfrm>
            <a:off x="5372100" y="2063750"/>
            <a:ext cx="3476625" cy="3175000"/>
          </a:xfrm>
          <a:noFill/>
        </p:spPr>
      </p:pic>
      <p:sp>
        <p:nvSpPr>
          <p:cNvPr id="119816" name="Rectangle 5"/>
          <p:cNvSpPr>
            <a:spLocks noChangeArrowheads="1"/>
          </p:cNvSpPr>
          <p:nvPr/>
        </p:nvSpPr>
        <p:spPr bwMode="auto">
          <a:xfrm>
            <a:off x="292100" y="1951038"/>
            <a:ext cx="4799013" cy="194468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Definition: The contention in a network is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Completely resolved if </a:t>
            </a:r>
          </a:p>
          <a:p>
            <a:pPr marL="342900" indent="-342900">
              <a:buFontTx/>
              <a:buAutoNum type="arabicPeriod"/>
            </a:pPr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all links that have won the contention can 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transmit without collision;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2. if any additional link that has not won the 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contention transmits, it will collide with at </a:t>
            </a:r>
          </a:p>
          <a:p>
            <a:pPr marL="342900" indent="-342900"/>
            <a:r>
              <a:rPr lang="en-US" altLang="zh-CN">
                <a:solidFill>
                  <a:srgbClr val="0000CC"/>
                </a:solidFill>
                <a:ea typeface="宋体" pitchFamily="2" charset="-122"/>
              </a:rPr>
              <a:t>least one link that has won the contention.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5225141"/>
      </p:ext>
    </p:extLst>
  </p:cSld>
  <p:clrMapOvr>
    <a:masterClrMapping/>
  </p:clrMapOvr>
  <p:transition advTm="96066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349250" y="1681163"/>
            <a:ext cx="8697913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Performance loss compared to a centralized scheduler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Due to CRSs used to resolve the contention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Define the efficiency of CAD-MAC to be: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		      : average number of CRSs resolving contention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	     T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c 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: CRS length;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 	T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f 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: frame length</a:t>
            </a:r>
          </a:p>
        </p:txBody>
      </p:sp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Efficiency</a:t>
            </a:r>
            <a:endParaRPr lang="zh-CN" altLang="en-US">
              <a:ea typeface="宋体" pitchFamily="2" charset="-122"/>
            </a:endParaRPr>
          </a:p>
        </p:txBody>
      </p:sp>
      <p:pic>
        <p:nvPicPr>
          <p:cNvPr id="20487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4824413"/>
            <a:ext cx="3068638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5457825"/>
            <a:ext cx="2952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2" name="Object 13"/>
          <p:cNvGraphicFramePr>
            <a:graphicFrameLocks noGrp="1" noChangeAspect="1"/>
          </p:cNvGraphicFramePr>
          <p:nvPr>
            <p:ph idx="1"/>
          </p:nvPr>
        </p:nvGraphicFramePr>
        <p:xfrm>
          <a:off x="1684338" y="2368550"/>
          <a:ext cx="476885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3" name="Visio" r:id="rId7" imgW="3643686" imgH="1553198" progId="Visio.Drawing.11">
                  <p:embed/>
                </p:oleObj>
              </mc:Choice>
              <mc:Fallback>
                <p:oleObj name="Visio" r:id="rId7" imgW="3643686" imgH="1553198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338" y="2368550"/>
                        <a:ext cx="476885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9073974"/>
      </p:ext>
    </p:extLst>
  </p:cSld>
  <p:clrMapOvr>
    <a:masterClrMapping/>
  </p:clrMapOvr>
  <p:transition advTm="84303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Necessary CRSs</a:t>
            </a:r>
            <a:endParaRPr lang="zh-CN" altLang="en-US">
              <a:ea typeface="宋体" pitchFamily="2" charset="-122"/>
            </a:endParaRPr>
          </a:p>
        </p:txBody>
      </p:sp>
      <p:graphicFrame>
        <p:nvGraphicFramePr>
          <p:cNvPr id="215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908300" y="1695450"/>
          <a:ext cx="2819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7" name="Visio" r:id="rId6" imgW="3880632" imgH="2935183" progId="Visio.Drawing.11">
                  <p:embed/>
                </p:oleObj>
              </mc:Choice>
              <mc:Fallback>
                <p:oleObj name="Visio" r:id="rId6" imgW="3880632" imgH="293518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1695450"/>
                        <a:ext cx="2819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0" name="Group 6"/>
          <p:cNvGrpSpPr>
            <a:grpSpLocks/>
          </p:cNvGrpSpPr>
          <p:nvPr/>
        </p:nvGrpSpPr>
        <p:grpSpPr bwMode="auto">
          <a:xfrm>
            <a:off x="1004888" y="3952875"/>
            <a:ext cx="7262812" cy="2265363"/>
            <a:chOff x="633" y="2399"/>
            <a:chExt cx="4575" cy="1427"/>
          </a:xfrm>
        </p:grpSpPr>
        <p:sp>
          <p:nvSpPr>
            <p:cNvPr id="21512" name="Rectangle 7"/>
            <p:cNvSpPr>
              <a:spLocks noChangeArrowheads="1"/>
            </p:cNvSpPr>
            <p:nvPr/>
          </p:nvSpPr>
          <p:spPr bwMode="auto">
            <a:xfrm>
              <a:off x="633" y="2399"/>
              <a:ext cx="4575" cy="142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>
                  <a:solidFill>
                    <a:srgbClr val="990000"/>
                  </a:solidFill>
                  <a:ea typeface="宋体" pitchFamily="2" charset="-122"/>
                </a:rPr>
                <a:t>Theorem 2:</a:t>
              </a:r>
              <a:r>
                <a:rPr lang="en-US" altLang="zh-CN">
                  <a:ea typeface="宋体" pitchFamily="2" charset="-122"/>
                </a:rPr>
                <a:t> </a:t>
              </a:r>
              <a:r>
                <a:rPr lang="en-US" altLang="zh-CN" i="1">
                  <a:ea typeface="宋体" pitchFamily="2" charset="-122"/>
                </a:rPr>
                <a:t>For a network with N links, each interfering with all others, </a:t>
              </a:r>
            </a:p>
            <a:p>
              <a:endParaRPr lang="zh-CN" altLang="en-US" i="1">
                <a:ea typeface="宋体" pitchFamily="2" charset="-122"/>
              </a:endParaRPr>
            </a:p>
            <a:p>
              <a:endParaRPr lang="zh-CN" altLang="en-US" i="1">
                <a:ea typeface="宋体" pitchFamily="2" charset="-122"/>
              </a:endParaRPr>
            </a:p>
            <a:p>
              <a:r>
                <a:rPr lang="en-US" altLang="zh-CN" i="1">
                  <a:ea typeface="宋体" pitchFamily="2" charset="-122"/>
                </a:rPr>
                <a:t>where</a:t>
              </a:r>
            </a:p>
            <a:p>
              <a:r>
                <a:rPr lang="en-US" altLang="zh-CN" i="1">
                  <a:ea typeface="宋体" pitchFamily="2" charset="-122"/>
                </a:rPr>
                <a:t>Furthermore,</a:t>
              </a:r>
            </a:p>
            <a:p>
              <a:endParaRPr lang="en-US" altLang="zh-CN" i="1">
                <a:ea typeface="宋体" pitchFamily="2" charset="-122"/>
              </a:endParaRPr>
            </a:p>
          </p:txBody>
        </p:sp>
        <p:pic>
          <p:nvPicPr>
            <p:cNvPr id="21513" name="Picture 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7" y="2763"/>
              <a:ext cx="2308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" y="3122"/>
              <a:ext cx="2810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5" name="Picture 10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" y="3550"/>
              <a:ext cx="1323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1" name="Rectangle 11"/>
          <p:cNvSpPr>
            <a:spLocks noChangeArrowheads="1"/>
          </p:cNvSpPr>
          <p:nvPr/>
        </p:nvSpPr>
        <p:spPr bwMode="auto">
          <a:xfrm>
            <a:off x="584200" y="1738313"/>
            <a:ext cx="3771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A special case: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849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1" name="Group 11"/>
          <p:cNvGrpSpPr>
            <a:grpSpLocks/>
          </p:cNvGrpSpPr>
          <p:nvPr/>
        </p:nvGrpSpPr>
        <p:grpSpPr bwMode="auto">
          <a:xfrm>
            <a:off x="984250" y="1854200"/>
            <a:ext cx="7262813" cy="976313"/>
            <a:chOff x="620" y="1385"/>
            <a:chExt cx="4575" cy="615"/>
          </a:xfrm>
        </p:grpSpPr>
        <p:sp>
          <p:nvSpPr>
            <p:cNvPr id="22542" name="Rectangle 5"/>
            <p:cNvSpPr>
              <a:spLocks noChangeArrowheads="1"/>
            </p:cNvSpPr>
            <p:nvPr/>
          </p:nvSpPr>
          <p:spPr bwMode="auto">
            <a:xfrm>
              <a:off x="620" y="1385"/>
              <a:ext cx="4575" cy="61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altLang="zh-CN">
                  <a:solidFill>
                    <a:srgbClr val="990000"/>
                  </a:solidFill>
                  <a:ea typeface="宋体" pitchFamily="2" charset="-122"/>
                </a:rPr>
                <a:t>Theorem 3:</a:t>
              </a:r>
              <a:r>
                <a:rPr lang="en-US" altLang="zh-CN">
                  <a:ea typeface="宋体" pitchFamily="2" charset="-122"/>
                </a:rPr>
                <a:t> </a:t>
              </a:r>
              <a:r>
                <a:rPr lang="en-US" altLang="zh-CN" i="1">
                  <a:ea typeface="宋体" pitchFamily="2" charset="-122"/>
                </a:rPr>
                <a:t>For a network of </a:t>
              </a:r>
              <a:r>
                <a:rPr lang="en-US" altLang="zh-CN" b="1" i="1">
                  <a:solidFill>
                    <a:srgbClr val="FF0000"/>
                  </a:solidFill>
                  <a:ea typeface="宋体" pitchFamily="2" charset="-122"/>
                </a:rPr>
                <a:t>any type and size</a:t>
              </a:r>
              <a:r>
                <a:rPr lang="en-US" altLang="zh-CN" i="1">
                  <a:ea typeface="宋体" pitchFamily="2" charset="-122"/>
                </a:rPr>
                <a:t>,</a:t>
              </a:r>
            </a:p>
            <a:p>
              <a:endParaRPr lang="en-US" altLang="zh-CN" i="1">
                <a:ea typeface="宋体" pitchFamily="2" charset="-122"/>
              </a:endParaRPr>
            </a:p>
            <a:p>
              <a:r>
                <a:rPr lang="en-US" altLang="zh-CN" i="1">
                  <a:ea typeface="宋体" pitchFamily="2" charset="-122"/>
                </a:rPr>
                <a:t> </a:t>
              </a:r>
            </a:p>
          </p:txBody>
        </p:sp>
        <p:pic>
          <p:nvPicPr>
            <p:cNvPr id="22543" name="Picture 10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" y="1685"/>
              <a:ext cx="95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Necessary CRSs</a:t>
            </a:r>
            <a:endParaRPr lang="zh-CN" altLang="en-US">
              <a:ea typeface="宋体" pitchFamily="2" charset="-122"/>
            </a:endParaRPr>
          </a:p>
        </p:txBody>
      </p:sp>
      <p:grpSp>
        <p:nvGrpSpPr>
          <p:cNvPr id="22535" name="Group 16"/>
          <p:cNvGrpSpPr>
            <a:grpSpLocks/>
          </p:cNvGrpSpPr>
          <p:nvPr/>
        </p:nvGrpSpPr>
        <p:grpSpPr bwMode="auto">
          <a:xfrm>
            <a:off x="650875" y="2859088"/>
            <a:ext cx="8077200" cy="641350"/>
            <a:chOff x="410" y="1801"/>
            <a:chExt cx="5088" cy="404"/>
          </a:xfrm>
        </p:grpSpPr>
        <p:pic>
          <p:nvPicPr>
            <p:cNvPr id="22540" name="Picture 1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" y="1855"/>
              <a:ext cx="139" cy="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41" name="Text Box 15"/>
            <p:cNvSpPr txBox="1">
              <a:spLocks noChangeArrowheads="1"/>
            </p:cNvSpPr>
            <p:nvPr/>
          </p:nvSpPr>
          <p:spPr bwMode="auto">
            <a:xfrm>
              <a:off x="504" y="1801"/>
              <a:ext cx="49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itchFamily="2" charset="-122"/>
                </a:rPr>
                <a:t>: transmission coexistence factor, </a:t>
              </a:r>
              <a:r>
                <a:rPr lang="en-US" altLang="zh-CN" i="1">
                  <a:ea typeface="宋体" pitchFamily="2" charset="-122"/>
                </a:rPr>
                <a:t>the average number of links that win the contention in one frame slot</a:t>
              </a:r>
            </a:p>
          </p:txBody>
        </p:sp>
      </p:grpSp>
      <p:grpSp>
        <p:nvGrpSpPr>
          <p:cNvPr id="22536" name="Group 21"/>
          <p:cNvGrpSpPr>
            <a:grpSpLocks/>
          </p:cNvGrpSpPr>
          <p:nvPr/>
        </p:nvGrpSpPr>
        <p:grpSpPr bwMode="auto">
          <a:xfrm>
            <a:off x="679450" y="3455988"/>
            <a:ext cx="8034338" cy="641350"/>
            <a:chOff x="428" y="2128"/>
            <a:chExt cx="5061" cy="404"/>
          </a:xfrm>
        </p:grpSpPr>
        <p:sp>
          <p:nvSpPr>
            <p:cNvPr id="22538" name="Text Box 19"/>
            <p:cNvSpPr txBox="1">
              <a:spLocks noChangeArrowheads="1"/>
            </p:cNvSpPr>
            <p:nvPr/>
          </p:nvSpPr>
          <p:spPr bwMode="auto">
            <a:xfrm>
              <a:off x="495" y="2128"/>
              <a:ext cx="499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>
                  <a:ea typeface="宋体" pitchFamily="2" charset="-122"/>
                </a:rPr>
                <a:t>: </a:t>
              </a:r>
              <a:r>
                <a:rPr lang="en-US" altLang="zh-CN" i="1">
                  <a:ea typeface="宋体" pitchFamily="2" charset="-122"/>
                </a:rPr>
                <a:t>contention coexistence factor</a:t>
              </a:r>
              <a:r>
                <a:rPr lang="en-US" altLang="zh-CN">
                  <a:ea typeface="宋体" pitchFamily="2" charset="-122"/>
                </a:rPr>
                <a:t>, </a:t>
              </a:r>
              <a:r>
                <a:rPr lang="en-US" altLang="zh-CN" i="1">
                  <a:ea typeface="宋体" pitchFamily="2" charset="-122"/>
                </a:rPr>
                <a:t>the average number of simultaneous resolutions in each CRS</a:t>
              </a:r>
            </a:p>
          </p:txBody>
        </p:sp>
        <p:pic>
          <p:nvPicPr>
            <p:cNvPr id="22539" name="Picture 20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" y="2167"/>
              <a:ext cx="112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22"/>
          <p:cNvSpPr txBox="1">
            <a:spLocks noChangeArrowheads="1"/>
          </p:cNvSpPr>
          <p:nvPr/>
        </p:nvSpPr>
        <p:spPr bwMode="auto">
          <a:xfrm>
            <a:off x="582613" y="4208463"/>
            <a:ext cx="62341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Examples: two cellular networks that coexist</a:t>
            </a:r>
          </a:p>
        </p:txBody>
      </p:sp>
      <p:graphicFrame>
        <p:nvGraphicFramePr>
          <p:cNvPr id="22530" name="Object 27"/>
          <p:cNvGraphicFramePr>
            <a:graphicFrameLocks noGrp="1" noChangeAspect="1"/>
          </p:cNvGraphicFramePr>
          <p:nvPr>
            <p:ph idx="1"/>
          </p:nvPr>
        </p:nvGraphicFramePr>
        <p:xfrm>
          <a:off x="2428875" y="4465638"/>
          <a:ext cx="4649788" cy="178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1" name="Visio" r:id="rId9" imgW="5216225" imgH="1999813" progId="Visio.Drawing.11">
                  <p:embed/>
                </p:oleObj>
              </mc:Choice>
              <mc:Fallback>
                <p:oleObj name="Visio" r:id="rId9" imgW="5216225" imgH="19998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4465638"/>
                        <a:ext cx="4649788" cy="178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0831118"/>
      </p:ext>
    </p:extLst>
  </p:cSld>
  <p:clrMapOvr>
    <a:masterClrMapping/>
  </p:clrMapOvr>
  <p:transition advTm="162568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Efficiency of CAD-MAC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3338513"/>
            <a:ext cx="7789863" cy="28225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宋体" pitchFamily="2" charset="-122"/>
              </a:rPr>
              <a:t>CRS length</a:t>
            </a:r>
            <a:r>
              <a:rPr lang="en-US" altLang="zh-CN" sz="1800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1800" i="1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sz="1800" i="1" baseline="-25000">
                <a:latin typeface="Times New Roman" pitchFamily="18" charset="0"/>
                <a:ea typeface="宋体" pitchFamily="2" charset="-122"/>
              </a:rPr>
              <a:t>c</a:t>
            </a:r>
            <a:r>
              <a:rPr lang="en-US" altLang="zh-CN" sz="1800">
                <a:ea typeface="宋体" pitchFamily="2" charset="-122"/>
              </a:rPr>
              <a:t>: round-trip time of signal propagation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宋体" pitchFamily="2" charset="-122"/>
              </a:rPr>
              <a:t>Frame length </a:t>
            </a:r>
            <a:r>
              <a:rPr lang="en-US" altLang="zh-CN" sz="1800" i="1">
                <a:latin typeface="Times New Roman" pitchFamily="18" charset="0"/>
                <a:ea typeface="宋体" pitchFamily="2" charset="-122"/>
              </a:rPr>
              <a:t>T</a:t>
            </a:r>
            <a:r>
              <a:rPr lang="en-US" altLang="zh-CN" sz="1800" i="1" baseline="-25000">
                <a:latin typeface="Times New Roman" pitchFamily="18" charset="0"/>
                <a:ea typeface="宋体" pitchFamily="2" charset="-122"/>
              </a:rPr>
              <a:t>f </a:t>
            </a:r>
            <a:r>
              <a:rPr lang="en-US" altLang="zh-CN" sz="1800">
                <a:ea typeface="宋体" pitchFamily="2" charset="-122"/>
              </a:rPr>
              <a:t>:  channel coherence time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宋体" pitchFamily="2" charset="-122"/>
              </a:rPr>
              <a:t>Example:</a:t>
            </a:r>
          </a:p>
          <a:p>
            <a:pPr eaLnBrk="1" hangingPunct="1"/>
            <a:r>
              <a:rPr lang="en-US" altLang="zh-CN" sz="1800">
                <a:ea typeface="宋体" pitchFamily="2" charset="-122"/>
              </a:rPr>
              <a:t>Cellular networks of 6km radius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宋体" pitchFamily="2" charset="-122"/>
              </a:rPr>
              <a:t>		round trip time: 50         [Leung 2002]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宋体" pitchFamily="2" charset="-122"/>
              </a:rPr>
              <a:t>		channel coherence time: tens of milliseconds with 900 MHz carrier frequency and user speed 72 km/h [Kumar 2008]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1800">
                <a:ea typeface="宋体" pitchFamily="2" charset="-122"/>
              </a:rPr>
              <a:t>Efficiency close to unity.</a:t>
            </a:r>
          </a:p>
        </p:txBody>
      </p:sp>
      <p:sp>
        <p:nvSpPr>
          <p:cNvPr id="120838" name="Rectangle 5"/>
          <p:cNvSpPr>
            <a:spLocks noChangeArrowheads="1"/>
          </p:cNvSpPr>
          <p:nvPr/>
        </p:nvSpPr>
        <p:spPr bwMode="auto">
          <a:xfrm>
            <a:off x="984250" y="1854200"/>
            <a:ext cx="7262813" cy="142398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>
                <a:solidFill>
                  <a:srgbClr val="990000"/>
                </a:solidFill>
                <a:ea typeface="宋体" pitchFamily="2" charset="-122"/>
              </a:rPr>
              <a:t>Proposition 1:</a:t>
            </a:r>
            <a:r>
              <a:rPr lang="en-US" altLang="zh-CN">
                <a:ea typeface="宋体" pitchFamily="2" charset="-122"/>
              </a:rPr>
              <a:t> </a:t>
            </a:r>
            <a:r>
              <a:rPr lang="en-US" altLang="zh-CN" i="1">
                <a:ea typeface="宋体" pitchFamily="2" charset="-122"/>
              </a:rPr>
              <a:t>The efficiency of CAD-MAC satisfies,</a:t>
            </a:r>
          </a:p>
          <a:p>
            <a:endParaRPr lang="en-US" altLang="zh-CN" i="1">
              <a:ea typeface="宋体" pitchFamily="2" charset="-122"/>
            </a:endParaRPr>
          </a:p>
          <a:p>
            <a:r>
              <a:rPr lang="en-US" altLang="zh-CN" i="1">
                <a:ea typeface="宋体" pitchFamily="2" charset="-122"/>
              </a:rPr>
              <a:t>For a network where each user interferer with all others, </a:t>
            </a:r>
          </a:p>
          <a:p>
            <a:endParaRPr lang="en-US" altLang="zh-CN" i="1">
              <a:ea typeface="宋体" pitchFamily="2" charset="-122"/>
            </a:endParaRPr>
          </a:p>
        </p:txBody>
      </p:sp>
      <p:pic>
        <p:nvPicPr>
          <p:cNvPr id="12083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2236788"/>
            <a:ext cx="1693863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40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2835275"/>
            <a:ext cx="16716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41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3" y="4772025"/>
            <a:ext cx="2540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965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Robustness of CAD-MAC</a:t>
            </a:r>
          </a:p>
        </p:txBody>
      </p:sp>
      <p:sp>
        <p:nvSpPr>
          <p:cNvPr id="1218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>
                <a:ea typeface="宋体" pitchFamily="2" charset="-122"/>
              </a:rPr>
              <a:t>What if users have imperfect CSI because of non-ideal channel estimation?</a:t>
            </a: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Control medium access based on         and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>
                <a:ea typeface="宋体" pitchFamily="2" charset="-122"/>
              </a:rPr>
              <a:t>rather than the actual         and</a:t>
            </a:r>
          </a:p>
        </p:txBody>
      </p:sp>
      <p:sp>
        <p:nvSpPr>
          <p:cNvPr id="121862" name="Rectangle 5"/>
          <p:cNvSpPr>
            <a:spLocks noChangeArrowheads="1"/>
          </p:cNvSpPr>
          <p:nvPr/>
        </p:nvSpPr>
        <p:spPr bwMode="auto">
          <a:xfrm>
            <a:off x="290513" y="3903663"/>
            <a:ext cx="8029575" cy="16097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400">
                <a:solidFill>
                  <a:srgbClr val="990000"/>
                </a:solidFill>
                <a:ea typeface="宋体" pitchFamily="2" charset="-122"/>
              </a:rPr>
              <a:t>Theorem 3:</a:t>
            </a:r>
            <a:r>
              <a:rPr lang="en-US" altLang="zh-CN" sz="2400">
                <a:ea typeface="宋体" pitchFamily="2" charset="-122"/>
              </a:rPr>
              <a:t> </a:t>
            </a:r>
            <a:r>
              <a:rPr lang="en-US" altLang="zh-CN" sz="2400" i="1">
                <a:ea typeface="宋体" pitchFamily="2" charset="-122"/>
              </a:rPr>
              <a:t>Theorems 1, 2, and 3 and Proposition 1 hold </a:t>
            </a:r>
          </a:p>
          <a:p>
            <a:r>
              <a:rPr lang="en-US" altLang="zh-CN" sz="2400" i="1">
                <a:ea typeface="宋体" pitchFamily="2" charset="-122"/>
              </a:rPr>
              <a:t>when all users have imperfect channel knowledge and </a:t>
            </a:r>
          </a:p>
          <a:p>
            <a:r>
              <a:rPr lang="en-US" altLang="zh-CN" sz="2400" i="1">
                <a:ea typeface="宋体" pitchFamily="2" charset="-122"/>
              </a:rPr>
              <a:t>CAD-MAC is robust to any channel uncertainty.</a:t>
            </a:r>
          </a:p>
        </p:txBody>
      </p:sp>
      <p:grpSp>
        <p:nvGrpSpPr>
          <p:cNvPr id="121863" name="Group 12"/>
          <p:cNvGrpSpPr>
            <a:grpSpLocks/>
          </p:cNvGrpSpPr>
          <p:nvPr/>
        </p:nvGrpSpPr>
        <p:grpSpPr bwMode="auto">
          <a:xfrm>
            <a:off x="3602038" y="2751138"/>
            <a:ext cx="3983037" cy="665162"/>
            <a:chOff x="2068" y="1493"/>
            <a:chExt cx="2509" cy="419"/>
          </a:xfrm>
        </p:grpSpPr>
        <p:pic>
          <p:nvPicPr>
            <p:cNvPr id="121864" name="Picture 10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" y="1497"/>
              <a:ext cx="335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5" name="Picture 12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" y="1493"/>
              <a:ext cx="496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6" name="Picture 1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" y="1746"/>
              <a:ext cx="335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867" name="Picture 1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" y="1742"/>
              <a:ext cx="496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085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>
                <a:ea typeface="宋体" pitchFamily="2" charset="-122"/>
              </a:rPr>
              <a:t>Growing Need of Energy-Efficient Design in Mobile Broadband Access Networks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73038" y="1766888"/>
            <a:ext cx="7696200" cy="4038600"/>
          </a:xfrm>
        </p:spPr>
        <p:txBody>
          <a:bodyPr/>
          <a:lstStyle/>
          <a:p>
            <a:pPr eaLnBrk="1" hangingPunct="1"/>
            <a:r>
              <a:rPr lang="en-US" altLang="zh-CN" sz="2400">
                <a:latin typeface="Calibri" pitchFamily="34" charset="0"/>
                <a:ea typeface="宋体" pitchFamily="2" charset="-122"/>
              </a:rPr>
              <a:t>Price paid for this enormous growth</a:t>
            </a:r>
            <a:r>
              <a:rPr lang="en-US" altLang="zh-CN" sz="2400"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>
                <a:latin typeface="Calibri" pitchFamily="34" charset="0"/>
                <a:ea typeface="宋体" pitchFamily="2" charset="-122"/>
              </a:rPr>
              <a:t>Doubling of the power consumption in cellular networks (base stations and core network) every 4-5 years. </a:t>
            </a:r>
          </a:p>
          <a:p>
            <a:pPr lvl="1" eaLnBrk="1" hangingPunct="1"/>
            <a:endParaRPr lang="en-US" altLang="zh-CN">
              <a:latin typeface="Calibri" pitchFamily="34" charset="0"/>
              <a:ea typeface="宋体" pitchFamily="2" charset="-122"/>
            </a:endParaRPr>
          </a:p>
          <a:p>
            <a:pPr eaLnBrk="1" hangingPunct="1"/>
            <a:r>
              <a:rPr lang="en-US" altLang="zh-CN" sz="2400">
                <a:latin typeface="Calibri" pitchFamily="34" charset="0"/>
                <a:ea typeface="宋体" pitchFamily="2" charset="-122"/>
              </a:rPr>
              <a:t>Energy consumption has dramatic environmental impact</a:t>
            </a:r>
          </a:p>
          <a:p>
            <a:pPr lvl="1" eaLnBrk="1" hangingPunct="1"/>
            <a:r>
              <a:rPr lang="en-US" altLang="zh-CN">
                <a:latin typeface="Calibri" pitchFamily="34" charset="0"/>
                <a:ea typeface="宋体" pitchFamily="2" charset="-122"/>
              </a:rPr>
              <a:t>Vodafone: total annual emission of CO</a:t>
            </a:r>
            <a:r>
              <a:rPr lang="en-US" altLang="zh-CN" baseline="-25000">
                <a:latin typeface="Calibri" pitchFamily="34" charset="0"/>
                <a:ea typeface="宋体" pitchFamily="2" charset="-122"/>
              </a:rPr>
              <a:t>2</a:t>
            </a:r>
            <a:r>
              <a:rPr lang="en-US" altLang="zh-CN">
                <a:latin typeface="Calibri" pitchFamily="34" charset="0"/>
                <a:ea typeface="宋体" pitchFamily="2" charset="-122"/>
              </a:rPr>
              <a:t> in 2007/8: 1.45 million tonnes</a:t>
            </a:r>
            <a:r>
              <a:rPr lang="en-US" altLang="zh-CN">
                <a:ea typeface="宋体" pitchFamily="2" charset="-122"/>
              </a:rPr>
              <a:t> </a:t>
            </a:r>
          </a:p>
          <a:p>
            <a:pPr lvl="1" eaLnBrk="1" hangingPunct="1"/>
            <a:r>
              <a:rPr lang="en-US" altLang="zh-CN">
                <a:latin typeface="Calibri" pitchFamily="34" charset="0"/>
                <a:ea typeface="宋体" pitchFamily="2" charset="-122"/>
              </a:rPr>
              <a:t>More expected in the future</a:t>
            </a:r>
          </a:p>
          <a:p>
            <a:endParaRPr lang="en-US" altLang="zh-CN" sz="2400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69849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>
                <a:ea typeface="宋体" pitchFamily="2" charset="-122"/>
              </a:rPr>
              <a:t>Simulation Performance – CRSs Needed for Complete Contention Resolution</a:t>
            </a:r>
          </a:p>
        </p:txBody>
      </p:sp>
      <p:pic>
        <p:nvPicPr>
          <p:cNvPr id="12288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973263"/>
            <a:ext cx="4848225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895475"/>
            <a:ext cx="3921125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2448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Simulation Performance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960563"/>
            <a:ext cx="4294188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2039938"/>
            <a:ext cx="42100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5179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8613" y="4554538"/>
            <a:ext cx="8623300" cy="1630362"/>
          </a:xfrm>
        </p:spPr>
        <p:txBody>
          <a:bodyPr/>
          <a:lstStyle/>
          <a:p>
            <a:pPr eaLnBrk="1" hangingPunct="1"/>
            <a:r>
              <a:rPr lang="en-US" altLang="zh-CN" cap="none">
                <a:ea typeface="宋体" pitchFamily="2" charset="-122"/>
              </a:rPr>
              <a:t>5. CROSS-LAYER OPTIMIZATION FOR ENERGY EFFICIENCY</a:t>
            </a:r>
            <a:endParaRPr lang="zh-CN" altLang="en-US" sz="1300" b="0" cap="none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BDFD2-9949-4BD7-9219-D3AADB092F71}" type="slidenum">
              <a:rPr lang="zh-CN" altLang="en-US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0152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25" y="533400"/>
            <a:ext cx="8247063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Energy Saving             Energy Efficiency</a:t>
            </a:r>
          </a:p>
        </p:txBody>
      </p:sp>
      <p:graphicFrame>
        <p:nvGraphicFramePr>
          <p:cNvPr id="2355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3625850" y="1063625"/>
          <a:ext cx="715963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05" name="Equation" r:id="rId4" imgW="139700" imgH="139700" progId="Equation.DSMT4">
                  <p:embed/>
                </p:oleObj>
              </mc:Choice>
              <mc:Fallback>
                <p:oleObj name="Equation" r:id="rId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50" y="1063625"/>
                        <a:ext cx="715963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169863" y="1733550"/>
            <a:ext cx="8786812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Complete Saving of Energy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Shut down network completely to save the most energy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Not desired!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Purpose of energy-efficient wireless network design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Not to save energy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Make the best/efficient use of energy!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179638" y="4616450"/>
            <a:ext cx="4827587" cy="1433513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800" b="1">
                <a:solidFill>
                  <a:srgbClr val="008000"/>
                </a:solidFill>
                <a:ea typeface="宋体" pitchFamily="2" charset="-122"/>
              </a:rPr>
              <a:t>Energy saving </a:t>
            </a:r>
          </a:p>
          <a:p>
            <a:pPr algn="ctr"/>
            <a:r>
              <a:rPr lang="en-US" altLang="zh-CN" sz="2800" b="1">
                <a:solidFill>
                  <a:srgbClr val="008000"/>
                </a:solidFill>
                <a:ea typeface="宋体" pitchFamily="2" charset="-122"/>
              </a:rPr>
              <a:t>w/o </a:t>
            </a:r>
          </a:p>
          <a:p>
            <a:pPr algn="ctr"/>
            <a:r>
              <a:rPr lang="en-US" altLang="zh-CN" sz="2800" b="1">
                <a:solidFill>
                  <a:srgbClr val="008000"/>
                </a:solidFill>
                <a:ea typeface="宋体" pitchFamily="2" charset="-122"/>
              </a:rPr>
              <a:t>losing service quality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248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252413" y="3373438"/>
            <a:ext cx="8594725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Essence of communications</a:t>
            </a: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Use energy to move information from sender to receiver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Energy and Communications</a:t>
            </a:r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5425" y="1905000"/>
            <a:ext cx="8642350" cy="641350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What is energy?</a:t>
            </a:r>
          </a:p>
        </p:txBody>
      </p:sp>
      <p:pic>
        <p:nvPicPr>
          <p:cNvPr id="233477" name="Picture 5" descr="free fireworks ani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43878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8" name="Picture 6" descr="animated fire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291465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79" name="Picture 7" descr="free fireworks gif clip ar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50" y="531813"/>
            <a:ext cx="7143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480" name="Picture 8" descr="fireworks anim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461963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3481" name="Rectangle 9"/>
          <p:cNvSpPr>
            <a:spLocks noChangeArrowheads="1"/>
          </p:cNvSpPr>
          <p:nvPr/>
        </p:nvSpPr>
        <p:spPr bwMode="auto">
          <a:xfrm>
            <a:off x="2563813" y="2543175"/>
            <a:ext cx="4681537" cy="6604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800" b="1">
                <a:solidFill>
                  <a:srgbClr val="FF0000"/>
                </a:solidFill>
                <a:ea typeface="宋体" pitchFamily="2" charset="-122"/>
              </a:rPr>
              <a:t>The ability to move things</a:t>
            </a:r>
            <a:endParaRPr lang="zh-CN" altLang="en-US" sz="2800" b="1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39941" name="Picture 5" descr="Fig9-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76" y="4311650"/>
            <a:ext cx="30876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0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/>
      <p:bldP spid="23348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900">
                <a:ea typeface="宋体" pitchFamily="2" charset="-122"/>
              </a:rPr>
              <a:t>Transmit Power Concern</a:t>
            </a:r>
            <a:endParaRPr lang="zh-CN" altLang="en-US" sz="2900">
              <a:ea typeface="宋体" pitchFamily="2" charset="-122"/>
            </a:endParaRP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3" y="1905000"/>
            <a:ext cx="8948737" cy="4394200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Information theorists studied energy-efficient communications for at least two decades [Gallager88,Verdu90]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Transceivers designed to maximize information bits per unit energy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Use infinite</a:t>
            </a:r>
            <a:r>
              <a:rPr lang="en-US" altLang="zh-CN" sz="2000">
                <a:solidFill>
                  <a:srgbClr val="990000"/>
                </a:solidFill>
                <a:ea typeface="宋体" pitchFamily="2" charset="-122"/>
              </a:rPr>
              <a:t> degrees of freedom per bit</a:t>
            </a:r>
            <a:r>
              <a:rPr lang="en-US" altLang="zh-CN" sz="2000">
                <a:ea typeface="宋体" pitchFamily="2" charset="-122"/>
              </a:rPr>
              <a:t>, e.g. infinite bandwidth or time duration</a:t>
            </a:r>
          </a:p>
          <a:p>
            <a:pPr lvl="2"/>
            <a:r>
              <a:rPr lang="en-US" altLang="zh-CN">
                <a:ea typeface="宋体" pitchFamily="2" charset="-122"/>
              </a:rPr>
              <a:t>Example: </a:t>
            </a:r>
          </a:p>
          <a:p>
            <a:pPr lvl="3"/>
            <a:r>
              <a:rPr lang="en-US" altLang="zh-CN" sz="2000">
                <a:ea typeface="宋体" pitchFamily="2" charset="-122"/>
              </a:rPr>
              <a:t>Energy consumption per bit in AWGN channels:</a:t>
            </a:r>
          </a:p>
          <a:p>
            <a:pPr lvl="1"/>
            <a:endParaRPr lang="en-US" altLang="zh-CN" sz="2000">
              <a:ea typeface="宋体" pitchFamily="2" charset="-122"/>
            </a:endParaRPr>
          </a:p>
          <a:p>
            <a:pPr lvl="2"/>
            <a:endParaRPr lang="en-US" altLang="zh-CN">
              <a:ea typeface="宋体" pitchFamily="2" charset="-122"/>
            </a:endParaRPr>
          </a:p>
          <a:p>
            <a:pPr lvl="3"/>
            <a:r>
              <a:rPr lang="en-US" altLang="zh-CN" sz="2000">
                <a:ea typeface="宋体" pitchFamily="2" charset="-122"/>
              </a:rPr>
              <a:t>Minimized when t or W is infinite</a:t>
            </a:r>
          </a:p>
          <a:p>
            <a:pPr lvl="4">
              <a:buFontTx/>
              <a:buNone/>
            </a:pP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		E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min 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= No  </a:t>
            </a: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ln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 2 / g</a:t>
            </a:r>
          </a:p>
        </p:txBody>
      </p:sp>
      <p:pic>
        <p:nvPicPr>
          <p:cNvPr id="13005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4795838"/>
            <a:ext cx="32575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8506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Energy Consumption Per Bit</a:t>
            </a:r>
          </a:p>
        </p:txBody>
      </p:sp>
      <p:sp>
        <p:nvSpPr>
          <p:cNvPr id="131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1078" name="TextBox 6"/>
          <p:cNvSpPr txBox="1">
            <a:spLocks noChangeArrowheads="1"/>
          </p:cNvSpPr>
          <p:nvPr/>
        </p:nvSpPr>
        <p:spPr bwMode="auto">
          <a:xfrm>
            <a:off x="5986463" y="5572125"/>
            <a:ext cx="1900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>
                <a:ea typeface="宋体" pitchFamily="2" charset="-122"/>
              </a:rPr>
              <a:t>Uncoded MQAM</a:t>
            </a:r>
          </a:p>
        </p:txBody>
      </p:sp>
      <p:sp>
        <p:nvSpPr>
          <p:cNvPr id="131079" name="TextBox 8"/>
          <p:cNvSpPr txBox="1">
            <a:spLocks noChangeArrowheads="1"/>
          </p:cNvSpPr>
          <p:nvPr/>
        </p:nvSpPr>
        <p:spPr bwMode="auto">
          <a:xfrm>
            <a:off x="1509713" y="5595938"/>
            <a:ext cx="1900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>
                <a:ea typeface="宋体" pitchFamily="2" charset="-122"/>
              </a:rPr>
              <a:t>Optimal Coding</a:t>
            </a:r>
          </a:p>
        </p:txBody>
      </p:sp>
      <p:pic>
        <p:nvPicPr>
          <p:cNvPr id="1310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971675"/>
            <a:ext cx="426402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971675"/>
            <a:ext cx="4256088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82" name="TextBox 12"/>
          <p:cNvSpPr txBox="1">
            <a:spLocks noChangeArrowheads="1"/>
          </p:cNvSpPr>
          <p:nvPr/>
        </p:nvSpPr>
        <p:spPr bwMode="auto">
          <a:xfrm>
            <a:off x="3571875" y="5786438"/>
            <a:ext cx="165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>
                <a:ea typeface="宋体" pitchFamily="2" charset="-122"/>
              </a:rPr>
              <a:t>[Prabhakar01]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1813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>
          <a:xfrm>
            <a:off x="593725" y="533400"/>
            <a:ext cx="8118475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Lazy Packet Scheduling [Prabhakar01]</a:t>
            </a:r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>
          <a:xfrm>
            <a:off x="209550" y="1730375"/>
            <a:ext cx="8724900" cy="4373563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Minimize energy to transmit packets within a given amount of time.</a:t>
            </a:r>
          </a:p>
        </p:txBody>
      </p:sp>
      <p:pic>
        <p:nvPicPr>
          <p:cNvPr id="1321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2581275"/>
            <a:ext cx="6977062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3" name="TextBox 7"/>
          <p:cNvSpPr txBox="1">
            <a:spLocks noChangeArrowheads="1"/>
          </p:cNvSpPr>
          <p:nvPr/>
        </p:nvSpPr>
        <p:spPr bwMode="auto">
          <a:xfrm>
            <a:off x="328613" y="3968750"/>
            <a:ext cx="8640762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Packet arrival time </a:t>
            </a:r>
            <a:r>
              <a:rPr lang="en-US" altLang="zh-CN" sz="2400" i="1">
                <a:latin typeface="Arial Rounded MT Bold" pitchFamily="34" charset="0"/>
                <a:ea typeface="宋体" pitchFamily="2" charset="-122"/>
              </a:rPr>
              <a:t>t</a:t>
            </a:r>
            <a:r>
              <a:rPr lang="en-US" altLang="zh-CN" sz="2400" i="1" baseline="-25000">
                <a:latin typeface="Arial Rounded MT Bold" pitchFamily="34" charset="0"/>
                <a:ea typeface="宋体" pitchFamily="2" charset="-122"/>
              </a:rPr>
              <a:t>i</a:t>
            </a:r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. </a:t>
            </a:r>
          </a:p>
          <a:p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All packets are of the same size.</a:t>
            </a:r>
          </a:p>
          <a:p>
            <a:endParaRPr lang="en-US" altLang="zh-CN" sz="2400">
              <a:latin typeface="Arial Rounded MT Bold" pitchFamily="34" charset="0"/>
              <a:ea typeface="宋体" pitchFamily="2" charset="-122"/>
            </a:endParaRPr>
          </a:p>
          <a:p>
            <a:r>
              <a:rPr lang="en-US" altLang="zh-CN" sz="2400">
                <a:latin typeface="Arial Rounded MT Bold" pitchFamily="34" charset="0"/>
                <a:ea typeface="宋体" pitchFamily="2" charset="-122"/>
              </a:rPr>
              <a:t>Question: what’s the transmission duration for each packet so that the total energy transmitting all the packets is minimized?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650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471488" y="533400"/>
            <a:ext cx="8343900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Optimal Offline Scheduling</a:t>
            </a:r>
          </a:p>
        </p:txBody>
      </p:sp>
      <p:pic>
        <p:nvPicPr>
          <p:cNvPr id="1331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1708150"/>
            <a:ext cx="528637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126" name="Straight Arrow Connector 7"/>
          <p:cNvCxnSpPr>
            <a:cxnSpLocks noChangeShapeType="1"/>
          </p:cNvCxnSpPr>
          <p:nvPr/>
        </p:nvCxnSpPr>
        <p:spPr bwMode="auto">
          <a:xfrm rot="10800000" flipV="1">
            <a:off x="4014788" y="2055813"/>
            <a:ext cx="585787" cy="4302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127" name="TextBox 9"/>
          <p:cNvSpPr txBox="1">
            <a:spLocks noChangeArrowheads="1"/>
          </p:cNvSpPr>
          <p:nvPr/>
        </p:nvSpPr>
        <p:spPr bwMode="auto">
          <a:xfrm>
            <a:off x="4614863" y="1885950"/>
            <a:ext cx="29432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1600">
                <a:ea typeface="宋体" pitchFamily="2" charset="-122"/>
              </a:rPr>
              <a:t>Intervals between two pckts</a:t>
            </a:r>
          </a:p>
        </p:txBody>
      </p:sp>
      <p:cxnSp>
        <p:nvCxnSpPr>
          <p:cNvPr id="133128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3914775" y="3971925"/>
            <a:ext cx="1400175" cy="71437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129" name="TextBox 15"/>
          <p:cNvSpPr txBox="1">
            <a:spLocks noChangeArrowheads="1"/>
          </p:cNvSpPr>
          <p:nvPr/>
        </p:nvSpPr>
        <p:spPr bwMode="auto">
          <a:xfrm>
            <a:off x="4872038" y="3686175"/>
            <a:ext cx="32861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1600">
                <a:ea typeface="宋体" pitchFamily="2" charset="-122"/>
              </a:rPr>
              <a:t>Transmission time for each packet</a:t>
            </a:r>
          </a:p>
        </p:txBody>
      </p:sp>
      <p:sp>
        <p:nvSpPr>
          <p:cNvPr id="133130" name="TextBox 25"/>
          <p:cNvSpPr txBox="1">
            <a:spLocks noChangeArrowheads="1"/>
          </p:cNvSpPr>
          <p:nvPr/>
        </p:nvSpPr>
        <p:spPr bwMode="auto">
          <a:xfrm>
            <a:off x="285750" y="1928813"/>
            <a:ext cx="37004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000">
                <a:solidFill>
                  <a:srgbClr val="FF0000"/>
                </a:solidFill>
                <a:ea typeface="宋体" pitchFamily="2" charset="-122"/>
              </a:rPr>
              <a:t>Answer: </a:t>
            </a:r>
            <a:r>
              <a:rPr lang="en-US" altLang="zh-CN" sz="2000">
                <a:solidFill>
                  <a:srgbClr val="00B050"/>
                </a:solidFill>
                <a:ea typeface="宋体" pitchFamily="2" charset="-122"/>
              </a:rPr>
              <a:t>divide available transmission time evenly among all packets and extend the transmission time as long as possible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0838" y="3590925"/>
            <a:ext cx="3586162" cy="224676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sz="2000" dirty="0">
                <a:ea typeface="宋体" pitchFamily="2" charset="-122"/>
              </a:rPr>
              <a:t>Optimal online scheduling: exploit this property while considering</a:t>
            </a:r>
          </a:p>
          <a:p>
            <a:pPr>
              <a:buFontTx/>
              <a:buAutoNum type="arabicPeriod"/>
            </a:pPr>
            <a:r>
              <a:rPr lang="en-US" altLang="zh-CN" sz="2000" dirty="0">
                <a:ea typeface="宋体" pitchFamily="2" charset="-122"/>
              </a:rPr>
              <a:t>current buffer size</a:t>
            </a:r>
          </a:p>
          <a:p>
            <a:pPr>
              <a:buFontTx/>
              <a:buAutoNum type="arabicPeriod"/>
            </a:pPr>
            <a:r>
              <a:rPr lang="en-US" altLang="zh-CN" sz="2000" dirty="0">
                <a:ea typeface="宋体" pitchFamily="2" charset="-122"/>
              </a:rPr>
              <a:t>future arrivals (statistics of arrival process)</a:t>
            </a:r>
          </a:p>
          <a:p>
            <a:pPr>
              <a:buFontTx/>
              <a:buAutoNum type="arabicPeriod"/>
            </a:pPr>
            <a:r>
              <a:rPr lang="en-US" altLang="zh-CN" sz="2000" dirty="0">
                <a:ea typeface="宋体" pitchFamily="2" charset="-122"/>
              </a:rPr>
              <a:t>time left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8292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>
          <a:xfrm>
            <a:off x="525463" y="533400"/>
            <a:ext cx="8191500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Energy Consumption in Practice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>
          <a:xfrm>
            <a:off x="244475" y="4008438"/>
            <a:ext cx="8899525" cy="2192337"/>
          </a:xfrm>
        </p:spPr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RF transmit power: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Consumed by PA for reliable delivery of data</a:t>
            </a:r>
          </a:p>
          <a:p>
            <a:r>
              <a:rPr lang="en-US" altLang="zh-CN" sz="2400" dirty="0">
                <a:ea typeface="宋体" pitchFamily="2" charset="-122"/>
              </a:rPr>
              <a:t>Circuit component power: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Consumed by electronic circuits for reliable device operations</a:t>
            </a:r>
          </a:p>
        </p:txBody>
      </p:sp>
      <p:pic>
        <p:nvPicPr>
          <p:cNvPr id="1341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798638"/>
            <a:ext cx="700722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31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533400"/>
            <a:ext cx="8597900" cy="1143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Need of Energy Efficiency in </a:t>
            </a:r>
            <a:r>
              <a:rPr lang="en-US" altLang="zh-CN">
                <a:solidFill>
                  <a:srgbClr val="990000"/>
                </a:solidFill>
                <a:ea typeface="宋体" pitchFamily="2" charset="-122"/>
              </a:rPr>
              <a:t>Mobile </a:t>
            </a:r>
            <a:r>
              <a:rPr lang="en-US" altLang="zh-CN">
                <a:ea typeface="宋体" pitchFamily="2" charset="-122"/>
              </a:rPr>
              <a:t>Devices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1847850"/>
            <a:ext cx="8555038" cy="40386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Mobile devices are usually battery powered</a:t>
            </a:r>
          </a:p>
        </p:txBody>
      </p:sp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650" y="2308225"/>
            <a:ext cx="4040188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6"/>
          <p:cNvSpPr>
            <a:spLocks noChangeArrowheads="1"/>
          </p:cNvSpPr>
          <p:nvPr/>
        </p:nvSpPr>
        <p:spPr bwMode="auto">
          <a:xfrm>
            <a:off x="204788" y="2525713"/>
            <a:ext cx="2468562" cy="70802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Growing demand </a:t>
            </a:r>
          </a:p>
          <a:p>
            <a:pPr algn="ctr"/>
            <a:r>
              <a:rPr lang="en-US" altLang="zh-CN">
                <a:ea typeface="宋体" pitchFamily="2" charset="-122"/>
              </a:rPr>
              <a:t>of mobile traffic</a:t>
            </a:r>
          </a:p>
        </p:txBody>
      </p:sp>
      <p:sp>
        <p:nvSpPr>
          <p:cNvPr id="53256" name="Rectangle 7"/>
          <p:cNvSpPr>
            <a:spLocks noChangeArrowheads="1"/>
          </p:cNvSpPr>
          <p:nvPr/>
        </p:nvSpPr>
        <p:spPr bwMode="auto">
          <a:xfrm>
            <a:off x="204788" y="3673475"/>
            <a:ext cx="2439987" cy="985838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>
                <a:ea typeface="宋体" pitchFamily="2" charset="-122"/>
              </a:rPr>
              <a:t>Exponential growth 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of battery consumption</a:t>
            </a:r>
          </a:p>
          <a:p>
            <a:pPr algn="ctr"/>
            <a:r>
              <a:rPr lang="en-US" altLang="zh-CN" sz="1600">
                <a:ea typeface="宋体" pitchFamily="2" charset="-122"/>
              </a:rPr>
              <a:t>(</a:t>
            </a:r>
            <a:r>
              <a:rPr lang="en-US" altLang="zh-CN" sz="1600" b="1">
                <a:ea typeface="宋体" pitchFamily="2" charset="-122"/>
              </a:rPr>
              <a:t>150% every two years</a:t>
            </a:r>
            <a:r>
              <a:rPr lang="en-US" altLang="zh-CN" sz="1600">
                <a:ea typeface="宋体" pitchFamily="2" charset="-122"/>
              </a:rPr>
              <a:t>)</a:t>
            </a:r>
          </a:p>
        </p:txBody>
      </p:sp>
      <p:sp>
        <p:nvSpPr>
          <p:cNvPr id="53257" name="Rectangle 8"/>
          <p:cNvSpPr>
            <a:spLocks noChangeArrowheads="1"/>
          </p:cNvSpPr>
          <p:nvPr/>
        </p:nvSpPr>
        <p:spPr bwMode="auto">
          <a:xfrm>
            <a:off x="2716213" y="2786063"/>
            <a:ext cx="2220912" cy="1393825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zh-CN" sz="1600">
              <a:solidFill>
                <a:srgbClr val="FF0000"/>
              </a:solidFill>
              <a:ea typeface="宋体" pitchFamily="2" charset="-122"/>
            </a:endParaRPr>
          </a:p>
          <a:p>
            <a:pPr algn="ctr"/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Slow development </a:t>
            </a:r>
          </a:p>
          <a:p>
            <a:pPr algn="ctr"/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of battery</a:t>
            </a:r>
          </a:p>
          <a:p>
            <a:pPr algn="ctr"/>
            <a:r>
              <a:rPr lang="en-US" altLang="zh-CN" sz="1600">
                <a:solidFill>
                  <a:srgbClr val="FF0000"/>
                </a:solidFill>
                <a:ea typeface="宋体" pitchFamily="2" charset="-122"/>
              </a:rPr>
              <a:t>(</a:t>
            </a:r>
            <a:r>
              <a:rPr lang="en-US" altLang="zh-CN" sz="1600" b="1">
                <a:solidFill>
                  <a:srgbClr val="FF0000"/>
                </a:solidFill>
                <a:ea typeface="宋体" pitchFamily="2" charset="-122"/>
              </a:rPr>
              <a:t>10% every two years</a:t>
            </a:r>
            <a:r>
              <a:rPr lang="en-US" altLang="zh-CN">
                <a:solidFill>
                  <a:srgbClr val="FF0000"/>
                </a:solidFill>
                <a:ea typeface="宋体" pitchFamily="2" charset="-122"/>
              </a:rPr>
              <a:t>)</a:t>
            </a:r>
          </a:p>
        </p:txBody>
      </p:sp>
      <p:sp>
        <p:nvSpPr>
          <p:cNvPr id="53258" name="Line 9"/>
          <p:cNvSpPr>
            <a:spLocks noChangeShapeType="1"/>
          </p:cNvSpPr>
          <p:nvPr/>
        </p:nvSpPr>
        <p:spPr bwMode="auto">
          <a:xfrm flipH="1">
            <a:off x="1308100" y="3276600"/>
            <a:ext cx="14288" cy="3810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259" name="Oval 10"/>
          <p:cNvSpPr>
            <a:spLocks noChangeArrowheads="1"/>
          </p:cNvSpPr>
          <p:nvPr/>
        </p:nvSpPr>
        <p:spPr bwMode="auto">
          <a:xfrm>
            <a:off x="261938" y="4803775"/>
            <a:ext cx="4818062" cy="973138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an exponentially increasing gap </a:t>
            </a:r>
          </a:p>
          <a:p>
            <a:pPr algn="ctr"/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between the energy demand and supply</a:t>
            </a:r>
          </a:p>
        </p:txBody>
      </p:sp>
      <p:sp>
        <p:nvSpPr>
          <p:cNvPr id="53260" name="Line 11"/>
          <p:cNvSpPr>
            <a:spLocks noChangeShapeType="1"/>
          </p:cNvSpPr>
          <p:nvPr/>
        </p:nvSpPr>
        <p:spPr bwMode="auto">
          <a:xfrm>
            <a:off x="1262063" y="4645025"/>
            <a:ext cx="465137" cy="158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261" name="Line 12"/>
          <p:cNvSpPr>
            <a:spLocks noChangeShapeType="1"/>
          </p:cNvSpPr>
          <p:nvPr/>
        </p:nvSpPr>
        <p:spPr bwMode="auto">
          <a:xfrm flipH="1">
            <a:off x="3468688" y="4165600"/>
            <a:ext cx="552450" cy="652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4799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00" y="1003300"/>
            <a:ext cx="8775700" cy="673100"/>
          </a:xfrm>
        </p:spPr>
        <p:txBody>
          <a:bodyPr/>
          <a:lstStyle/>
          <a:p>
            <a:pPr eaLnBrk="1" hangingPunct="1"/>
            <a:r>
              <a:rPr lang="en-US" altLang="zh-CN" sz="3200">
                <a:ea typeface="宋体" pitchFamily="2" charset="-122"/>
              </a:rPr>
              <a:t>A Detailed Analysis of Energy Consumption</a:t>
            </a:r>
            <a:endParaRPr lang="zh-CN" altLang="en-US" sz="3200">
              <a:ea typeface="宋体" pitchFamily="2" charset="-122"/>
            </a:endParaRPr>
          </a:p>
        </p:txBody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pic>
        <p:nvPicPr>
          <p:cNvPr id="1351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6" b="787"/>
          <a:stretch>
            <a:fillRect/>
          </a:stretch>
        </p:blipFill>
        <p:spPr bwMode="auto">
          <a:xfrm>
            <a:off x="1055688" y="1711325"/>
            <a:ext cx="5432425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5" name="Text Box 8"/>
          <p:cNvSpPr txBox="1">
            <a:spLocks noChangeArrowheads="1"/>
          </p:cNvSpPr>
          <p:nvPr/>
        </p:nvSpPr>
        <p:spPr bwMode="auto">
          <a:xfrm>
            <a:off x="6249988" y="5364163"/>
            <a:ext cx="2197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altLang="zh-CN">
                <a:ea typeface="宋体" pitchFamily="2" charset="-122"/>
              </a:rPr>
              <a:t>[Li, Bakkaloglu, and Chakrabarti, 07]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82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Our Interest: Wireless Solution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3644900"/>
            <a:ext cx="8782050" cy="2673350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AC0000"/>
                </a:solidFill>
                <a:ea typeface="宋体" pitchFamily="2" charset="-122"/>
              </a:rPr>
              <a:t>Transmit mode</a:t>
            </a:r>
            <a:r>
              <a:rPr lang="en-US" altLang="zh-CN" sz="2000">
                <a:ea typeface="宋体" pitchFamily="2" charset="-122"/>
              </a:rPr>
              <a:t> critical for power consumption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Radio interfaces account for more than 50% of overall system energy budget for a smart cellular phone [Anand2007].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Selection is critical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ea typeface="宋体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itchFamily="2" charset="-122"/>
              </a:rPr>
              <a:t>Our focus: </a:t>
            </a:r>
            <a:r>
              <a:rPr lang="en-US" altLang="zh-CN" sz="2000">
                <a:solidFill>
                  <a:srgbClr val="AC0000"/>
                </a:solidFill>
                <a:ea typeface="宋体" pitchFamily="2" charset="-122"/>
              </a:rPr>
              <a:t>transmit mode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AC0000"/>
                </a:solidFill>
                <a:ea typeface="宋体" pitchFamily="2" charset="-122"/>
              </a:rPr>
              <a:t>	</a:t>
            </a:r>
            <a:r>
              <a:rPr lang="en-US" altLang="zh-CN" sz="2000">
                <a:ea typeface="宋体" pitchFamily="2" charset="-122"/>
              </a:rPr>
              <a:t>Emphasize PHY and MAC to improve energy efficiency in transmit states</a:t>
            </a:r>
            <a:endParaRPr lang="zh-CN" altLang="en-US" sz="2000">
              <a:ea typeface="宋体" pitchFamily="2" charset="-122"/>
            </a:endParaRPr>
          </a:p>
        </p:txBody>
      </p:sp>
      <p:graphicFrame>
        <p:nvGraphicFramePr>
          <p:cNvPr id="2457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6269038" y="1825625"/>
          <a:ext cx="2736850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9" name="Visio" r:id="rId3" imgW="7110984" imgH="5510784" progId="Visio.Drawing.11">
                  <p:embed/>
                </p:oleObj>
              </mc:Choice>
              <mc:Fallback>
                <p:oleObj name="Visio" r:id="rId3" imgW="7110984" imgH="55107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38" y="1825625"/>
                        <a:ext cx="2736850" cy="212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2062163"/>
            <a:ext cx="513556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180975" y="1801813"/>
            <a:ext cx="685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>
                <a:ea typeface="宋体" pitchFamily="2" charset="-122"/>
              </a:rPr>
              <a:t>P</a:t>
            </a:r>
            <a:r>
              <a:rPr lang="en-US" altLang="en-US" sz="2000" b="1"/>
              <a:t>ower consumption of 802.11 transceivers</a:t>
            </a:r>
            <a:r>
              <a:rPr lang="en-US" altLang="zh-CN" sz="2000" b="1">
                <a:ea typeface="宋体" pitchFamily="2" charset="-122"/>
              </a:rPr>
              <a:t>[Man05]</a:t>
            </a:r>
            <a:endParaRPr lang="zh-CN" altLang="en-US" sz="2000" b="1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1008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428625" y="815975"/>
            <a:ext cx="471646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title"/>
          </p:nvPr>
        </p:nvSpPr>
        <p:spPr>
          <a:xfrm>
            <a:off x="790575" y="1055688"/>
            <a:ext cx="7408863" cy="641350"/>
          </a:xfrm>
        </p:spPr>
        <p:txBody>
          <a:bodyPr/>
          <a:lstStyle/>
          <a:p>
            <a:r>
              <a:rPr lang="en-US" altLang="zh-CN" sz="2500">
                <a:ea typeface="宋体" pitchFamily="2" charset="-122"/>
              </a:rPr>
              <a:t>Another Look at the Issues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304800" y="1876425"/>
            <a:ext cx="8509000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ea typeface="宋体" pitchFamily="2" charset="-122"/>
              </a:rPr>
              <a:t>Circuit power</a:t>
            </a:r>
            <a:r>
              <a:rPr lang="en-US" altLang="zh-CN" sz="1600" dirty="0">
                <a:ea typeface="宋体" pitchFamily="2" charset="-122"/>
              </a:rPr>
              <a:t>  </a:t>
            </a:r>
            <a:r>
              <a:rPr lang="en-US" altLang="zh-CN" sz="1600" i="1" dirty="0">
                <a:ea typeface="宋体" pitchFamily="2" charset="-122"/>
              </a:rPr>
              <a:t> Pc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Used by all other electronics (filters, AD/DA)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Device dependent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A fixed energy cost in transmit mode</a:t>
            </a:r>
            <a:endParaRPr lang="en-US" altLang="zh-CN" sz="1600" b="1" dirty="0">
              <a:solidFill>
                <a:srgbClr val="FF0000"/>
              </a:solidFill>
              <a:ea typeface="宋体" pitchFamily="2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ea typeface="宋体" pitchFamily="2" charset="-122"/>
              </a:rPr>
              <a:t>Transmit power</a:t>
            </a:r>
            <a:r>
              <a:rPr lang="en-US" altLang="zh-CN" sz="1600" dirty="0">
                <a:ea typeface="宋体" pitchFamily="2" charset="-122"/>
              </a:rPr>
              <a:t>   </a:t>
            </a:r>
            <a:r>
              <a:rPr lang="en-US" altLang="zh-CN" sz="1600" i="1" dirty="0">
                <a:ea typeface="宋体" pitchFamily="2" charset="-122"/>
              </a:rPr>
              <a:t>P</a:t>
            </a:r>
            <a:r>
              <a:rPr lang="en-US" altLang="zh-CN" sz="1600" i="1" baseline="-25000" dirty="0">
                <a:ea typeface="宋体" pitchFamily="2" charset="-122"/>
              </a:rPr>
              <a:t>T</a:t>
            </a:r>
            <a:r>
              <a:rPr lang="en-US" altLang="zh-CN" sz="1600" i="1" dirty="0">
                <a:ea typeface="宋体" pitchFamily="2" charset="-122"/>
              </a:rPr>
              <a:t>(</a:t>
            </a:r>
            <a:r>
              <a:rPr lang="en-US" altLang="zh-CN" sz="1600" b="1" i="1" dirty="0">
                <a:ea typeface="宋体" pitchFamily="2" charset="-122"/>
              </a:rPr>
              <a:t>R</a:t>
            </a:r>
            <a:r>
              <a:rPr lang="en-US" altLang="zh-CN" sz="1600" i="1" dirty="0">
                <a:ea typeface="宋体" pitchFamily="2" charset="-122"/>
              </a:rPr>
              <a:t>)</a:t>
            </a:r>
            <a:r>
              <a:rPr lang="en-US" altLang="zh-CN" sz="1600" dirty="0">
                <a:ea typeface="宋体" pitchFamily="2" charset="-122"/>
              </a:rPr>
              <a:t>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Used by power amplifier for reliable 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sz="1600" dirty="0">
                <a:ea typeface="宋体" pitchFamily="2" charset="-122"/>
              </a:rPr>
              <a:t>bit transmission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Power for reliable transmission of </a:t>
            </a:r>
            <a:r>
              <a:rPr lang="en-US" altLang="zh-CN" sz="1600" b="1" i="1" dirty="0">
                <a:ea typeface="宋体" pitchFamily="2" charset="-122"/>
              </a:rPr>
              <a:t>R</a:t>
            </a:r>
            <a:endParaRPr lang="en-US" altLang="zh-CN" sz="1600" dirty="0">
              <a:ea typeface="宋体" pitchFamily="2" charset="-122"/>
            </a:endParaRP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Depend on modulation, coding and channel</a:t>
            </a:r>
          </a:p>
          <a:p>
            <a:pPr marL="742950" lvl="1" indent="-285750" eaLnBrk="1" hangingPunct="1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150000"/>
              <a:buFontTx/>
              <a:buChar char="•"/>
            </a:pPr>
            <a:r>
              <a:rPr lang="en-US" altLang="zh-CN" sz="1600" dirty="0">
                <a:ea typeface="宋体" pitchFamily="2" charset="-122"/>
              </a:rPr>
              <a:t>Selection of </a:t>
            </a:r>
            <a:r>
              <a:rPr lang="en-US" altLang="zh-CN" sz="1600" b="1" i="1" dirty="0">
                <a:ea typeface="宋体" pitchFamily="2" charset="-122"/>
              </a:rPr>
              <a:t>R</a:t>
            </a:r>
            <a:r>
              <a:rPr lang="en-US" altLang="zh-CN" sz="1600" dirty="0">
                <a:ea typeface="宋体" pitchFamily="2" charset="-122"/>
              </a:rPr>
              <a:t> determines energy efficiency</a:t>
            </a:r>
          </a:p>
          <a:p>
            <a:pPr marL="342900" indent="-342900"/>
            <a:r>
              <a:rPr lang="en-US" altLang="zh-CN" sz="1600" dirty="0">
                <a:ea typeface="宋体" pitchFamily="2" charset="-122"/>
              </a:rPr>
              <a:t>Need to balance </a:t>
            </a:r>
            <a:r>
              <a:rPr lang="en-US" altLang="zh-CN" sz="1600" u="sng" dirty="0">
                <a:ea typeface="宋体" pitchFamily="2" charset="-122"/>
              </a:rPr>
              <a:t>conflicting design guidelines</a:t>
            </a:r>
            <a:r>
              <a:rPr lang="en-US" altLang="zh-CN" sz="1600" dirty="0">
                <a:ea typeface="宋体" pitchFamily="2" charset="-122"/>
              </a:rPr>
              <a:t> to optimize </a:t>
            </a:r>
          </a:p>
          <a:p>
            <a:pPr marL="742950" lvl="1" indent="-285750"/>
            <a:r>
              <a:rPr lang="en-US" altLang="zh-CN" sz="1600" dirty="0">
                <a:ea typeface="宋体" pitchFamily="2" charset="-122"/>
              </a:rPr>
              <a:t> Transmit energy: Extend transmission time as long as possible [Meshkati06], [Prabhakar01]</a:t>
            </a:r>
          </a:p>
          <a:p>
            <a:pPr marL="742950" lvl="1" indent="-285750"/>
            <a:r>
              <a:rPr lang="en-US" altLang="zh-CN" sz="1600" dirty="0">
                <a:ea typeface="宋体" pitchFamily="2" charset="-122"/>
              </a:rPr>
              <a:t> Circuit energy: Use highest rate supported and finish transmission ASAP</a:t>
            </a:r>
            <a:endParaRPr lang="en-US" altLang="zh-CN" sz="1600" dirty="0">
              <a:latin typeface="Arial Rounded MT Bold" pitchFamily="34" charset="0"/>
              <a:ea typeface="宋体" pitchFamily="2" charset="-122"/>
            </a:endParaRPr>
          </a:p>
        </p:txBody>
      </p:sp>
      <p:pic>
        <p:nvPicPr>
          <p:cNvPr id="13619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70488" y="1730375"/>
            <a:ext cx="3816350" cy="2838450"/>
          </a:xfrm>
          <a:noFill/>
        </p:spPr>
      </p:pic>
      <p:sp>
        <p:nvSpPr>
          <p:cNvPr id="136198" name="AutoShape 6"/>
          <p:cNvSpPr>
            <a:spLocks noChangeArrowheads="1"/>
          </p:cNvSpPr>
          <p:nvPr/>
        </p:nvSpPr>
        <p:spPr bwMode="auto">
          <a:xfrm>
            <a:off x="730250" y="5662613"/>
            <a:ext cx="7718425" cy="633412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285750" indent="-285750" algn="ctr"/>
            <a:r>
              <a:rPr lang="en-US" altLang="zh-CN" sz="1600" b="1">
                <a:latin typeface="Verdana" pitchFamily="34" charset="0"/>
                <a:ea typeface="宋体" pitchFamily="2" charset="-122"/>
                <a:sym typeface="Symbol" pitchFamily="18" charset="2"/>
              </a:rPr>
              <a:t>How to optimize the balance between transmit &amp; circuit energy? </a:t>
            </a:r>
          </a:p>
          <a:p>
            <a:pPr marL="285750" indent="-285750" algn="ctr"/>
            <a:r>
              <a:rPr lang="en-US" altLang="zh-CN" sz="1600" b="1">
                <a:latin typeface="Verdana" pitchFamily="34" charset="0"/>
                <a:ea typeface="宋体" pitchFamily="2" charset="-122"/>
                <a:sym typeface="Symbol" pitchFamily="18" charset="2"/>
              </a:rPr>
              <a:t>Across all subchannels?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341678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7800" y="4056063"/>
            <a:ext cx="8609013" cy="2206625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Approach</a:t>
            </a:r>
          </a:p>
          <a:p>
            <a:pPr lvl="1"/>
            <a:r>
              <a:rPr lang="en-US" altLang="zh-CN" sz="2000">
                <a:ea typeface="宋体" pitchFamily="2" charset="-122"/>
              </a:rPr>
              <a:t>Allocate power, adapt modulation and coding based on </a:t>
            </a:r>
            <a:r>
              <a:rPr lang="en-US" altLang="zh-CN" sz="2000">
                <a:solidFill>
                  <a:srgbClr val="FF0066"/>
                </a:solidFill>
                <a:ea typeface="宋体" pitchFamily="2" charset="-122"/>
              </a:rPr>
              <a:t>channel state information </a:t>
            </a:r>
            <a:r>
              <a:rPr lang="en-US" altLang="zh-CN" sz="2000">
                <a:ea typeface="宋体" pitchFamily="2" charset="-122"/>
              </a:rPr>
              <a:t>to </a:t>
            </a:r>
          </a:p>
          <a:p>
            <a:pPr lvl="2"/>
            <a:r>
              <a:rPr lang="en-US" altLang="zh-CN">
                <a:ea typeface="宋体" pitchFamily="2" charset="-122"/>
              </a:rPr>
              <a:t>reduce power consumption of point to point links;</a:t>
            </a:r>
          </a:p>
          <a:p>
            <a:pPr lvl="2"/>
            <a:r>
              <a:rPr lang="en-US" altLang="zh-CN">
                <a:ea typeface="宋体" pitchFamily="2" charset="-122"/>
              </a:rPr>
              <a:t>and balance the competing behaviors of multicell energy-efficient communications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Energy-Efficient OFDM and MIMO</a:t>
            </a:r>
          </a:p>
        </p:txBody>
      </p:sp>
      <p:grpSp>
        <p:nvGrpSpPr>
          <p:cNvPr id="137220" name="Group 4"/>
          <p:cNvGrpSpPr>
            <a:grpSpLocks/>
          </p:cNvGrpSpPr>
          <p:nvPr/>
        </p:nvGrpSpPr>
        <p:grpSpPr bwMode="auto">
          <a:xfrm>
            <a:off x="5684838" y="2600325"/>
            <a:ext cx="1909762" cy="1752600"/>
            <a:chOff x="144" y="720"/>
            <a:chExt cx="1620" cy="1536"/>
          </a:xfrm>
        </p:grpSpPr>
        <p:grpSp>
          <p:nvGrpSpPr>
            <p:cNvPr id="137230" name="Group 5"/>
            <p:cNvGrpSpPr>
              <a:grpSpLocks/>
            </p:cNvGrpSpPr>
            <p:nvPr/>
          </p:nvGrpSpPr>
          <p:grpSpPr bwMode="auto">
            <a:xfrm>
              <a:off x="612" y="1744"/>
              <a:ext cx="648" cy="512"/>
              <a:chOff x="2880" y="1392"/>
              <a:chExt cx="666" cy="576"/>
            </a:xfrm>
          </p:grpSpPr>
          <p:sp>
            <p:nvSpPr>
              <p:cNvPr id="137302" name="AutoShape 6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303" name="Picture 7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1" name="Group 8"/>
            <p:cNvGrpSpPr>
              <a:grpSpLocks/>
            </p:cNvGrpSpPr>
            <p:nvPr/>
          </p:nvGrpSpPr>
          <p:grpSpPr bwMode="auto">
            <a:xfrm>
              <a:off x="144" y="1469"/>
              <a:ext cx="649" cy="511"/>
              <a:chOff x="2880" y="1392"/>
              <a:chExt cx="666" cy="576"/>
            </a:xfrm>
          </p:grpSpPr>
          <p:sp>
            <p:nvSpPr>
              <p:cNvPr id="137300" name="AutoShape 9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301" name="Picture 10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2" name="Group 11"/>
            <p:cNvGrpSpPr>
              <a:grpSpLocks/>
            </p:cNvGrpSpPr>
            <p:nvPr/>
          </p:nvGrpSpPr>
          <p:grpSpPr bwMode="auto">
            <a:xfrm>
              <a:off x="624" y="720"/>
              <a:ext cx="648" cy="512"/>
              <a:chOff x="2880" y="1392"/>
              <a:chExt cx="666" cy="576"/>
            </a:xfrm>
          </p:grpSpPr>
          <p:sp>
            <p:nvSpPr>
              <p:cNvPr id="137298" name="AutoShape 12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9" name="Picture 13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3" name="Group 14"/>
            <p:cNvGrpSpPr>
              <a:grpSpLocks/>
            </p:cNvGrpSpPr>
            <p:nvPr/>
          </p:nvGrpSpPr>
          <p:grpSpPr bwMode="auto">
            <a:xfrm>
              <a:off x="612" y="1232"/>
              <a:ext cx="648" cy="512"/>
              <a:chOff x="2880" y="1392"/>
              <a:chExt cx="666" cy="576"/>
            </a:xfrm>
          </p:grpSpPr>
          <p:sp>
            <p:nvSpPr>
              <p:cNvPr id="137296" name="AutoShape 15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00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7" name="Picture 16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00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4" name="Group 17"/>
            <p:cNvGrpSpPr>
              <a:grpSpLocks/>
            </p:cNvGrpSpPr>
            <p:nvPr/>
          </p:nvGrpSpPr>
          <p:grpSpPr bwMode="auto">
            <a:xfrm>
              <a:off x="144" y="970"/>
              <a:ext cx="649" cy="511"/>
              <a:chOff x="2880" y="1392"/>
              <a:chExt cx="666" cy="576"/>
            </a:xfrm>
          </p:grpSpPr>
          <p:sp>
            <p:nvSpPr>
              <p:cNvPr id="137294" name="AutoShape 18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5" name="Picture 19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5" name="Group 20"/>
            <p:cNvGrpSpPr>
              <a:grpSpLocks/>
            </p:cNvGrpSpPr>
            <p:nvPr/>
          </p:nvGrpSpPr>
          <p:grpSpPr bwMode="auto">
            <a:xfrm>
              <a:off x="1079" y="976"/>
              <a:ext cx="649" cy="512"/>
              <a:chOff x="1344" y="96"/>
              <a:chExt cx="666" cy="576"/>
            </a:xfrm>
          </p:grpSpPr>
          <p:sp>
            <p:nvSpPr>
              <p:cNvPr id="137292" name="AutoShape 21"/>
              <p:cNvSpPr>
                <a:spLocks noChangeArrowheads="1"/>
              </p:cNvSpPr>
              <p:nvPr/>
            </p:nvSpPr>
            <p:spPr bwMode="auto">
              <a:xfrm>
                <a:off x="1344" y="96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3" name="Picture 22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88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36" name="Group 23"/>
            <p:cNvGrpSpPr>
              <a:grpSpLocks/>
            </p:cNvGrpSpPr>
            <p:nvPr/>
          </p:nvGrpSpPr>
          <p:grpSpPr bwMode="auto">
            <a:xfrm>
              <a:off x="1079" y="1488"/>
              <a:ext cx="649" cy="512"/>
              <a:chOff x="2880" y="1392"/>
              <a:chExt cx="666" cy="576"/>
            </a:xfrm>
          </p:grpSpPr>
          <p:sp>
            <p:nvSpPr>
              <p:cNvPr id="137290" name="AutoShape 24"/>
              <p:cNvSpPr>
                <a:spLocks noChangeArrowheads="1"/>
              </p:cNvSpPr>
              <p:nvPr/>
            </p:nvSpPr>
            <p:spPr bwMode="auto">
              <a:xfrm>
                <a:off x="2880" y="1392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91" name="Picture 25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0" y="1584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7237" name="Line 26"/>
            <p:cNvSpPr>
              <a:spLocks noChangeShapeType="1"/>
            </p:cNvSpPr>
            <p:nvPr/>
          </p:nvSpPr>
          <p:spPr bwMode="auto">
            <a:xfrm>
              <a:off x="705" y="1488"/>
              <a:ext cx="18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8" name="Line 27"/>
            <p:cNvSpPr>
              <a:spLocks noChangeShapeType="1"/>
            </p:cNvSpPr>
            <p:nvPr/>
          </p:nvSpPr>
          <p:spPr bwMode="auto">
            <a:xfrm flipH="1" flipV="1">
              <a:off x="480" y="1219"/>
              <a:ext cx="149" cy="107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9" name="Line 28"/>
            <p:cNvSpPr>
              <a:spLocks noChangeShapeType="1"/>
            </p:cNvSpPr>
            <p:nvPr/>
          </p:nvSpPr>
          <p:spPr bwMode="auto">
            <a:xfrm>
              <a:off x="1173" y="1701"/>
              <a:ext cx="187" cy="0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0" name="Line 29"/>
            <p:cNvSpPr>
              <a:spLocks noChangeShapeType="1"/>
            </p:cNvSpPr>
            <p:nvPr/>
          </p:nvSpPr>
          <p:spPr bwMode="auto">
            <a:xfrm flipV="1">
              <a:off x="816" y="1005"/>
              <a:ext cx="111" cy="107"/>
            </a:xfrm>
            <a:prstGeom prst="line">
              <a:avLst/>
            </a:prstGeom>
            <a:noFill/>
            <a:ln w="38100">
              <a:solidFill>
                <a:srgbClr val="A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1" name="Line 30"/>
            <p:cNvSpPr>
              <a:spLocks noChangeShapeType="1"/>
            </p:cNvSpPr>
            <p:nvPr/>
          </p:nvSpPr>
          <p:spPr bwMode="auto">
            <a:xfrm>
              <a:off x="1173" y="1189"/>
              <a:ext cx="187" cy="0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2" name="Line 31"/>
            <p:cNvSpPr>
              <a:spLocks noChangeShapeType="1"/>
            </p:cNvSpPr>
            <p:nvPr/>
          </p:nvSpPr>
          <p:spPr bwMode="auto">
            <a:xfrm flipH="1">
              <a:off x="480" y="1540"/>
              <a:ext cx="112" cy="143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3" name="Line 32"/>
            <p:cNvSpPr>
              <a:spLocks noChangeShapeType="1"/>
            </p:cNvSpPr>
            <p:nvPr/>
          </p:nvSpPr>
          <p:spPr bwMode="auto">
            <a:xfrm>
              <a:off x="816" y="1825"/>
              <a:ext cx="74" cy="107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7244" name="Group 33"/>
            <p:cNvGrpSpPr>
              <a:grpSpLocks/>
            </p:cNvGrpSpPr>
            <p:nvPr/>
          </p:nvGrpSpPr>
          <p:grpSpPr bwMode="auto">
            <a:xfrm>
              <a:off x="1524" y="1148"/>
              <a:ext cx="94" cy="128"/>
              <a:chOff x="576" y="2640"/>
              <a:chExt cx="216" cy="236"/>
            </a:xfrm>
          </p:grpSpPr>
          <p:pic>
            <p:nvPicPr>
              <p:cNvPr id="137288" name="Picture 34" descr="MCj03985050000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9" name="Line 35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5" name="Group 36"/>
            <p:cNvGrpSpPr>
              <a:grpSpLocks/>
            </p:cNvGrpSpPr>
            <p:nvPr/>
          </p:nvGrpSpPr>
          <p:grpSpPr bwMode="auto">
            <a:xfrm>
              <a:off x="1524" y="1683"/>
              <a:ext cx="94" cy="127"/>
              <a:chOff x="576" y="2640"/>
              <a:chExt cx="216" cy="236"/>
            </a:xfrm>
          </p:grpSpPr>
          <p:pic>
            <p:nvPicPr>
              <p:cNvPr id="137286" name="Picture 37" descr="MCj03985050000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7" name="Line 38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6" name="Group 39"/>
            <p:cNvGrpSpPr>
              <a:grpSpLocks/>
            </p:cNvGrpSpPr>
            <p:nvPr/>
          </p:nvGrpSpPr>
          <p:grpSpPr bwMode="auto">
            <a:xfrm>
              <a:off x="890" y="1255"/>
              <a:ext cx="93" cy="128"/>
              <a:chOff x="576" y="2640"/>
              <a:chExt cx="216" cy="236"/>
            </a:xfrm>
          </p:grpSpPr>
          <p:pic>
            <p:nvPicPr>
              <p:cNvPr id="137284" name="Picture 40" descr="MCj03985050000[1]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5" name="Line 41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7" name="Group 42"/>
            <p:cNvGrpSpPr>
              <a:grpSpLocks/>
            </p:cNvGrpSpPr>
            <p:nvPr/>
          </p:nvGrpSpPr>
          <p:grpSpPr bwMode="auto">
            <a:xfrm>
              <a:off x="293" y="934"/>
              <a:ext cx="94" cy="128"/>
              <a:chOff x="576" y="2640"/>
              <a:chExt cx="216" cy="236"/>
            </a:xfrm>
          </p:grpSpPr>
          <p:pic>
            <p:nvPicPr>
              <p:cNvPr id="137282" name="Picture 43" descr="MCj03985050000[1]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3" name="Line 44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8" name="Group 45"/>
            <p:cNvGrpSpPr>
              <a:grpSpLocks/>
            </p:cNvGrpSpPr>
            <p:nvPr/>
          </p:nvGrpSpPr>
          <p:grpSpPr bwMode="auto">
            <a:xfrm>
              <a:off x="1002" y="2110"/>
              <a:ext cx="93" cy="129"/>
              <a:chOff x="576" y="2640"/>
              <a:chExt cx="216" cy="236"/>
            </a:xfrm>
          </p:grpSpPr>
          <p:pic>
            <p:nvPicPr>
              <p:cNvPr id="137280" name="Picture 46" descr="MCj03985050000[1]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81" name="Line 47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37249" name="Group 48"/>
            <p:cNvGrpSpPr>
              <a:grpSpLocks/>
            </p:cNvGrpSpPr>
            <p:nvPr/>
          </p:nvGrpSpPr>
          <p:grpSpPr bwMode="auto">
            <a:xfrm>
              <a:off x="256" y="1647"/>
              <a:ext cx="94" cy="128"/>
              <a:chOff x="576" y="2640"/>
              <a:chExt cx="216" cy="236"/>
            </a:xfrm>
          </p:grpSpPr>
          <p:pic>
            <p:nvPicPr>
              <p:cNvPr id="137278" name="Picture 49" descr="MCj03985050000[1]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79" name="Line 50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7250" name="Line 51"/>
            <p:cNvSpPr>
              <a:spLocks noChangeShapeType="1"/>
            </p:cNvSpPr>
            <p:nvPr/>
          </p:nvSpPr>
          <p:spPr bwMode="auto">
            <a:xfrm>
              <a:off x="592" y="1362"/>
              <a:ext cx="253" cy="84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1" name="Line 52"/>
            <p:cNvSpPr>
              <a:spLocks noChangeShapeType="1"/>
            </p:cNvSpPr>
            <p:nvPr/>
          </p:nvSpPr>
          <p:spPr bwMode="auto">
            <a:xfrm>
              <a:off x="778" y="1183"/>
              <a:ext cx="114" cy="22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2" name="Line 53"/>
            <p:cNvSpPr>
              <a:spLocks noChangeShapeType="1"/>
            </p:cNvSpPr>
            <p:nvPr/>
          </p:nvSpPr>
          <p:spPr bwMode="auto">
            <a:xfrm flipH="1">
              <a:off x="1002" y="1255"/>
              <a:ext cx="112" cy="178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3" name="Line 54"/>
            <p:cNvSpPr>
              <a:spLocks noChangeShapeType="1"/>
            </p:cNvSpPr>
            <p:nvPr/>
          </p:nvSpPr>
          <p:spPr bwMode="auto">
            <a:xfrm flipV="1">
              <a:off x="554" y="1530"/>
              <a:ext cx="291" cy="10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4" name="Line 55"/>
            <p:cNvSpPr>
              <a:spLocks noChangeShapeType="1"/>
            </p:cNvSpPr>
            <p:nvPr/>
          </p:nvSpPr>
          <p:spPr bwMode="auto">
            <a:xfrm flipV="1">
              <a:off x="853" y="1530"/>
              <a:ext cx="39" cy="260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5" name="Line 56"/>
            <p:cNvSpPr>
              <a:spLocks noChangeShapeType="1"/>
            </p:cNvSpPr>
            <p:nvPr/>
          </p:nvSpPr>
          <p:spPr bwMode="auto">
            <a:xfrm flipH="1" flipV="1">
              <a:off x="939" y="1530"/>
              <a:ext cx="138" cy="188"/>
            </a:xfrm>
            <a:prstGeom prst="line">
              <a:avLst/>
            </a:prstGeom>
            <a:noFill/>
            <a:ln w="285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6" name="Line 57"/>
            <p:cNvSpPr>
              <a:spLocks noChangeShapeType="1"/>
            </p:cNvSpPr>
            <p:nvPr/>
          </p:nvSpPr>
          <p:spPr bwMode="auto">
            <a:xfrm flipV="1">
              <a:off x="331" y="1540"/>
              <a:ext cx="522" cy="224"/>
            </a:xfrm>
            <a:prstGeom prst="line">
              <a:avLst/>
            </a:prstGeom>
            <a:noFill/>
            <a:ln w="31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7" name="Line 58"/>
            <p:cNvSpPr>
              <a:spLocks noChangeShapeType="1"/>
            </p:cNvSpPr>
            <p:nvPr/>
          </p:nvSpPr>
          <p:spPr bwMode="auto">
            <a:xfrm>
              <a:off x="331" y="1718"/>
              <a:ext cx="111" cy="0"/>
            </a:xfrm>
            <a:prstGeom prst="line">
              <a:avLst/>
            </a:prstGeom>
            <a:noFill/>
            <a:ln w="127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8" name="Line 59"/>
            <p:cNvSpPr>
              <a:spLocks noChangeShapeType="1"/>
            </p:cNvSpPr>
            <p:nvPr/>
          </p:nvSpPr>
          <p:spPr bwMode="auto">
            <a:xfrm>
              <a:off x="368" y="1041"/>
              <a:ext cx="112" cy="142"/>
            </a:xfrm>
            <a:prstGeom prst="line">
              <a:avLst/>
            </a:prstGeom>
            <a:noFill/>
            <a:ln w="381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9" name="Line 60"/>
            <p:cNvSpPr>
              <a:spLocks noChangeShapeType="1"/>
            </p:cNvSpPr>
            <p:nvPr/>
          </p:nvSpPr>
          <p:spPr bwMode="auto">
            <a:xfrm>
              <a:off x="442" y="1051"/>
              <a:ext cx="411" cy="382"/>
            </a:xfrm>
            <a:prstGeom prst="line">
              <a:avLst/>
            </a:prstGeom>
            <a:noFill/>
            <a:ln w="31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0" name="Line 61"/>
            <p:cNvSpPr>
              <a:spLocks noChangeShapeType="1"/>
            </p:cNvSpPr>
            <p:nvPr/>
          </p:nvSpPr>
          <p:spPr bwMode="auto">
            <a:xfrm flipH="1">
              <a:off x="1412" y="1219"/>
              <a:ext cx="112" cy="0"/>
            </a:xfrm>
            <a:prstGeom prst="line">
              <a:avLst/>
            </a:prstGeom>
            <a:noFill/>
            <a:ln w="127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1" name="Line 62"/>
            <p:cNvSpPr>
              <a:spLocks noChangeShapeType="1"/>
            </p:cNvSpPr>
            <p:nvPr/>
          </p:nvSpPr>
          <p:spPr bwMode="auto">
            <a:xfrm flipH="1">
              <a:off x="1002" y="1255"/>
              <a:ext cx="560" cy="214"/>
            </a:xfrm>
            <a:prstGeom prst="line">
              <a:avLst/>
            </a:prstGeom>
            <a:noFill/>
            <a:ln w="3175">
              <a:solidFill>
                <a:srgbClr val="5D46E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2" name="Line 63"/>
            <p:cNvSpPr>
              <a:spLocks noChangeShapeType="1"/>
            </p:cNvSpPr>
            <p:nvPr/>
          </p:nvSpPr>
          <p:spPr bwMode="auto">
            <a:xfrm flipH="1">
              <a:off x="927" y="1362"/>
              <a:ext cx="0" cy="71"/>
            </a:xfrm>
            <a:prstGeom prst="line">
              <a:avLst/>
            </a:prstGeom>
            <a:noFill/>
            <a:ln w="1270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3" name="Text Box 64"/>
            <p:cNvSpPr txBox="1">
              <a:spLocks noChangeArrowheads="1"/>
            </p:cNvSpPr>
            <p:nvPr/>
          </p:nvSpPr>
          <p:spPr bwMode="auto">
            <a:xfrm>
              <a:off x="912" y="1249"/>
              <a:ext cx="30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4" name="Text Box 65"/>
            <p:cNvSpPr txBox="1">
              <a:spLocks noChangeArrowheads="1"/>
            </p:cNvSpPr>
            <p:nvPr/>
          </p:nvSpPr>
          <p:spPr bwMode="auto">
            <a:xfrm>
              <a:off x="1299" y="1507"/>
              <a:ext cx="303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5" name="Text Box 66"/>
            <p:cNvSpPr txBox="1">
              <a:spLocks noChangeArrowheads="1"/>
            </p:cNvSpPr>
            <p:nvPr/>
          </p:nvSpPr>
          <p:spPr bwMode="auto">
            <a:xfrm>
              <a:off x="1461" y="1065"/>
              <a:ext cx="30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6" name="Text Box 67"/>
            <p:cNvSpPr txBox="1">
              <a:spLocks noChangeArrowheads="1"/>
            </p:cNvSpPr>
            <p:nvPr/>
          </p:nvSpPr>
          <p:spPr bwMode="auto">
            <a:xfrm>
              <a:off x="830" y="720"/>
              <a:ext cx="30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7" name="Text Box 68"/>
            <p:cNvSpPr txBox="1">
              <a:spLocks noChangeArrowheads="1"/>
            </p:cNvSpPr>
            <p:nvPr/>
          </p:nvSpPr>
          <p:spPr bwMode="auto">
            <a:xfrm>
              <a:off x="188" y="1153"/>
              <a:ext cx="30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8" name="Text Box 69"/>
            <p:cNvSpPr txBox="1">
              <a:spLocks noChangeArrowheads="1"/>
            </p:cNvSpPr>
            <p:nvPr/>
          </p:nvSpPr>
          <p:spPr bwMode="auto">
            <a:xfrm>
              <a:off x="273" y="1507"/>
              <a:ext cx="303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sp>
          <p:nvSpPr>
            <p:cNvPr id="137269" name="Text Box 70"/>
            <p:cNvSpPr txBox="1">
              <a:spLocks noChangeArrowheads="1"/>
            </p:cNvSpPr>
            <p:nvPr/>
          </p:nvSpPr>
          <p:spPr bwMode="auto">
            <a:xfrm>
              <a:off x="999" y="1981"/>
              <a:ext cx="30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1000" b="1">
                  <a:latin typeface="Verdana" pitchFamily="34" charset="0"/>
                  <a:ea typeface="宋体" pitchFamily="2" charset="-122"/>
                </a:rPr>
                <a:t>F1</a:t>
              </a:r>
            </a:p>
          </p:txBody>
        </p:sp>
        <p:pic>
          <p:nvPicPr>
            <p:cNvPr id="137270" name="Picture 71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728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1" name="Picture 72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728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2" name="Picture 73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296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3" name="Picture 74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1440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4" name="Picture 75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912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5" name="Picture 76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104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6" name="Picture 77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440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77" name="Picture 78" descr="BlackBerry 8700v  mobile phone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200"/>
              <a:ext cx="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7221" name="Group 79"/>
          <p:cNvGrpSpPr>
            <a:grpSpLocks/>
          </p:cNvGrpSpPr>
          <p:nvPr/>
        </p:nvGrpSpPr>
        <p:grpSpPr bwMode="auto">
          <a:xfrm>
            <a:off x="1708150" y="2579688"/>
            <a:ext cx="1752600" cy="1447800"/>
            <a:chOff x="4032" y="432"/>
            <a:chExt cx="1440" cy="1200"/>
          </a:xfrm>
        </p:grpSpPr>
        <p:grpSp>
          <p:nvGrpSpPr>
            <p:cNvPr id="137223" name="Group 80"/>
            <p:cNvGrpSpPr>
              <a:grpSpLocks/>
            </p:cNvGrpSpPr>
            <p:nvPr/>
          </p:nvGrpSpPr>
          <p:grpSpPr bwMode="auto">
            <a:xfrm>
              <a:off x="4032" y="519"/>
              <a:ext cx="1440" cy="1113"/>
              <a:chOff x="1344" y="96"/>
              <a:chExt cx="666" cy="576"/>
            </a:xfrm>
          </p:grpSpPr>
          <p:sp>
            <p:nvSpPr>
              <p:cNvPr id="137228" name="AutoShape 81"/>
              <p:cNvSpPr>
                <a:spLocks noChangeArrowheads="1"/>
              </p:cNvSpPr>
              <p:nvPr/>
            </p:nvSpPr>
            <p:spPr bwMode="auto">
              <a:xfrm>
                <a:off x="1344" y="96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137229" name="Picture 82" descr="MCj0405956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88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7224" name="Group 83"/>
            <p:cNvGrpSpPr>
              <a:grpSpLocks/>
            </p:cNvGrpSpPr>
            <p:nvPr/>
          </p:nvGrpSpPr>
          <p:grpSpPr bwMode="auto">
            <a:xfrm>
              <a:off x="4941" y="432"/>
              <a:ext cx="215" cy="212"/>
              <a:chOff x="576" y="2640"/>
              <a:chExt cx="216" cy="236"/>
            </a:xfrm>
          </p:grpSpPr>
          <p:pic>
            <p:nvPicPr>
              <p:cNvPr id="137226" name="Picture 84" descr="MCj03985050000[1]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227" name="Line 85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7225" name="Line 86"/>
            <p:cNvSpPr>
              <a:spLocks noChangeShapeType="1"/>
            </p:cNvSpPr>
            <p:nvPr/>
          </p:nvSpPr>
          <p:spPr bwMode="auto">
            <a:xfrm flipH="1">
              <a:off x="4844" y="634"/>
              <a:ext cx="195" cy="261"/>
            </a:xfrm>
            <a:prstGeom prst="line">
              <a:avLst/>
            </a:prstGeom>
            <a:noFill/>
            <a:ln w="5715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7222" name="Rectangle 87"/>
          <p:cNvSpPr>
            <a:spLocks noChangeArrowheads="1"/>
          </p:cNvSpPr>
          <p:nvPr/>
        </p:nvSpPr>
        <p:spPr bwMode="auto">
          <a:xfrm>
            <a:off x="444500" y="1633538"/>
            <a:ext cx="84534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OFDM and MIMO: </a:t>
            </a:r>
          </a:p>
          <a:p>
            <a:pPr lvl="1"/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Key technologies in next-generation wireless communications</a:t>
            </a:r>
          </a:p>
          <a:p>
            <a:pPr lvl="1"/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Few work done for energy-efficient OFDM and MIMO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5328065"/>
      </p:ext>
    </p:extLst>
  </p:cSld>
  <p:clrMapOvr>
    <a:masterClrMapping/>
  </p:clrMapOvr>
  <p:transition advTm="86159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>
                <a:ea typeface="宋体" pitchFamily="2" charset="-122"/>
              </a:rPr>
              <a:t>Energy Efficiency Metric</a:t>
            </a:r>
          </a:p>
        </p:txBody>
      </p:sp>
      <p:sp>
        <p:nvSpPr>
          <p:cNvPr id="256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66750" y="1800225"/>
            <a:ext cx="8115300" cy="4467225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Send as much data as possible given a certain amount of energy</a:t>
            </a:r>
          </a:p>
          <a:p>
            <a:pPr marL="1692275" lvl="4" indent="-266700" eaLnBrk="1" hangingPunct="1">
              <a:lnSpc>
                <a:spcPct val="90000"/>
              </a:lnSpc>
            </a:pPr>
            <a:endParaRPr lang="en-US" altLang="zh-CN" sz="180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Given any small amount of energy        consumed in a transmission duration of          , send a maximum amount of transmitted data</a:t>
            </a:r>
          </a:p>
          <a:p>
            <a:pPr marL="1692275" lvl="4" indent="-266700" eaLnBrk="1" hangingPunct="1">
              <a:lnSpc>
                <a:spcPct val="90000"/>
              </a:lnSpc>
            </a:pPr>
            <a:endParaRPr lang="en-US" altLang="zh-CN" sz="180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Choose the optimal link adaptation, i.e. </a:t>
            </a:r>
            <a:r>
              <a:rPr lang="en-US" altLang="zh-CN" sz="1800">
                <a:solidFill>
                  <a:srgbClr val="990000"/>
                </a:solidFill>
                <a:ea typeface="宋体" pitchFamily="2" charset="-122"/>
              </a:rPr>
              <a:t>power and MCS</a:t>
            </a:r>
            <a:r>
              <a:rPr lang="en-US" altLang="zh-CN" sz="1800">
                <a:ea typeface="宋体" pitchFamily="2" charset="-122"/>
              </a:rPr>
              <a:t> (modulation and coding scheme), to maximize</a:t>
            </a:r>
          </a:p>
          <a:p>
            <a:pPr marL="457200" indent="-457200" eaLnBrk="1" hangingPunct="1">
              <a:lnSpc>
                <a:spcPct val="90000"/>
              </a:lnSpc>
            </a:pPr>
            <a:endParaRPr lang="en-US" altLang="zh-CN" sz="180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>
                <a:ea typeface="宋体" pitchFamily="2" charset="-122"/>
              </a:rPr>
              <a:t>	which is equivalent to maximize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180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>
                <a:ea typeface="宋体" pitchFamily="2" charset="-122"/>
              </a:rPr>
              <a:t>	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1800">
                <a:ea typeface="宋体" pitchFamily="2" charset="-122"/>
              </a:rPr>
              <a:t>	called </a:t>
            </a:r>
            <a:r>
              <a:rPr lang="en-US" altLang="zh-CN" sz="1800" b="1">
                <a:solidFill>
                  <a:srgbClr val="990000"/>
                </a:solidFill>
                <a:ea typeface="宋体" pitchFamily="2" charset="-122"/>
              </a:rPr>
              <a:t>energy efficiency</a:t>
            </a:r>
            <a:r>
              <a:rPr lang="en-US" altLang="zh-CN" sz="1800">
                <a:ea typeface="宋体" pitchFamily="2" charset="-122"/>
              </a:rPr>
              <a:t> with a unit </a:t>
            </a:r>
            <a:r>
              <a:rPr lang="en-US" altLang="zh-CN" sz="1800">
                <a:solidFill>
                  <a:srgbClr val="990000"/>
                </a:solidFill>
                <a:ea typeface="宋体" pitchFamily="2" charset="-122"/>
              </a:rPr>
              <a:t>bits per Joule</a:t>
            </a:r>
            <a:r>
              <a:rPr lang="en-US" altLang="zh-CN" sz="1800">
                <a:ea typeface="宋体" pitchFamily="2" charset="-122"/>
              </a:rPr>
              <a:t>.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zh-CN" sz="1800">
              <a:ea typeface="宋体" pitchFamily="2" charset="-122"/>
            </a:endParaRP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zh-CN" sz="1800">
                <a:ea typeface="宋体" pitchFamily="2" charset="-122"/>
              </a:rPr>
              <a:t>Different from existing throughput maximization schemes: variation of overall transmit power</a:t>
            </a:r>
          </a:p>
        </p:txBody>
      </p:sp>
      <p:graphicFrame>
        <p:nvGraphicFramePr>
          <p:cNvPr id="2560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008563" y="2446338"/>
          <a:ext cx="409575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33" name="Equation" r:id="rId4" imgW="253670" imgH="177569" progId="Equation.DSMT4">
                  <p:embed/>
                </p:oleObj>
              </mc:Choice>
              <mc:Fallback>
                <p:oleObj name="Equation" r:id="rId4" imgW="253670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8563" y="2446338"/>
                        <a:ext cx="409575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5"/>
          <p:cNvGraphicFramePr>
            <a:graphicFrameLocks noChangeAspect="1"/>
          </p:cNvGraphicFramePr>
          <p:nvPr/>
        </p:nvGraphicFramePr>
        <p:xfrm>
          <a:off x="2511425" y="2668588"/>
          <a:ext cx="3397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34" name="Equation" r:id="rId6" imgW="190335" imgH="177646" progId="Equation.DSMT4">
                  <p:embed/>
                </p:oleObj>
              </mc:Choice>
              <mc:Fallback>
                <p:oleObj name="Equation" r:id="rId6" imgW="190335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2668588"/>
                        <a:ext cx="3397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6"/>
          <p:cNvGraphicFramePr>
            <a:graphicFrameLocks noChangeAspect="1"/>
          </p:cNvGraphicFramePr>
          <p:nvPr/>
        </p:nvGraphicFramePr>
        <p:xfrm>
          <a:off x="7961313" y="2673350"/>
          <a:ext cx="4651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35" name="Equation" r:id="rId8" imgW="291847" imgH="177646" progId="Equation.DSMT4">
                  <p:embed/>
                </p:oleObj>
              </mc:Choice>
              <mc:Fallback>
                <p:oleObj name="Equation" r:id="rId8" imgW="291847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1313" y="2673350"/>
                        <a:ext cx="465137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7"/>
          <p:cNvGraphicFramePr>
            <a:graphicFrameLocks noChangeAspect="1"/>
          </p:cNvGraphicFramePr>
          <p:nvPr/>
        </p:nvGraphicFramePr>
        <p:xfrm>
          <a:off x="4400550" y="3703638"/>
          <a:ext cx="47783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36" name="Equation" r:id="rId10" imgW="317225" imgH="393359" progId="Equation.DSMT4">
                  <p:embed/>
                </p:oleObj>
              </mc:Choice>
              <mc:Fallback>
                <p:oleObj name="Equation" r:id="rId10" imgW="317225" imgH="39335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3703638"/>
                        <a:ext cx="477838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8"/>
          <p:cNvGraphicFramePr>
            <a:graphicFrameLocks noChangeAspect="1"/>
          </p:cNvGraphicFramePr>
          <p:nvPr/>
        </p:nvGraphicFramePr>
        <p:xfrm>
          <a:off x="3411538" y="4498975"/>
          <a:ext cx="228441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37" name="Equation" r:id="rId12" imgW="1828800" imgH="431800" progId="Equation.DSMT4">
                  <p:embed/>
                </p:oleObj>
              </mc:Choice>
              <mc:Fallback>
                <p:oleObj name="Equation" r:id="rId12" imgW="1828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4498975"/>
                        <a:ext cx="2284412" cy="5413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1" name="Line 11"/>
          <p:cNvSpPr>
            <a:spLocks noChangeShapeType="1"/>
          </p:cNvSpPr>
          <p:nvPr/>
        </p:nvSpPr>
        <p:spPr bwMode="auto">
          <a:xfrm flipH="1">
            <a:off x="5276850" y="4343400"/>
            <a:ext cx="762000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6019800" y="4181475"/>
            <a:ext cx="2638425" cy="314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1200">
                <a:ea typeface="宋体" pitchFamily="2" charset="-122"/>
              </a:rPr>
              <a:t>Overall data rate on all subchannels</a:t>
            </a:r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 flipH="1">
            <a:off x="5584825" y="4848225"/>
            <a:ext cx="479425" cy="84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6076950" y="4654550"/>
            <a:ext cx="2800350" cy="3810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1200">
                <a:ea typeface="宋体" pitchFamily="2" charset="-122"/>
              </a:rPr>
              <a:t>Vector, data rates on all subchannels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416893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533400"/>
            <a:ext cx="8643938" cy="1143000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Energy Efficiency in Flat Fading Channel</a:t>
            </a:r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1724025"/>
            <a:ext cx="5564187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45828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705225" y="2060575"/>
          <a:ext cx="4414838" cy="330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2" name="Graph" r:id="rId4" imgW="3382560" imgH="2856960" progId="Origin50.Graph">
                  <p:embed/>
                </p:oleObj>
              </mc:Choice>
              <mc:Fallback>
                <p:oleObj name="Graph" r:id="rId4" imgW="3382560" imgH="2856960" progId="Origin50.Grap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5225" y="2060575"/>
                        <a:ext cx="4414838" cy="330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>
          <a:xfrm>
            <a:off x="584200" y="939800"/>
            <a:ext cx="8013700" cy="677863"/>
          </a:xfrm>
        </p:spPr>
        <p:txBody>
          <a:bodyPr/>
          <a:lstStyle/>
          <a:p>
            <a:r>
              <a:rPr lang="en-US" altLang="zh-CN" sz="2900">
                <a:ea typeface="宋体" pitchFamily="2" charset="-122"/>
              </a:rPr>
              <a:t>Optimal Energy Efficient Link Adaptation in Flat Fading Channels</a:t>
            </a:r>
          </a:p>
        </p:txBody>
      </p:sp>
      <p:sp>
        <p:nvSpPr>
          <p:cNvPr id="2662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46075" y="1701800"/>
            <a:ext cx="7740650" cy="601663"/>
          </a:xfrm>
        </p:spPr>
        <p:txBody>
          <a:bodyPr/>
          <a:lstStyle/>
          <a:p>
            <a:pPr algn="ctr"/>
            <a:r>
              <a:rPr lang="en-US" altLang="zh-CN" sz="2000" i="1">
                <a:solidFill>
                  <a:schemeClr val="tx2"/>
                </a:solidFill>
                <a:ea typeface="宋体" pitchFamily="2" charset="-122"/>
              </a:rPr>
              <a:t>Optimal energy efficient transmission rule [Miao07]</a:t>
            </a:r>
            <a:endParaRPr lang="en-US" altLang="zh-CN" sz="1800">
              <a:ea typeface="宋体" pitchFamily="2" charset="-122"/>
            </a:endParaRPr>
          </a:p>
        </p:txBody>
      </p:sp>
      <p:graphicFrame>
        <p:nvGraphicFramePr>
          <p:cNvPr id="26627" name="Object 5"/>
          <p:cNvGraphicFramePr>
            <a:graphicFrameLocks noChangeAspect="1"/>
          </p:cNvGraphicFramePr>
          <p:nvPr/>
        </p:nvGraphicFramePr>
        <p:xfrm>
          <a:off x="1674813" y="2230438"/>
          <a:ext cx="19288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3" name="Equation" r:id="rId6" imgW="1066680" imgH="457200" progId="Equation.3">
                  <p:embed/>
                </p:oleObj>
              </mc:Choice>
              <mc:Fallback>
                <p:oleObj name="Equation" r:id="rId6" imgW="10666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2230438"/>
                        <a:ext cx="1928812" cy="823912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30" name="Group 6"/>
          <p:cNvGrpSpPr>
            <a:grpSpLocks/>
          </p:cNvGrpSpPr>
          <p:nvPr/>
        </p:nvGrpSpPr>
        <p:grpSpPr bwMode="auto">
          <a:xfrm>
            <a:off x="1397000" y="3581400"/>
            <a:ext cx="1752600" cy="1493838"/>
            <a:chOff x="4032" y="432"/>
            <a:chExt cx="1440" cy="1200"/>
          </a:xfrm>
        </p:grpSpPr>
        <p:grpSp>
          <p:nvGrpSpPr>
            <p:cNvPr id="26640" name="Group 7"/>
            <p:cNvGrpSpPr>
              <a:grpSpLocks/>
            </p:cNvGrpSpPr>
            <p:nvPr/>
          </p:nvGrpSpPr>
          <p:grpSpPr bwMode="auto">
            <a:xfrm>
              <a:off x="4032" y="519"/>
              <a:ext cx="1440" cy="1113"/>
              <a:chOff x="1344" y="96"/>
              <a:chExt cx="666" cy="576"/>
            </a:xfrm>
          </p:grpSpPr>
          <p:sp>
            <p:nvSpPr>
              <p:cNvPr id="26645" name="AutoShape 8"/>
              <p:cNvSpPr>
                <a:spLocks noChangeArrowheads="1"/>
              </p:cNvSpPr>
              <p:nvPr/>
            </p:nvSpPr>
            <p:spPr bwMode="auto">
              <a:xfrm>
                <a:off x="1344" y="96"/>
                <a:ext cx="666" cy="576"/>
              </a:xfrm>
              <a:prstGeom prst="hexagon">
                <a:avLst>
                  <a:gd name="adj" fmla="val 28906"/>
                  <a:gd name="vf" fmla="val 11547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pitchFamily="2" charset="-122"/>
                </a:endParaRPr>
              </a:p>
            </p:txBody>
          </p:sp>
          <p:pic>
            <p:nvPicPr>
              <p:cNvPr id="26646" name="Picture 9" descr="MCj04059560000[1]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88"/>
                <a:ext cx="192" cy="187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641" name="Group 10"/>
            <p:cNvGrpSpPr>
              <a:grpSpLocks/>
            </p:cNvGrpSpPr>
            <p:nvPr/>
          </p:nvGrpSpPr>
          <p:grpSpPr bwMode="auto">
            <a:xfrm>
              <a:off x="4941" y="432"/>
              <a:ext cx="215" cy="212"/>
              <a:chOff x="576" y="2640"/>
              <a:chExt cx="216" cy="236"/>
            </a:xfrm>
          </p:grpSpPr>
          <p:pic>
            <p:nvPicPr>
              <p:cNvPr id="26643" name="Picture 11" descr="MCj03985050000[1]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2688"/>
                <a:ext cx="216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44" name="Line 12"/>
              <p:cNvSpPr>
                <a:spLocks noChangeShapeType="1"/>
              </p:cNvSpPr>
              <p:nvPr/>
            </p:nvSpPr>
            <p:spPr bwMode="auto">
              <a:xfrm flipV="1">
                <a:off x="672" y="2640"/>
                <a:ext cx="0" cy="56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6642" name="Line 13"/>
            <p:cNvSpPr>
              <a:spLocks noChangeShapeType="1"/>
            </p:cNvSpPr>
            <p:nvPr/>
          </p:nvSpPr>
          <p:spPr bwMode="auto">
            <a:xfrm flipH="1">
              <a:off x="4844" y="634"/>
              <a:ext cx="195" cy="261"/>
            </a:xfrm>
            <a:prstGeom prst="line">
              <a:avLst/>
            </a:prstGeom>
            <a:noFill/>
            <a:ln w="57150">
              <a:solidFill>
                <a:srgbClr val="D909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31" name="Text Box 14"/>
          <p:cNvSpPr txBox="1">
            <a:spLocks noChangeArrowheads="1"/>
          </p:cNvSpPr>
          <p:nvPr/>
        </p:nvSpPr>
        <p:spPr bwMode="auto">
          <a:xfrm>
            <a:off x="838200" y="23622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zh-CN" altLang="en-US">
              <a:ea typeface="宋体" pitchFamily="2" charset="-122"/>
            </a:endParaRPr>
          </a:p>
        </p:txBody>
      </p:sp>
      <p:sp>
        <p:nvSpPr>
          <p:cNvPr id="26632" name="AutoShape 15"/>
          <p:cNvSpPr>
            <a:spLocks noChangeArrowheads="1"/>
          </p:cNvSpPr>
          <p:nvPr/>
        </p:nvSpPr>
        <p:spPr bwMode="auto">
          <a:xfrm>
            <a:off x="609600" y="5613400"/>
            <a:ext cx="7893050" cy="6334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 eaLnBrk="1" hangingPunct="1"/>
            <a:r>
              <a:rPr lang="en-US" altLang="zh-CN" sz="1600" b="1">
                <a:latin typeface="Verdana" pitchFamily="34" charset="0"/>
                <a:ea typeface="宋体" pitchFamily="2" charset="-122"/>
              </a:rPr>
              <a:t>Mobile users always operate with optimal modulation mode </a:t>
            </a:r>
          </a:p>
          <a:p>
            <a:pPr lvl="1" algn="ctr" eaLnBrk="1" hangingPunct="1"/>
            <a:r>
              <a:rPr lang="en-US" altLang="zh-CN" sz="1600" b="1">
                <a:latin typeface="Verdana" pitchFamily="34" charset="0"/>
                <a:ea typeface="宋体" pitchFamily="2" charset="-122"/>
              </a:rPr>
              <a:t>with optimal energy-efficient link adaptation</a:t>
            </a:r>
          </a:p>
        </p:txBody>
      </p:sp>
      <p:sp>
        <p:nvSpPr>
          <p:cNvPr id="26633" name="Text Box 16"/>
          <p:cNvSpPr txBox="1">
            <a:spLocks noChangeArrowheads="1"/>
          </p:cNvSpPr>
          <p:nvPr/>
        </p:nvSpPr>
        <p:spPr bwMode="auto">
          <a:xfrm>
            <a:off x="4146550" y="4681538"/>
            <a:ext cx="184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zh-CN" altLang="en-US" sz="12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34" name="Text Box 17"/>
          <p:cNvSpPr txBox="1">
            <a:spLocks noChangeArrowheads="1"/>
          </p:cNvSpPr>
          <p:nvPr/>
        </p:nvSpPr>
        <p:spPr bwMode="auto">
          <a:xfrm>
            <a:off x="3654425" y="4730750"/>
            <a:ext cx="18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 sz="1200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635" name="Text Box 18"/>
          <p:cNvSpPr txBox="1">
            <a:spLocks noChangeArrowheads="1"/>
          </p:cNvSpPr>
          <p:nvPr/>
        </p:nvSpPr>
        <p:spPr bwMode="auto">
          <a:xfrm>
            <a:off x="4048125" y="5181600"/>
            <a:ext cx="40830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zh-CN" sz="1200" b="1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Energy Consumption to transmit 1 Mb of data</a:t>
            </a:r>
            <a:endParaRPr lang="en-US" altLang="zh-CN" sz="1200" b="1">
              <a:solidFill>
                <a:schemeClr val="tx2"/>
              </a:solidFill>
              <a:latin typeface="Verdana" pitchFamily="34" charset="0"/>
              <a:ea typeface="宋体" pitchFamily="2" charset="-122"/>
            </a:endParaRPr>
          </a:p>
        </p:txBody>
      </p:sp>
      <p:grpSp>
        <p:nvGrpSpPr>
          <p:cNvPr id="26636" name="Group 19"/>
          <p:cNvGrpSpPr>
            <a:grpSpLocks/>
          </p:cNvGrpSpPr>
          <p:nvPr/>
        </p:nvGrpSpPr>
        <p:grpSpPr bwMode="auto">
          <a:xfrm>
            <a:off x="7061200" y="4216400"/>
            <a:ext cx="1508125" cy="566738"/>
            <a:chOff x="3640" y="3000"/>
            <a:chExt cx="950" cy="357"/>
          </a:xfrm>
        </p:grpSpPr>
        <p:sp>
          <p:nvSpPr>
            <p:cNvPr id="26638" name="Text Box 20"/>
            <p:cNvSpPr txBox="1">
              <a:spLocks noChangeArrowheads="1"/>
            </p:cNvSpPr>
            <p:nvPr/>
          </p:nvSpPr>
          <p:spPr bwMode="auto">
            <a:xfrm>
              <a:off x="4016" y="3184"/>
              <a:ext cx="57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US" altLang="zh-CN" sz="1200" b="1">
                  <a:solidFill>
                    <a:srgbClr val="000000"/>
                  </a:solidFill>
                  <a:latin typeface="Verdana" pitchFamily="34" charset="0"/>
                  <a:ea typeface="宋体" pitchFamily="2" charset="-122"/>
                </a:rPr>
                <a:t>Optimal </a:t>
              </a:r>
            </a:p>
          </p:txBody>
        </p:sp>
        <p:sp>
          <p:nvSpPr>
            <p:cNvPr id="26639" name="Line 21"/>
            <p:cNvSpPr>
              <a:spLocks noChangeShapeType="1"/>
            </p:cNvSpPr>
            <p:nvPr/>
          </p:nvSpPr>
          <p:spPr bwMode="auto">
            <a:xfrm flipH="1" flipV="1">
              <a:off x="3640" y="3000"/>
              <a:ext cx="408" cy="2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6637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5155913"/>
      </p:ext>
    </p:extLst>
  </p:cSld>
  <p:clrMapOvr>
    <a:masterClrMapping/>
  </p:clrMapOvr>
  <p:transition advTm="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8013700" cy="1143000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Properties of Energy-Efficient Link Adaptation</a:t>
            </a:r>
            <a:endParaRPr lang="zh-CN" altLang="en-US" sz="2400">
              <a:ea typeface="宋体" pitchFamily="2" charset="-122"/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475" y="1905000"/>
            <a:ext cx="8626475" cy="4183063"/>
          </a:xfrm>
        </p:spPr>
        <p:txBody>
          <a:bodyPr/>
          <a:lstStyle/>
          <a:p>
            <a:pPr lvl="1"/>
            <a:r>
              <a:rPr lang="en-US" altLang="zh-CN" sz="2000">
                <a:ea typeface="宋体" pitchFamily="2" charset="-122"/>
              </a:rPr>
              <a:t>To improve energy efficiency, we should</a:t>
            </a:r>
          </a:p>
          <a:p>
            <a:pPr lvl="2"/>
            <a:r>
              <a:rPr lang="en-US" altLang="zh-CN">
                <a:ea typeface="宋体" pitchFamily="2" charset="-122"/>
              </a:rPr>
              <a:t>Increase channel gain</a:t>
            </a:r>
          </a:p>
          <a:p>
            <a:pPr lvl="2"/>
            <a:r>
              <a:rPr lang="en-US" altLang="zh-CN">
                <a:ea typeface="宋体" pitchFamily="2" charset="-122"/>
              </a:rPr>
              <a:t>Reduce circuit power</a:t>
            </a:r>
          </a:p>
          <a:p>
            <a:pPr lvl="2"/>
            <a:r>
              <a:rPr lang="en-US" altLang="zh-CN">
                <a:ea typeface="宋体" pitchFamily="2" charset="-122"/>
              </a:rPr>
              <a:t>Increase the number of subchannels</a:t>
            </a:r>
          </a:p>
          <a:p>
            <a:pPr lvl="2"/>
            <a:endParaRPr lang="en-US" altLang="zh-CN">
              <a:ea typeface="宋体" pitchFamily="2" charset="-122"/>
            </a:endParaRPr>
          </a:p>
          <a:p>
            <a:pPr lvl="1"/>
            <a:r>
              <a:rPr lang="en-US" altLang="zh-CN" sz="2000">
                <a:ea typeface="宋体" pitchFamily="2" charset="-122"/>
              </a:rPr>
              <a:t>The data rate, determined by link adaptation, should</a:t>
            </a:r>
          </a:p>
          <a:p>
            <a:pPr lvl="2"/>
            <a:r>
              <a:rPr lang="en-US" altLang="zh-CN">
                <a:ea typeface="宋体" pitchFamily="2" charset="-122"/>
              </a:rPr>
              <a:t>Increase with channel gain</a:t>
            </a:r>
          </a:p>
          <a:p>
            <a:pPr lvl="2"/>
            <a:r>
              <a:rPr lang="en-US" altLang="zh-CN">
                <a:ea typeface="宋体" pitchFamily="2" charset="-122"/>
              </a:rPr>
              <a:t>Increase with circuit power</a:t>
            </a:r>
          </a:p>
          <a:p>
            <a:pPr lvl="2"/>
            <a:r>
              <a:rPr lang="en-US" altLang="zh-CN">
                <a:ea typeface="宋体" pitchFamily="2" charset="-122"/>
              </a:rPr>
              <a:t>Decrease with the number of subchannels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928688" y="5918200"/>
            <a:ext cx="7821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[Miao, TCom10]: Relationship of energy efficiency, distance, and rate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795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Upper Bound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063" y="1905000"/>
            <a:ext cx="8582025" cy="4389438"/>
          </a:xfrm>
        </p:spPr>
        <p:txBody>
          <a:bodyPr/>
          <a:lstStyle/>
          <a:p>
            <a:r>
              <a:rPr lang="en-US" altLang="zh-CN" sz="2400">
                <a:solidFill>
                  <a:srgbClr val="990000"/>
                </a:solidFill>
                <a:ea typeface="宋体" pitchFamily="2" charset="-122"/>
              </a:rPr>
              <a:t>Upper bound</a:t>
            </a:r>
            <a:r>
              <a:rPr lang="en-US" altLang="zh-CN" sz="2400">
                <a:ea typeface="宋体" pitchFamily="2" charset="-122"/>
              </a:rPr>
              <a:t>  of energy efficiency</a:t>
            </a:r>
            <a:endParaRPr lang="en-US" altLang="zh-CN" sz="2400">
              <a:solidFill>
                <a:srgbClr val="990000"/>
              </a:solidFill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40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>
                <a:ea typeface="宋体" pitchFamily="2" charset="-122"/>
              </a:rPr>
              <a:t>With Shannon capacity, it is </a:t>
            </a:r>
            <a:r>
              <a:rPr lang="en-US" altLang="zh-CN" sz="2400" i="1">
                <a:latin typeface="Times New Roman" pitchFamily="18" charset="0"/>
                <a:ea typeface="宋体" pitchFamily="2" charset="-122"/>
              </a:rPr>
              <a:t> g/(N</a:t>
            </a:r>
            <a:r>
              <a:rPr lang="en-US" altLang="zh-CN" sz="2400" i="1" baseline="-25000">
                <a:latin typeface="Times New Roman" pitchFamily="18" charset="0"/>
                <a:ea typeface="宋体" pitchFamily="2" charset="-122"/>
              </a:rPr>
              <a:t>o</a:t>
            </a:r>
            <a:r>
              <a:rPr lang="en-US" altLang="zh-CN" sz="2400" i="1"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ln</a:t>
            </a:r>
            <a:r>
              <a:rPr lang="en-US" altLang="zh-CN" sz="2400" i="1">
                <a:latin typeface="Times New Roman" pitchFamily="18" charset="0"/>
                <a:ea typeface="宋体" pitchFamily="2" charset="-122"/>
              </a:rPr>
              <a:t>2) </a:t>
            </a:r>
            <a:r>
              <a:rPr lang="en-US" altLang="zh-CN" sz="2400">
                <a:ea typeface="宋体" pitchFamily="2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2400">
              <a:ea typeface="宋体" pitchFamily="2" charset="-122"/>
            </a:endParaRPr>
          </a:p>
          <a:p>
            <a:r>
              <a:rPr lang="en-US" altLang="zh-CN" sz="2400">
                <a:ea typeface="宋体" pitchFamily="2" charset="-122"/>
              </a:rPr>
              <a:t>How to achieve it?</a:t>
            </a:r>
          </a:p>
          <a:p>
            <a:pPr lvl="1"/>
            <a:r>
              <a:rPr lang="en-US" altLang="zh-CN">
                <a:ea typeface="宋体" pitchFamily="2" charset="-122"/>
              </a:rPr>
              <a:t>1. Zero circuit power and transmit with infinite small data rate</a:t>
            </a:r>
          </a:p>
          <a:p>
            <a:pPr lvl="1"/>
            <a:endParaRPr lang="en-US" altLang="zh-CN">
              <a:ea typeface="宋体" pitchFamily="2" charset="-122"/>
            </a:endParaRPr>
          </a:p>
          <a:p>
            <a:pPr lvl="1"/>
            <a:r>
              <a:rPr lang="en-US" altLang="zh-CN">
                <a:ea typeface="宋体" pitchFamily="2" charset="-122"/>
              </a:rPr>
              <a:t>2. Infinite number of subchannels and transmit with infinite small data rate.</a:t>
            </a:r>
          </a:p>
        </p:txBody>
      </p:sp>
      <p:pic>
        <p:nvPicPr>
          <p:cNvPr id="1402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588" y="2305050"/>
            <a:ext cx="708025" cy="61436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0077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Conditions for Global Optimum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905000"/>
            <a:ext cx="8029575" cy="4038600"/>
          </a:xfrm>
        </p:spPr>
        <p:txBody>
          <a:bodyPr/>
          <a:lstStyle/>
          <a:p>
            <a:r>
              <a:rPr lang="en-US" altLang="zh-CN" sz="2000">
                <a:ea typeface="宋体" pitchFamily="2" charset="-122"/>
              </a:rPr>
              <a:t>Concept of </a:t>
            </a:r>
            <a:r>
              <a:rPr lang="en-US" altLang="zh-CN" sz="2000">
                <a:solidFill>
                  <a:srgbClr val="990000"/>
                </a:solidFill>
                <a:ea typeface="宋体" pitchFamily="2" charset="-122"/>
              </a:rPr>
              <a:t>Quasiconcavity</a:t>
            </a:r>
            <a:r>
              <a:rPr lang="en-US" altLang="zh-CN" sz="2000">
                <a:ea typeface="宋体" pitchFamily="2" charset="-122"/>
              </a:rPr>
              <a:t>:</a:t>
            </a:r>
          </a:p>
          <a:p>
            <a:pPr lvl="1"/>
            <a:endParaRPr lang="en-US" altLang="zh-CN" sz="2000">
              <a:solidFill>
                <a:srgbClr val="990000"/>
              </a:solidFill>
              <a:ea typeface="宋体" pitchFamily="2" charset="-122"/>
            </a:endParaRPr>
          </a:p>
          <a:p>
            <a:pPr lvl="1"/>
            <a:endParaRPr lang="en-US" altLang="zh-CN">
              <a:solidFill>
                <a:srgbClr val="990000"/>
              </a:solidFill>
              <a:ea typeface="宋体" pitchFamily="2" charset="-122"/>
            </a:endParaRPr>
          </a:p>
          <a:p>
            <a:r>
              <a:rPr lang="en-US" altLang="zh-CN" sz="2000">
                <a:ea typeface="宋体" pitchFamily="2" charset="-122"/>
              </a:rPr>
              <a:t>A local maximum is also a global maximum</a:t>
            </a:r>
          </a:p>
        </p:txBody>
      </p:sp>
      <p:pic>
        <p:nvPicPr>
          <p:cNvPr id="27653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420938"/>
            <a:ext cx="50196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5"/>
          <p:cNvGrpSpPr>
            <a:grpSpLocks/>
          </p:cNvGrpSpPr>
          <p:nvPr/>
        </p:nvGrpSpPr>
        <p:grpSpPr bwMode="auto">
          <a:xfrm>
            <a:off x="355600" y="3633788"/>
            <a:ext cx="2768600" cy="2193925"/>
            <a:chOff x="1793" y="2397"/>
            <a:chExt cx="1873" cy="1566"/>
          </a:xfrm>
        </p:grpSpPr>
        <p:pic>
          <p:nvPicPr>
            <p:cNvPr id="2765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" y="2397"/>
              <a:ext cx="1873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7" name="Line 7"/>
            <p:cNvSpPr>
              <a:spLocks noChangeShapeType="1"/>
            </p:cNvSpPr>
            <p:nvPr/>
          </p:nvSpPr>
          <p:spPr bwMode="auto">
            <a:xfrm>
              <a:off x="2106" y="3324"/>
              <a:ext cx="12" cy="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8" name="Line 8"/>
            <p:cNvSpPr>
              <a:spLocks noChangeShapeType="1"/>
            </p:cNvSpPr>
            <p:nvPr/>
          </p:nvSpPr>
          <p:spPr bwMode="auto">
            <a:xfrm>
              <a:off x="2916" y="2736"/>
              <a:ext cx="0" cy="1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659" name="Text Box 9"/>
            <p:cNvSpPr txBox="1">
              <a:spLocks noChangeArrowheads="1"/>
            </p:cNvSpPr>
            <p:nvPr/>
          </p:nvSpPr>
          <p:spPr bwMode="auto">
            <a:xfrm>
              <a:off x="1878" y="3677"/>
              <a:ext cx="26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>
                  <a:ea typeface="宋体" pitchFamily="2" charset="-122"/>
                </a:rPr>
                <a:t>x</a:t>
              </a:r>
              <a:r>
                <a:rPr lang="en-US" altLang="zh-CN" sz="1400" baseline="-25000">
                  <a:ea typeface="宋体" pitchFamily="2" charset="-122"/>
                </a:rPr>
                <a:t>1</a:t>
              </a:r>
            </a:p>
          </p:txBody>
        </p:sp>
        <p:sp>
          <p:nvSpPr>
            <p:cNvPr id="27660" name="Text Box 10"/>
            <p:cNvSpPr txBox="1">
              <a:spLocks noChangeArrowheads="1"/>
            </p:cNvSpPr>
            <p:nvPr/>
          </p:nvSpPr>
          <p:spPr bwMode="auto">
            <a:xfrm>
              <a:off x="2952" y="3684"/>
              <a:ext cx="23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400">
                  <a:ea typeface="宋体" pitchFamily="2" charset="-122"/>
                </a:rPr>
                <a:t>x</a:t>
              </a:r>
              <a:r>
                <a:rPr lang="en-US" altLang="zh-CN" sz="1400" baseline="-25000">
                  <a:ea typeface="宋体" pitchFamily="2" charset="-122"/>
                </a:rPr>
                <a:t>2</a:t>
              </a:r>
            </a:p>
          </p:txBody>
        </p:sp>
        <p:sp>
          <p:nvSpPr>
            <p:cNvPr id="27661" name="Line 11"/>
            <p:cNvSpPr>
              <a:spLocks noChangeShapeType="1"/>
            </p:cNvSpPr>
            <p:nvPr/>
          </p:nvSpPr>
          <p:spPr bwMode="auto">
            <a:xfrm>
              <a:off x="2436" y="3048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7662" name="Picture 12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" y="3747"/>
              <a:ext cx="701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7650" name="Object 13"/>
          <p:cNvGraphicFramePr>
            <a:graphicFrameLocks noChangeAspect="1"/>
          </p:cNvGraphicFramePr>
          <p:nvPr/>
        </p:nvGraphicFramePr>
        <p:xfrm>
          <a:off x="3122613" y="3576638"/>
          <a:ext cx="2576512" cy="231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1" name="Visio" r:id="rId8" imgW="3309747" imgH="2974022" progId="Visio.Drawing.11">
                  <p:embed/>
                </p:oleObj>
              </mc:Choice>
              <mc:Fallback>
                <p:oleObj name="Visio" r:id="rId8" imgW="3309747" imgH="297402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3576638"/>
                        <a:ext cx="2576512" cy="231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5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3516313"/>
            <a:ext cx="31115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07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AutoShape 5"/>
          <p:cNvSpPr>
            <a:spLocks noChangeArrowheads="1"/>
          </p:cNvSpPr>
          <p:nvPr/>
        </p:nvSpPr>
        <p:spPr bwMode="auto">
          <a:xfrm>
            <a:off x="5799138" y="1757363"/>
            <a:ext cx="3078162" cy="132873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b="1" i="1">
                <a:latin typeface="Arial Rounded MT Bold" pitchFamily="34" charset="0"/>
                <a:ea typeface="宋体" pitchFamily="2" charset="-122"/>
              </a:rPr>
              <a:t>Slow advance in battery technology /energy industry critically limit energy availability</a:t>
            </a:r>
          </a:p>
        </p:txBody>
      </p:sp>
      <p:sp>
        <p:nvSpPr>
          <p:cNvPr id="54276" name="AutoShape 6"/>
          <p:cNvSpPr>
            <a:spLocks noChangeArrowheads="1"/>
          </p:cNvSpPr>
          <p:nvPr/>
        </p:nvSpPr>
        <p:spPr bwMode="auto">
          <a:xfrm>
            <a:off x="4906963" y="3400425"/>
            <a:ext cx="3722687" cy="6492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Significance of 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energy efficiency</a:t>
            </a:r>
          </a:p>
        </p:txBody>
      </p:sp>
      <p:sp>
        <p:nvSpPr>
          <p:cNvPr id="54277" name="AutoShape 11"/>
          <p:cNvSpPr>
            <a:spLocks noChangeArrowheads="1"/>
          </p:cNvSpPr>
          <p:nvPr/>
        </p:nvSpPr>
        <p:spPr bwMode="auto">
          <a:xfrm>
            <a:off x="3433763" y="2022475"/>
            <a:ext cx="2289175" cy="8080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1400" b="1" i="1">
                <a:solidFill>
                  <a:srgbClr val="000000"/>
                </a:solidFill>
                <a:latin typeface="Arial Rounded MT Bold" pitchFamily="34" charset="0"/>
                <a:ea typeface="宋体" pitchFamily="2" charset="-122"/>
              </a:rPr>
              <a:t>Growing demand for ubiquitous wideband wireless applications</a:t>
            </a:r>
          </a:p>
        </p:txBody>
      </p:sp>
      <p:sp>
        <p:nvSpPr>
          <p:cNvPr id="54278" name="AutoShape 12"/>
          <p:cNvSpPr>
            <a:spLocks noChangeArrowheads="1"/>
          </p:cNvSpPr>
          <p:nvPr/>
        </p:nvSpPr>
        <p:spPr bwMode="auto">
          <a:xfrm>
            <a:off x="550863" y="1738313"/>
            <a:ext cx="2549525" cy="13192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b="1" i="1">
                <a:latin typeface="Arial Rounded MT Bold" pitchFamily="34" charset="0"/>
                <a:ea typeface="宋体" pitchFamily="2" charset="-122"/>
              </a:rPr>
              <a:t>Spectrum is a natural resource that cannot be replenished</a:t>
            </a:r>
          </a:p>
        </p:txBody>
      </p:sp>
      <p:sp>
        <p:nvSpPr>
          <p:cNvPr id="54279" name="AutoShape 13"/>
          <p:cNvSpPr>
            <a:spLocks noChangeArrowheads="1"/>
          </p:cNvSpPr>
          <p:nvPr/>
        </p:nvSpPr>
        <p:spPr bwMode="auto">
          <a:xfrm>
            <a:off x="804863" y="3400425"/>
            <a:ext cx="3709987" cy="64928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latin typeface="Arial Rounded MT Bold" pitchFamily="34" charset="0"/>
                <a:ea typeface="宋体" pitchFamily="2" charset="-122"/>
              </a:rPr>
              <a:t>Significance of 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Font typeface="Verdana" pitchFamily="34" charset="0"/>
              <a:buNone/>
            </a:pPr>
            <a:r>
              <a:rPr lang="en-US" altLang="zh-CN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spectral efficiency</a:t>
            </a:r>
          </a:p>
        </p:txBody>
      </p:sp>
      <p:sp>
        <p:nvSpPr>
          <p:cNvPr id="54280" name="Oval 25"/>
          <p:cNvSpPr>
            <a:spLocks noChangeArrowheads="1"/>
          </p:cNvSpPr>
          <p:nvPr/>
        </p:nvSpPr>
        <p:spPr bwMode="auto">
          <a:xfrm>
            <a:off x="2505075" y="4200525"/>
            <a:ext cx="4486275" cy="8763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latin typeface="Arial Rounded MT Bold" pitchFamily="34" charset="0"/>
                <a:ea typeface="宋体" pitchFamily="2" charset="-122"/>
              </a:rPr>
              <a:t>Affected by all layers of system design</a:t>
            </a:r>
            <a:endParaRPr lang="zh-CN" altLang="en-US">
              <a:latin typeface="Arial Rounded MT Bold" pitchFamily="34" charset="0"/>
              <a:ea typeface="宋体" pitchFamily="2" charset="-122"/>
            </a:endParaRPr>
          </a:p>
        </p:txBody>
      </p:sp>
      <p:sp>
        <p:nvSpPr>
          <p:cNvPr id="54281" name="Rectangle 26"/>
          <p:cNvSpPr>
            <a:spLocks noChangeArrowheads="1"/>
          </p:cNvSpPr>
          <p:nvPr/>
        </p:nvSpPr>
        <p:spPr bwMode="auto">
          <a:xfrm>
            <a:off x="1095375" y="5343525"/>
            <a:ext cx="7331075" cy="7429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Cross-layer optimization</a:t>
            </a:r>
            <a:r>
              <a:rPr lang="en-US" altLang="zh-CN">
                <a:latin typeface="Arial Rounded MT Bold" pitchFamily="34" charset="0"/>
                <a:ea typeface="宋体" pitchFamily="2" charset="-122"/>
              </a:rPr>
              <a:t> to exploit interactions  between different </a:t>
            </a:r>
          </a:p>
          <a:p>
            <a:pPr algn="ctr"/>
            <a:r>
              <a:rPr lang="en-US" altLang="zh-CN">
                <a:latin typeface="Arial Rounded MT Bold" pitchFamily="34" charset="0"/>
                <a:ea typeface="宋体" pitchFamily="2" charset="-122"/>
              </a:rPr>
              <a:t>layers to fully improve both spectral and energy efficiency</a:t>
            </a:r>
            <a:endParaRPr lang="zh-CN" altLang="en-US">
              <a:latin typeface="Arial Rounded MT Bold" pitchFamily="34" charset="0"/>
              <a:ea typeface="宋体" pitchFamily="2" charset="-122"/>
            </a:endParaRPr>
          </a:p>
        </p:txBody>
      </p:sp>
      <p:sp>
        <p:nvSpPr>
          <p:cNvPr id="54282" name="Line 34"/>
          <p:cNvSpPr>
            <a:spLocks noChangeShapeType="1"/>
          </p:cNvSpPr>
          <p:nvPr/>
        </p:nvSpPr>
        <p:spPr bwMode="auto">
          <a:xfrm>
            <a:off x="1914525" y="3067050"/>
            <a:ext cx="714375" cy="323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3" name="Line 36"/>
          <p:cNvSpPr>
            <a:spLocks noChangeShapeType="1"/>
          </p:cNvSpPr>
          <p:nvPr/>
        </p:nvSpPr>
        <p:spPr bwMode="auto">
          <a:xfrm flipH="1">
            <a:off x="3771900" y="2809875"/>
            <a:ext cx="876300" cy="581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4" name="Line 37"/>
          <p:cNvSpPr>
            <a:spLocks noChangeShapeType="1"/>
          </p:cNvSpPr>
          <p:nvPr/>
        </p:nvSpPr>
        <p:spPr bwMode="auto">
          <a:xfrm>
            <a:off x="4648200" y="2809875"/>
            <a:ext cx="1066800" cy="581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5" name="Line 38"/>
          <p:cNvSpPr>
            <a:spLocks noChangeShapeType="1"/>
          </p:cNvSpPr>
          <p:nvPr/>
        </p:nvSpPr>
        <p:spPr bwMode="auto">
          <a:xfrm flipH="1">
            <a:off x="6496050" y="3057525"/>
            <a:ext cx="771525" cy="342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6" name="Line 39"/>
          <p:cNvSpPr>
            <a:spLocks noChangeShapeType="1"/>
          </p:cNvSpPr>
          <p:nvPr/>
        </p:nvSpPr>
        <p:spPr bwMode="auto">
          <a:xfrm>
            <a:off x="2647950" y="3990975"/>
            <a:ext cx="866775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7" name="Line 40"/>
          <p:cNvSpPr>
            <a:spLocks noChangeShapeType="1"/>
          </p:cNvSpPr>
          <p:nvPr/>
        </p:nvSpPr>
        <p:spPr bwMode="auto">
          <a:xfrm flipH="1">
            <a:off x="5895975" y="3990975"/>
            <a:ext cx="885825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288" name="Line 41"/>
          <p:cNvSpPr>
            <a:spLocks noChangeShapeType="1"/>
          </p:cNvSpPr>
          <p:nvPr/>
        </p:nvSpPr>
        <p:spPr bwMode="auto">
          <a:xfrm flipH="1">
            <a:off x="4752975" y="5076825"/>
            <a:ext cx="0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762000" y="850900"/>
            <a:ext cx="7696200" cy="8255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zh-CN" sz="3300" kern="0" dirty="0">
                <a:solidFill>
                  <a:srgbClr val="9A7900"/>
                </a:solidFill>
                <a:latin typeface="+mj-lt"/>
                <a:ea typeface="宋体" pitchFamily="2" charset="-122"/>
                <a:cs typeface="+mj-cs"/>
              </a:rPr>
              <a:t>Critical Demand of SE and EE</a:t>
            </a:r>
            <a:endParaRPr lang="zh-CN" altLang="en-US" sz="3300" kern="0" dirty="0">
              <a:solidFill>
                <a:srgbClr val="9A7900"/>
              </a:solidFill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E70D12-BCFE-4C43-9C53-108EC6208FF3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087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533400"/>
            <a:ext cx="8920162" cy="11430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Optimal Energy-Efficient Transmission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1731963"/>
            <a:ext cx="8604250" cy="2790825"/>
          </a:xfrm>
        </p:spPr>
        <p:txBody>
          <a:bodyPr/>
          <a:lstStyle/>
          <a:p>
            <a:r>
              <a:rPr lang="en-US" altLang="zh-CN" sz="2400">
                <a:ea typeface="宋体" pitchFamily="2" charset="-122"/>
              </a:rPr>
              <a:t>Energy efficiency</a:t>
            </a:r>
            <a:endParaRPr lang="en-US" altLang="zh-CN" sz="2400" i="1">
              <a:latin typeface="Times New Roman" pitchFamily="18" charset="0"/>
              <a:ea typeface="宋体" pitchFamily="2" charset="-122"/>
            </a:endParaRPr>
          </a:p>
          <a:p>
            <a:pPr lvl="4"/>
            <a:endParaRPr lang="en-US" altLang="zh-CN" sz="2400">
              <a:solidFill>
                <a:srgbClr val="990000"/>
              </a:solidFill>
              <a:ea typeface="宋体" pitchFamily="2" charset="-122"/>
            </a:endParaRPr>
          </a:p>
          <a:p>
            <a:pPr lvl="1"/>
            <a:r>
              <a:rPr lang="en-US" altLang="zh-CN">
                <a:solidFill>
                  <a:srgbClr val="990000"/>
                </a:solidFill>
                <a:ea typeface="宋体" pitchFamily="2" charset="-122"/>
              </a:rPr>
              <a:t>strictly quasiconcave</a:t>
            </a:r>
          </a:p>
          <a:p>
            <a:r>
              <a:rPr lang="en-US" altLang="zh-CN" sz="2400">
                <a:ea typeface="宋体" pitchFamily="2" charset="-122"/>
              </a:rPr>
              <a:t>A unique global optimal link adaptation exists and is characterized by</a:t>
            </a:r>
            <a:endParaRPr lang="zh-CN" altLang="en-US" sz="2400">
              <a:ea typeface="宋体" pitchFamily="2" charset="-122"/>
            </a:endParaRPr>
          </a:p>
        </p:txBody>
      </p:sp>
      <p:sp>
        <p:nvSpPr>
          <p:cNvPr id="141316" name="Line 4"/>
          <p:cNvSpPr>
            <a:spLocks noChangeShapeType="1"/>
          </p:cNvSpPr>
          <p:nvPr/>
        </p:nvSpPr>
        <p:spPr bwMode="auto">
          <a:xfrm flipH="1">
            <a:off x="5311775" y="3875088"/>
            <a:ext cx="987425" cy="261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6240463" y="3614738"/>
            <a:ext cx="22225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Measure how good a subchanel is</a:t>
            </a:r>
          </a:p>
        </p:txBody>
      </p:sp>
      <p:pic>
        <p:nvPicPr>
          <p:cNvPr id="14131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3921125"/>
            <a:ext cx="4637088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5" y="1744663"/>
            <a:ext cx="248285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756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533400"/>
            <a:ext cx="8597900" cy="1143000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Optimal Energy-Efficient Transmission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905000"/>
            <a:ext cx="7494588" cy="3471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Example: Shannon capacity achieved on each subchannel:</a:t>
            </a:r>
          </a:p>
          <a:p>
            <a:pPr>
              <a:lnSpc>
                <a:spcPct val="90000"/>
              </a:lnSpc>
            </a:pPr>
            <a:endParaRPr lang="en-US" altLang="zh-CN" sz="20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000">
              <a:ea typeface="宋体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solidFill>
                  <a:srgbClr val="990000"/>
                </a:solidFill>
                <a:ea typeface="宋体" pitchFamily="2" charset="-122"/>
              </a:rPr>
              <a:t>dynamic water-filling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000">
              <a:solidFill>
                <a:srgbClr val="990000"/>
              </a:solidFill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>
                <a:ea typeface="宋体" pitchFamily="2" charset="-122"/>
              </a:rPr>
              <a:t>Classical water-filling</a:t>
            </a:r>
          </a:p>
          <a:p>
            <a:pPr>
              <a:lnSpc>
                <a:spcPct val="90000"/>
              </a:lnSpc>
            </a:pPr>
            <a:endParaRPr lang="en-US" altLang="zh-CN" sz="200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000">
              <a:ea typeface="宋体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ea typeface="宋体" pitchFamily="2" charset="-122"/>
              </a:rPr>
              <a:t>where      is determined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ea typeface="宋体" pitchFamily="2" charset="-122"/>
              </a:rPr>
              <a:t>by the peak power limit</a:t>
            </a:r>
          </a:p>
        </p:txBody>
      </p:sp>
      <p:pic>
        <p:nvPicPr>
          <p:cNvPr id="28677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2514600"/>
            <a:ext cx="22431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4060825"/>
            <a:ext cx="2133600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4946650"/>
            <a:ext cx="1809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674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4016375" y="2220913"/>
          <a:ext cx="4876800" cy="299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25" name="Visio" r:id="rId10" imgW="4326047" imgH="2656230" progId="Visio.Drawing.11">
                  <p:embed/>
                </p:oleObj>
              </mc:Choice>
              <mc:Fallback>
                <p:oleObj name="Visio" r:id="rId10" imgW="4326047" imgH="26562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2220913"/>
                        <a:ext cx="4876800" cy="299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704850" y="5546725"/>
            <a:ext cx="7764463" cy="64135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>
                <a:latin typeface="Verdana" pitchFamily="34" charset="0"/>
                <a:ea typeface="黑体" pitchFamily="49" charset="-122"/>
              </a:rPr>
              <a:t>Optimally balance circuit energy consumption and transmit energy consumption on all OFDM subchannels</a:t>
            </a:r>
            <a:r>
              <a:rPr lang="en-US" altLang="zh-CN" b="1">
                <a:solidFill>
                  <a:srgbClr val="FF3300"/>
                </a:solidFill>
                <a:latin typeface="Verdana" pitchFamily="34" charset="0"/>
                <a:ea typeface="黑体" pitchFamily="49" charset="-122"/>
              </a:rPr>
              <a:t>	</a:t>
            </a:r>
            <a:endParaRPr lang="zh-CN" altLang="en-US" b="1">
              <a:solidFill>
                <a:srgbClr val="FF3300"/>
              </a:solidFill>
              <a:latin typeface="Verdana" pitchFamily="34" charset="0"/>
              <a:ea typeface="黑体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4885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62000" y="533400"/>
            <a:ext cx="8166100" cy="1143000"/>
          </a:xfrm>
        </p:spPr>
        <p:txBody>
          <a:bodyPr/>
          <a:lstStyle/>
          <a:p>
            <a:r>
              <a:rPr lang="en-US" sz="3200" dirty="0"/>
              <a:t>Energy-Efficient Downlink Transmission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28600" y="1727200"/>
            <a:ext cx="8521700" cy="4038600"/>
          </a:xfrm>
        </p:spPr>
        <p:txBody>
          <a:bodyPr/>
          <a:lstStyle/>
          <a:p>
            <a:r>
              <a:rPr lang="en-US" sz="2400" dirty="0"/>
              <a:t>A generic EE transmission theory</a:t>
            </a:r>
          </a:p>
          <a:p>
            <a:pPr lvl="1"/>
            <a:r>
              <a:rPr lang="en-US" sz="2000" dirty="0"/>
              <a:t>Find </a:t>
            </a:r>
            <a:r>
              <a:rPr lang="en-US" sz="2000" i="1" dirty="0"/>
              <a:t>P</a:t>
            </a:r>
            <a:r>
              <a:rPr lang="en-US" sz="2000" i="1" baseline="-25000" dirty="0"/>
              <a:t>T</a:t>
            </a:r>
            <a:r>
              <a:rPr lang="en-US" sz="2000" i="1" dirty="0"/>
              <a:t>(</a:t>
            </a:r>
            <a:r>
              <a:rPr lang="en-US" sz="2000" b="1" i="1" dirty="0"/>
              <a:t>R</a:t>
            </a:r>
            <a:r>
              <a:rPr lang="en-US" sz="2000" i="1" dirty="0"/>
              <a:t>)</a:t>
            </a:r>
          </a:p>
          <a:p>
            <a:r>
              <a:rPr lang="en-US" sz="2400" dirty="0"/>
              <a:t>Example: BS downlink OFDMA transmission [Xiong11]</a:t>
            </a:r>
          </a:p>
          <a:p>
            <a:pPr lvl="1"/>
            <a:r>
              <a:rPr lang="en-US" sz="2000" dirty="0"/>
              <a:t>A special case of wireless transmission</a:t>
            </a:r>
          </a:p>
          <a:p>
            <a:pPr lvl="1"/>
            <a:r>
              <a:rPr lang="en-US" sz="2000" dirty="0"/>
              <a:t>Except: before transmission, the BS needs to assign the subcarriers to users according to certain rules. </a:t>
            </a:r>
          </a:p>
          <a:p>
            <a:pPr lvl="1"/>
            <a:r>
              <a:rPr lang="en-US" sz="2000" dirty="0"/>
              <a:t>After scheduling: the base station needs to determine transmission modes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14B4C8-FD29-4464-AA7E-8D19FECE191E}" type="slidenum">
              <a:rPr lang="zh-CN" altLang="en-US" smtClean="0"/>
              <a:pPr>
                <a:defRPr/>
              </a:pPr>
              <a:t>92</a:t>
            </a:fld>
            <a:endParaRPr lang="en-US" altLang="zh-CN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5066218"/>
            <a:ext cx="7229475" cy="65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230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9875" y="1762125"/>
            <a:ext cx="8645525" cy="4551589"/>
          </a:xfrm>
        </p:spPr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Binary search assisted ascent (BSAA) for link adaptation in frequency-selective channels</a:t>
            </a:r>
          </a:p>
          <a:p>
            <a:endParaRPr lang="zh-CN" altLang="en-US" sz="2400" dirty="0">
              <a:ea typeface="宋体" pitchFamily="2" charset="-122"/>
            </a:endParaRPr>
          </a:p>
          <a:p>
            <a:endParaRPr lang="zh-CN" altLang="en-US" sz="2400" dirty="0">
              <a:ea typeface="宋体" pitchFamily="2" charset="-122"/>
            </a:endParaRPr>
          </a:p>
          <a:p>
            <a:endParaRPr lang="zh-CN" altLang="en-US" sz="2400" dirty="0">
              <a:ea typeface="宋体" pitchFamily="2" charset="-122"/>
            </a:endParaRPr>
          </a:p>
          <a:p>
            <a:endParaRPr lang="zh-CN" altLang="en-US" sz="2400" dirty="0">
              <a:ea typeface="宋体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400" dirty="0">
              <a:ea typeface="宋体" pitchFamily="2" charset="-122"/>
            </a:endParaRPr>
          </a:p>
          <a:p>
            <a:r>
              <a:rPr lang="en-US" altLang="zh-CN" sz="2400" dirty="0">
                <a:ea typeface="宋体" pitchFamily="2" charset="-122"/>
              </a:rPr>
              <a:t>A type of concave fractional programs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Many standard methods for concave programs can be used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E.g. </a:t>
            </a:r>
            <a:r>
              <a:rPr lang="en-US" altLang="zh-CN" sz="2000" dirty="0" err="1">
                <a:ea typeface="宋体" pitchFamily="2" charset="-122"/>
              </a:rPr>
              <a:t>Dinkelbach’s</a:t>
            </a:r>
            <a:r>
              <a:rPr lang="en-US" altLang="zh-CN" sz="2000" dirty="0">
                <a:ea typeface="宋体" pitchFamily="2" charset="-122"/>
              </a:rPr>
              <a:t> algorithm (converges </a:t>
            </a:r>
            <a:r>
              <a:rPr lang="en-US" altLang="zh-CN" sz="2000" dirty="0" err="1">
                <a:ea typeface="宋体" pitchFamily="2" charset="-122"/>
              </a:rPr>
              <a:t>superlinearly</a:t>
            </a:r>
            <a:r>
              <a:rPr lang="en-US" altLang="zh-CN" sz="2000" dirty="0">
                <a:ea typeface="宋体" pitchFamily="2" charset="-122"/>
              </a:rPr>
              <a:t>) 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Details in [</a:t>
            </a:r>
            <a:r>
              <a:rPr lang="en-US" altLang="zh-CN" sz="2000" dirty="0" err="1">
                <a:ea typeface="宋体" pitchFamily="2" charset="-122"/>
              </a:rPr>
              <a:t>Isheden</a:t>
            </a:r>
            <a:r>
              <a:rPr lang="en-US" altLang="zh-CN" sz="2000" dirty="0">
                <a:ea typeface="宋体" pitchFamily="2" charset="-122"/>
              </a:rPr>
              <a:t> 2011]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Algorithm Development-Frequency Selective Channels</a:t>
            </a:r>
          </a:p>
        </p:txBody>
      </p:sp>
      <p:pic>
        <p:nvPicPr>
          <p:cNvPr id="142340" name="Picture 4" descr="quasiconcave_2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86" y="2603274"/>
            <a:ext cx="3552124" cy="222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18" y="2928031"/>
            <a:ext cx="28400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4090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Convergence of BSAA</a:t>
            </a:r>
            <a:endParaRPr lang="zh-CN" altLang="en-US">
              <a:ea typeface="宋体" pitchFamily="2" charset="-122"/>
            </a:endParaRPr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89163"/>
            <a:ext cx="4133850" cy="32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2228850"/>
            <a:ext cx="4297362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196850" y="5543550"/>
            <a:ext cx="482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pitchFamily="2" charset="-122"/>
              </a:rPr>
              <a:t>Improvement of energy efficiency with iterations.</a:t>
            </a:r>
          </a:p>
        </p:txBody>
      </p:sp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5121275" y="5554663"/>
            <a:ext cx="3641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pitchFamily="2" charset="-122"/>
              </a:rPr>
              <a:t>PDF of # of iterations for convergence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9785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Performance Comparison</a:t>
            </a:r>
          </a:p>
        </p:txBody>
      </p:sp>
      <p:sp>
        <p:nvSpPr>
          <p:cNvPr id="144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5648325"/>
            <a:ext cx="7929563" cy="4746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400">
                <a:ea typeface="宋体" pitchFamily="2" charset="-122"/>
              </a:rPr>
              <a:t>Energy-efficient link adaptation always achieves the highest energy efficiency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400">
                <a:ea typeface="宋体" pitchFamily="2" charset="-122"/>
              </a:rPr>
              <a:t>A tradeoff between energy efficiency and spectral efficiency exists</a:t>
            </a:r>
          </a:p>
        </p:txBody>
      </p:sp>
      <p:pic>
        <p:nvPicPr>
          <p:cNvPr id="14439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2160588"/>
            <a:ext cx="4379912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2125663"/>
            <a:ext cx="5099050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2" name="Line 7"/>
          <p:cNvSpPr>
            <a:spLocks noChangeShapeType="1"/>
          </p:cNvSpPr>
          <p:nvPr/>
        </p:nvSpPr>
        <p:spPr bwMode="auto">
          <a:xfrm>
            <a:off x="7210425" y="4846638"/>
            <a:ext cx="314325" cy="417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4393" name="Rectangle 8"/>
          <p:cNvSpPr>
            <a:spLocks noChangeArrowheads="1"/>
          </p:cNvSpPr>
          <p:nvPr/>
        </p:nvSpPr>
        <p:spPr bwMode="auto">
          <a:xfrm>
            <a:off x="7158038" y="5314950"/>
            <a:ext cx="744537" cy="339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15dBm</a:t>
            </a:r>
          </a:p>
        </p:txBody>
      </p:sp>
      <p:sp>
        <p:nvSpPr>
          <p:cNvPr id="144394" name="Line 9"/>
          <p:cNvSpPr>
            <a:spLocks noChangeShapeType="1"/>
          </p:cNvSpPr>
          <p:nvPr/>
        </p:nvSpPr>
        <p:spPr bwMode="auto">
          <a:xfrm>
            <a:off x="7731125" y="4643438"/>
            <a:ext cx="314325" cy="417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4395" name="Rectangle 10"/>
          <p:cNvSpPr>
            <a:spLocks noChangeArrowheads="1"/>
          </p:cNvSpPr>
          <p:nvPr/>
        </p:nvSpPr>
        <p:spPr bwMode="auto">
          <a:xfrm>
            <a:off x="7913688" y="5086350"/>
            <a:ext cx="823912" cy="3127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20dBm</a:t>
            </a:r>
          </a:p>
        </p:txBody>
      </p:sp>
      <p:sp>
        <p:nvSpPr>
          <p:cNvPr id="144396" name="Line 11"/>
          <p:cNvSpPr>
            <a:spLocks noChangeShapeType="1"/>
          </p:cNvSpPr>
          <p:nvPr/>
        </p:nvSpPr>
        <p:spPr bwMode="auto">
          <a:xfrm flipV="1">
            <a:off x="7883525" y="3960813"/>
            <a:ext cx="169863" cy="327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4397" name="Rectangle 12"/>
          <p:cNvSpPr>
            <a:spLocks noChangeArrowheads="1"/>
          </p:cNvSpPr>
          <p:nvPr/>
        </p:nvSpPr>
        <p:spPr bwMode="auto">
          <a:xfrm>
            <a:off x="7962900" y="3621088"/>
            <a:ext cx="823913" cy="3127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25dBm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D5CE02-C712-4E9C-B8BF-AC10FFB1191C}" type="slidenum">
              <a:rPr lang="zh-CN" altLang="en-US" smtClean="0"/>
              <a:pPr>
                <a:defRPr/>
              </a:pPr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09569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900">
                <a:ea typeface="宋体" pitchFamily="2" charset="-122"/>
              </a:rPr>
              <a:t>Energy Efficiency Metric</a:t>
            </a:r>
          </a:p>
        </p:txBody>
      </p:sp>
      <p:sp>
        <p:nvSpPr>
          <p:cNvPr id="1454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7650" y="1751013"/>
            <a:ext cx="8721725" cy="3989387"/>
          </a:xfrm>
        </p:spPr>
        <p:txBody>
          <a:bodyPr/>
          <a:lstStyle/>
          <a:p>
            <a:pPr eaLnBrk="1" hangingPunct="1"/>
            <a:r>
              <a:rPr lang="en-US" altLang="zh-CN" sz="2000">
                <a:ea typeface="宋体" pitchFamily="2" charset="-122"/>
              </a:rPr>
              <a:t>Exponentially weighted moving average low-pass filters</a:t>
            </a:r>
          </a:p>
          <a:p>
            <a:pPr lvl="1" eaLnBrk="1" hangingPunct="1"/>
            <a:r>
              <a:rPr lang="en-US" altLang="zh-CN" sz="2000" b="1">
                <a:solidFill>
                  <a:srgbClr val="246400"/>
                </a:solidFill>
                <a:ea typeface="宋体" pitchFamily="2" charset="-122"/>
              </a:rPr>
              <a:t>Average throughput</a:t>
            </a:r>
            <a:r>
              <a:rPr lang="en-US" altLang="zh-CN" sz="2000">
                <a:ea typeface="宋体" pitchFamily="2" charset="-122"/>
              </a:rPr>
              <a:t> at time </a:t>
            </a: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t </a:t>
            </a:r>
          </a:p>
          <a:p>
            <a:pPr lvl="1" eaLnBrk="1" hangingPunct="1"/>
            <a:endParaRPr lang="en-US" altLang="zh-CN" sz="2000">
              <a:latin typeface="Times New Roman" pitchFamily="18" charset="0"/>
              <a:ea typeface="宋体" pitchFamily="2" charset="-122"/>
            </a:endParaRPr>
          </a:p>
          <a:p>
            <a:pPr lvl="1" eaLnBrk="1" hangingPunct="1"/>
            <a:endParaRPr lang="en-US" altLang="zh-CN" sz="2000">
              <a:ea typeface="宋体" pitchFamily="2" charset="-122"/>
            </a:endParaRPr>
          </a:p>
          <a:p>
            <a:pPr lvl="1" eaLnBrk="1" hangingPunct="1"/>
            <a:r>
              <a:rPr lang="en-US" altLang="zh-CN" sz="2000" b="1">
                <a:solidFill>
                  <a:srgbClr val="246400"/>
                </a:solidFill>
                <a:ea typeface="宋体" pitchFamily="2" charset="-122"/>
              </a:rPr>
              <a:t>Average power consumption</a:t>
            </a:r>
            <a:r>
              <a:rPr lang="en-US" altLang="zh-CN" sz="2000">
                <a:ea typeface="宋体" pitchFamily="2" charset="-122"/>
              </a:rPr>
              <a:t> at time t </a:t>
            </a:r>
          </a:p>
          <a:p>
            <a:pPr lvl="1" eaLnBrk="1" hangingPunct="1"/>
            <a:endParaRPr lang="en-US" altLang="zh-CN" sz="2000">
              <a:ea typeface="宋体" pitchFamily="2" charset="-122"/>
            </a:endParaRPr>
          </a:p>
          <a:p>
            <a:pPr lvl="1" eaLnBrk="1" hangingPunct="1"/>
            <a:endParaRPr lang="en-US" altLang="zh-CN" sz="2000">
              <a:ea typeface="宋体" pitchFamily="2" charset="-122"/>
            </a:endParaRPr>
          </a:p>
          <a:p>
            <a:pPr lvl="1" eaLnBrk="1" hangingPunct="1"/>
            <a:endParaRPr lang="en-US" altLang="zh-CN" sz="2000">
              <a:ea typeface="宋体" pitchFamily="2" charset="-122"/>
            </a:endParaRPr>
          </a:p>
          <a:p>
            <a:pPr eaLnBrk="1" hangingPunct="1"/>
            <a:r>
              <a:rPr lang="en-US" altLang="zh-CN" sz="2000">
                <a:ea typeface="宋体" pitchFamily="2" charset="-122"/>
              </a:rPr>
              <a:t>Average energy efficiency metric:</a:t>
            </a:r>
          </a:p>
        </p:txBody>
      </p:sp>
      <p:pic>
        <p:nvPicPr>
          <p:cNvPr id="14541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2730500"/>
            <a:ext cx="421322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5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3813175"/>
            <a:ext cx="50609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6" name="Line 8"/>
          <p:cNvSpPr>
            <a:spLocks noChangeShapeType="1"/>
          </p:cNvSpPr>
          <p:nvPr/>
        </p:nvSpPr>
        <p:spPr bwMode="auto">
          <a:xfrm flipH="1">
            <a:off x="6286500" y="3638550"/>
            <a:ext cx="733425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5417" name="Rectangle 9"/>
          <p:cNvSpPr>
            <a:spLocks noChangeArrowheads="1"/>
          </p:cNvSpPr>
          <p:nvPr/>
        </p:nvSpPr>
        <p:spPr bwMode="auto">
          <a:xfrm>
            <a:off x="7083425" y="3465513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150000"/>
            </a:pPr>
            <a:r>
              <a:rPr lang="en-US" altLang="zh-CN" i="1">
                <a:solidFill>
                  <a:srgbClr val="D90909"/>
                </a:solidFill>
                <a:ea typeface="宋体" pitchFamily="2" charset="-122"/>
              </a:rPr>
              <a:t>circuit power</a:t>
            </a:r>
          </a:p>
        </p:txBody>
      </p:sp>
      <p:sp>
        <p:nvSpPr>
          <p:cNvPr id="145418" name="Line 10"/>
          <p:cNvSpPr>
            <a:spLocks noChangeShapeType="1"/>
          </p:cNvSpPr>
          <p:nvPr/>
        </p:nvSpPr>
        <p:spPr bwMode="auto">
          <a:xfrm flipH="1" flipV="1">
            <a:off x="5276850" y="4086225"/>
            <a:ext cx="114300" cy="219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5419" name="Text Box 11"/>
          <p:cNvSpPr txBox="1">
            <a:spLocks noChangeArrowheads="1"/>
          </p:cNvSpPr>
          <p:nvPr/>
        </p:nvSpPr>
        <p:spPr bwMode="auto">
          <a:xfrm>
            <a:off x="3848100" y="4324350"/>
            <a:ext cx="4591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overall transmit power on all subchannels</a:t>
            </a:r>
          </a:p>
        </p:txBody>
      </p:sp>
      <p:pic>
        <p:nvPicPr>
          <p:cNvPr id="145420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25" y="5438775"/>
            <a:ext cx="29654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6623884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13"/>
          <p:cNvGraphicFramePr>
            <a:graphicFrameLocks noChangeAspect="1"/>
          </p:cNvGraphicFramePr>
          <p:nvPr/>
        </p:nvGraphicFramePr>
        <p:xfrm>
          <a:off x="3398838" y="3019425"/>
          <a:ext cx="5064125" cy="318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9" name="Visio" r:id="rId6" imgW="4545795" imgH="2858318" progId="Visio.Drawing.11">
                  <p:embed/>
                </p:oleObj>
              </mc:Choice>
              <mc:Fallback>
                <p:oleObj name="Visio" r:id="rId6" imgW="4545795" imgH="285831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38" y="3019425"/>
                        <a:ext cx="5064125" cy="318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095375"/>
            <a:ext cx="8143875" cy="581025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宋体" pitchFamily="2" charset="-122"/>
              </a:rPr>
              <a:t>Low-Complexity Energy-Efficient Link Adaptation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724025"/>
            <a:ext cx="8689975" cy="1019175"/>
          </a:xfrm>
        </p:spPr>
        <p:txBody>
          <a:bodyPr/>
          <a:lstStyle/>
          <a:p>
            <a:pPr eaLnBrk="1" hangingPunct="1"/>
            <a:r>
              <a:rPr lang="en-US" altLang="zh-CN" sz="2000">
                <a:ea typeface="宋体" pitchFamily="2" charset="-122"/>
              </a:rPr>
              <a:t>Note</a:t>
            </a:r>
          </a:p>
          <a:p>
            <a:pPr eaLnBrk="1" hangingPunct="1"/>
            <a:endParaRPr lang="en-US" altLang="zh-CN" sz="2000">
              <a:ea typeface="宋体" pitchFamily="2" charset="-122"/>
            </a:endParaRPr>
          </a:p>
          <a:p>
            <a:pPr eaLnBrk="1" hangingPunct="1"/>
            <a:r>
              <a:rPr lang="en-US" altLang="zh-CN" sz="2000">
                <a:ea typeface="宋体" pitchFamily="2" charset="-122"/>
              </a:rPr>
              <a:t>Dynamic water-filling power allocation to the level determined by the previous energy efficiency.</a:t>
            </a:r>
          </a:p>
        </p:txBody>
      </p:sp>
      <p:pic>
        <p:nvPicPr>
          <p:cNvPr id="29703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4557713"/>
            <a:ext cx="3709988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Line 6"/>
          <p:cNvSpPr>
            <a:spLocks noChangeShapeType="1"/>
          </p:cNvSpPr>
          <p:nvPr/>
        </p:nvSpPr>
        <p:spPr bwMode="auto">
          <a:xfrm flipH="1">
            <a:off x="4508500" y="3327400"/>
            <a:ext cx="200025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5" name="Text Box 7"/>
          <p:cNvSpPr txBox="1">
            <a:spLocks noChangeArrowheads="1"/>
          </p:cNvSpPr>
          <p:nvPr/>
        </p:nvSpPr>
        <p:spPr bwMode="auto">
          <a:xfrm>
            <a:off x="4908550" y="2870200"/>
            <a:ext cx="3295650" cy="641350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Water level determined by previous energy efficiency</a:t>
            </a:r>
          </a:p>
        </p:txBody>
      </p:sp>
      <p:pic>
        <p:nvPicPr>
          <p:cNvPr id="29706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1833563"/>
            <a:ext cx="30670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492567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6" name="Rectangle 2"/>
          <p:cNvSpPr>
            <a:spLocks noGrp="1" noChangeArrowheads="1"/>
          </p:cNvSpPr>
          <p:nvPr>
            <p:ph type="title"/>
          </p:nvPr>
        </p:nvSpPr>
        <p:spPr>
          <a:xfrm>
            <a:off x="314325" y="1200150"/>
            <a:ext cx="8237538" cy="450850"/>
          </a:xfrm>
        </p:spPr>
        <p:txBody>
          <a:bodyPr/>
          <a:lstStyle/>
          <a:p>
            <a:pPr algn="ctr" eaLnBrk="1" hangingPunct="1"/>
            <a:r>
              <a:rPr lang="en-US" altLang="zh-CN" sz="2500">
                <a:ea typeface="宋体" pitchFamily="2" charset="-122"/>
              </a:rPr>
              <a:t>Multi-User Energy Aware Resource Allocation</a:t>
            </a:r>
          </a:p>
        </p:txBody>
      </p:sp>
      <p:sp>
        <p:nvSpPr>
          <p:cNvPr id="1464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9550" y="2843213"/>
            <a:ext cx="6858000" cy="533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>
                <a:solidFill>
                  <a:srgbClr val="990000"/>
                </a:solidFill>
                <a:ea typeface="宋体" pitchFamily="2" charset="-122"/>
              </a:rPr>
              <a:t>Max arithmetic average</a:t>
            </a:r>
            <a:r>
              <a:rPr lang="en-US" altLang="zh-CN" sz="2000">
                <a:ea typeface="宋体" pitchFamily="2" charset="-122"/>
              </a:rPr>
              <a:t> of</a:t>
            </a:r>
            <a:r>
              <a:rPr lang="en-US" altLang="zh-CN" sz="2400">
                <a:ea typeface="宋体" pitchFamily="2" charset="-122"/>
              </a:rPr>
              <a:t> </a:t>
            </a:r>
            <a:r>
              <a:rPr lang="en-US" altLang="zh-CN" sz="2000">
                <a:ea typeface="宋体" pitchFamily="2" charset="-122"/>
              </a:rPr>
              <a:t>energy efficiency (w/o fairness)</a:t>
            </a:r>
          </a:p>
        </p:txBody>
      </p:sp>
      <p:sp>
        <p:nvSpPr>
          <p:cNvPr id="146438" name="Rectangle 4"/>
          <p:cNvSpPr>
            <a:spLocks noChangeArrowheads="1"/>
          </p:cNvSpPr>
          <p:nvPr/>
        </p:nvSpPr>
        <p:spPr bwMode="auto">
          <a:xfrm>
            <a:off x="315913" y="3817938"/>
            <a:ext cx="7543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solidFill>
                  <a:srgbClr val="990000"/>
                </a:solidFill>
                <a:latin typeface="Arial Rounded MT Bold" pitchFamily="34" charset="0"/>
                <a:ea typeface="宋体" pitchFamily="2" charset="-122"/>
              </a:rPr>
              <a:t>Max geometric average</a:t>
            </a: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 of energy efficiency (w/ fairness)</a:t>
            </a:r>
          </a:p>
        </p:txBody>
      </p:sp>
      <p:sp>
        <p:nvSpPr>
          <p:cNvPr id="723991" name="Rectangle 23"/>
          <p:cNvSpPr>
            <a:spLocks noChangeArrowheads="1"/>
          </p:cNvSpPr>
          <p:nvPr/>
        </p:nvSpPr>
        <p:spPr bwMode="auto">
          <a:xfrm>
            <a:off x="431800" y="5265738"/>
            <a:ext cx="8077200" cy="5810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ctr" eaLnBrk="1" hangingPunct="1">
              <a:defRPr/>
            </a:pPr>
            <a:r>
              <a:rPr lang="en-US" altLang="zh-CN" sz="1600" b="1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  <a:cs typeface="Arial" charset="0"/>
              </a:rPr>
              <a:t>Energy aware resource allocation based on maximizing network </a:t>
            </a:r>
            <a:r>
              <a:rPr lang="en-US" altLang="zh-CN" sz="1600" b="1">
                <a:solidFill>
                  <a:srgbClr val="A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宋体" pitchFamily="2" charset="-122"/>
                <a:cs typeface="Arial" charset="0"/>
              </a:rPr>
              <a:t>“throughput per joule”</a:t>
            </a:r>
            <a:r>
              <a:rPr lang="en-US" altLang="zh-CN" sz="1600" b="1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  <a:cs typeface="Arial" charset="0"/>
              </a:rPr>
              <a:t> metric</a:t>
            </a:r>
          </a:p>
        </p:txBody>
      </p:sp>
      <p:sp>
        <p:nvSpPr>
          <p:cNvPr id="146440" name="Rectangle 24"/>
          <p:cNvSpPr>
            <a:spLocks noChangeArrowheads="1"/>
          </p:cNvSpPr>
          <p:nvPr/>
        </p:nvSpPr>
        <p:spPr bwMode="auto">
          <a:xfrm>
            <a:off x="207963" y="1809750"/>
            <a:ext cx="848995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In a multi-user system, all subchannels cannot be assigned to one user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altLang="zh-CN" sz="2000">
                <a:latin typeface="Arial Rounded MT Bold" pitchFamily="34" charset="0"/>
                <a:ea typeface="宋体" pitchFamily="2" charset="-122"/>
              </a:rPr>
              <a:t>How to assign subchannels?</a:t>
            </a:r>
          </a:p>
        </p:txBody>
      </p:sp>
      <p:sp>
        <p:nvSpPr>
          <p:cNvPr id="146441" name="Rectangle 25"/>
          <p:cNvSpPr>
            <a:spLocks noChangeArrowheads="1"/>
          </p:cNvSpPr>
          <p:nvPr/>
        </p:nvSpPr>
        <p:spPr bwMode="auto">
          <a:xfrm>
            <a:off x="314325" y="4924425"/>
            <a:ext cx="80899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spcAft>
                <a:spcPct val="25000"/>
              </a:spcAft>
              <a:buClr>
                <a:schemeClr val="bg2"/>
              </a:buClr>
              <a:buSzPct val="70000"/>
              <a:buFont typeface="Wingdings" pitchFamily="2" charset="2"/>
              <a:buChar char="l"/>
            </a:pPr>
            <a:endParaRPr lang="en-US" altLang="zh-CN" sz="2000">
              <a:latin typeface="Arial Rounded MT Bold" pitchFamily="34" charset="0"/>
              <a:ea typeface="宋体" pitchFamily="2" charset="-122"/>
            </a:endParaRPr>
          </a:p>
        </p:txBody>
      </p:sp>
      <p:pic>
        <p:nvPicPr>
          <p:cNvPr id="14644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324225"/>
            <a:ext cx="26257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3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538663"/>
            <a:ext cx="36449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175752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itchFamily="2" charset="-122"/>
              </a:rPr>
              <a:t>Resource Allocation w/o Fairness</a:t>
            </a:r>
          </a:p>
        </p:txBody>
      </p:sp>
      <p:sp>
        <p:nvSpPr>
          <p:cNvPr id="14746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1613" y="1317625"/>
            <a:ext cx="8688387" cy="4938713"/>
          </a:xfrm>
        </p:spPr>
        <p:txBody>
          <a:bodyPr/>
          <a:lstStyle/>
          <a:p>
            <a:pPr eaLnBrk="1" hangingPunct="1"/>
            <a:endParaRPr lang="en-US" altLang="zh-CN" sz="2000">
              <a:ea typeface="宋体" pitchFamily="2" charset="-122"/>
            </a:endParaRPr>
          </a:p>
          <a:p>
            <a:pPr eaLnBrk="1" hangingPunct="1"/>
            <a:r>
              <a:rPr lang="en-US" altLang="zh-CN" sz="2000">
                <a:ea typeface="宋体" pitchFamily="2" charset="-122"/>
              </a:rPr>
              <a:t>Allocation metric:</a:t>
            </a: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For user </a:t>
            </a: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n</a:t>
            </a:r>
            <a:r>
              <a:rPr lang="en-US" altLang="zh-CN" sz="2000">
                <a:ea typeface="宋体" pitchFamily="2" charset="-122"/>
              </a:rPr>
              <a:t> on subchannel </a:t>
            </a: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k</a:t>
            </a:r>
          </a:p>
          <a:p>
            <a:pPr lvl="1" eaLnBrk="1" hangingPunct="1"/>
            <a:endParaRPr lang="en-US" altLang="zh-CN" sz="2000">
              <a:latin typeface="Times New Roman" pitchFamily="18" charset="0"/>
              <a:ea typeface="宋体" pitchFamily="2" charset="-122"/>
            </a:endParaRPr>
          </a:p>
          <a:p>
            <a:pPr lvl="1" eaLnBrk="1" hangingPunct="1"/>
            <a:endParaRPr lang="en-US" altLang="zh-CN" sz="2000">
              <a:ea typeface="宋体" pitchFamily="2" charset="-122"/>
            </a:endParaRP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Assign subchannel </a:t>
            </a:r>
            <a:r>
              <a:rPr lang="en-US" altLang="zh-CN" sz="2000">
                <a:latin typeface="Times New Roman" pitchFamily="18" charset="0"/>
                <a:ea typeface="宋体" pitchFamily="2" charset="-122"/>
              </a:rPr>
              <a:t>k </a:t>
            </a:r>
            <a:r>
              <a:rPr lang="en-US" altLang="zh-CN" sz="2000">
                <a:ea typeface="宋体" pitchFamily="2" charset="-122"/>
              </a:rPr>
              <a:t>to the user with the highest metric</a:t>
            </a:r>
          </a:p>
          <a:p>
            <a:pPr lvl="1" eaLnBrk="1" hangingPunct="1"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ea typeface="宋体" pitchFamily="2" charset="-122"/>
              </a:rPr>
              <a:t>	Closed-form resource allocation w/o fairness</a:t>
            </a:r>
            <a:endParaRPr lang="en-US" altLang="zh-CN" sz="2000" b="1">
              <a:ea typeface="宋体" pitchFamily="2" charset="-122"/>
            </a:endParaRPr>
          </a:p>
          <a:p>
            <a:pPr lvl="1" eaLnBrk="1" hangingPunct="1"/>
            <a:r>
              <a:rPr lang="en-US" altLang="zh-CN" sz="2000">
                <a:ea typeface="宋体" pitchFamily="2" charset="-122"/>
              </a:rPr>
              <a:t>Circuit power &gt;&gt; transmit power (short distance commun.) and circuit power the same for all users</a:t>
            </a:r>
          </a:p>
          <a:p>
            <a:pPr lvl="1" eaLnBrk="1" hangingPunct="1"/>
            <a:endParaRPr lang="en-US" altLang="zh-CN" sz="2000">
              <a:ea typeface="宋体" pitchFamily="2" charset="-122"/>
            </a:endParaRPr>
          </a:p>
          <a:p>
            <a:pPr lvl="1" eaLnBrk="1" hangingPunct="1"/>
            <a:endParaRPr lang="en-US" altLang="zh-CN" sz="2000">
              <a:ea typeface="宋体" pitchFamily="2" charset="-122"/>
            </a:endParaRPr>
          </a:p>
        </p:txBody>
      </p:sp>
      <p:pic>
        <p:nvPicPr>
          <p:cNvPr id="147462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627313"/>
            <a:ext cx="47990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4768850"/>
            <a:ext cx="28495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4" name="Rectangle 7"/>
          <p:cNvSpPr>
            <a:spLocks noChangeArrowheads="1"/>
          </p:cNvSpPr>
          <p:nvPr/>
        </p:nvSpPr>
        <p:spPr bwMode="auto">
          <a:xfrm>
            <a:off x="2947988" y="5446713"/>
            <a:ext cx="2312987" cy="525462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ea typeface="宋体" pitchFamily="2" charset="-122"/>
              </a:rPr>
              <a:t>Max-SINR scheduler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C35BC-AED9-421C-B9C2-DE4DB0D71377}" type="slidenum">
              <a:rPr lang="zh-CN" altLang="en-US" smtClean="0"/>
              <a:pPr>
                <a:defRPr/>
              </a:pPr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5586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2PSBATCH" val="latex --interaction=nonstopmode $(base).tex; dvips -D $(res) -E -o $(base).ps $(base).dvi"/>
  <p:tag name="TEXPOINTINIT" val=""/>
  <p:tag name="USEAMSFONTS" val="True"/>
  <p:tag name="EMBEDFONTS" val="False"/>
  <p:tag name="USEBOLDAMS" val="True"/>
  <p:tag name="DEFAULTDISPLAYSOURCE" val="\documentclass{slides}\pagestyle{empty}&#10;\usepackage{amssymb, amsmath,color}&#10;\begin{document}&#10;\end{document}&#10;"/>
  <p:tag name="TEX2PS" val="latex $(base).tex; dvips -D $(res) -E -o $(base).ps $(base).dvi"/>
  <p:tag name="EXTERNALEDITCOMMAND" val="notepad %"/>
  <p:tag name="GHOSTSCRIPTCOMMAND" val="C:\CTeX\gs\gs8.51\bin\gswin32c"/>
  <p:tag name="DEFAULTBITMAP" val="png256"/>
  <p:tag name="DEFAULTBLEND" val="False"/>
  <p:tag name="DEFAULTTRANSPARENT" val="True"/>
  <p:tag name="DEFAULTWORKAROUNDTRANSPARENCYBUG" val="False"/>
  <p:tag name="DEFAULTRESOLUTION" val="300"/>
  <p:tag name="DEFAULTMAGNIFICATION" val="2"/>
  <p:tag name="DEFAULTFONTSIZE" val="10"/>
  <p:tag name="DEFAULTWIDTH" val="354"/>
  <p:tag name="DEFAULTHEIGHT" val="40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10.7|1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|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input{rgb}&#10;\color{yellow}&#10;&#10;$\bar{r}_i [n] = (1-\rho_w )\bar{r}_i[n-1] + \rho_w r_i[n]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28.75"/>
  <p:tag name="PICTUREFILESIZE" val="39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begin{document}&#10;\input{rgb}&#10;\color{yellow}&#10;&#10;$\displaystyle{ \max  \sum_{i \in {\mathcal M}} U_i(\bar {r}_i[n])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166.75"/>
  <p:tag name="PICTUREFILESIZE" val="38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input{rgb}&#10;\color{yellow}&#10;&#10;  \begin{eqnarray*}&#10;    \hat m(k,n) = \arg\max_{i \in {\cal M}} \lbrace U_i^{'}(\bar{r}_i[n-1])  \cdot c_i^{\mathbf p}[k,n]  \rbrace&#10;  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404.875"/>
  <p:tag name="PICTUREFILESIZE" val="731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input{rgb}&#10;\color{yellow}&#10;&#10;  \begin{eqnarray*}&#10;    \hat m(k,n) = \arg\max_{i \in {\cal M}} \lbrace \frac{1}{\bar{r}_i[n-1]}  \cdot c_i^{\mathbf p}[k,n]  \rbrace&#10;  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67"/>
  <p:tag name="PICTUREFILESIZE" val="6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3|9|2.2|1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input{rgb}&#10;\color{yellow}&#10;$r_i[n]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9.875"/>
  <p:tag name="PICTUREFILESIZE" val="14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begin{document}&#10;\input{rgb}&#10;\color{yellow}&#10;&#10;\begin{eqnarray*}&#10;  &amp; \displaystyle  \max_{{D_i^{(n)}, i \in {\cal A}^n}} &amp;  \sum_{i \in {\cal A}^n}  \frac{\bigl\lvert U'_i(W_i[n])\bigl\lvert }{\bar{r}_i[n]}  \label{eqn:obj_}\\&#10; &amp;  \mbox{subject to} &amp;  \bigcup_{i \in {\cal A}^n} D_i^{(n)}  \subseteq  {\mathcal K},  \label {eqn:const1a} \\&#10;  &amp;  &amp;  D_i^{(n)}\bigcap D_j^{(n)} \! =\!  \varnothing, ~~ i \!\neq\! j ~~ \forall i,j\in \mathcal{A}^n, \label {eqn:const1b} &#10;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451.875"/>
  <p:tag name="PICTUREFILESIZE" val="1645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input{rgb}&#10;\color{yellow}&#10;$ r_i[n] \leq \frac{Q_i[n]}{T_s}, ~~ i \in \mathcal{A}^n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199.875"/>
  <p:tag name="PICTUREFILESIZE" val="36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2|5|11.5|4.4|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|4.1|7|11.9|20.2|63.1|13.4|16.7|1.6|18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&#10;$$\overline{H}_{(i,j)_k}^{*}&#10;=F^{-1}\left[(1-\frac{|\mathcal{T}_i|}{|\mathcal{S}_i|+\sum_{m\in&#10;\mathcal{N}_i}|\mathcal{S}_m|}) ^{\frac{1}{|\mathcal{T}_i|}}\right].$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420"/>
  <p:tag name="PICTUREFILESIZE" val="767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Gamma_c=\frac{1}{P_e^{-1}\left[1-\left(\frac{K^K}{(1+K)^{K+1}}(1-P_e(\eta))^{L_dR}\frac{R}{\overline{R}}\right)^{\frac{1}{L_d\overline{R}}}\right]}-\frac{1}{\eta}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450"/>
  <p:tag name="PICTUREFILESIZE" val="914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gamma=\frac{T_{CAD-MAC}}{T_{Centralized}}=1-\frac{\overline{K}T_c}{T_f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44.75"/>
  <p:tag name="PICTUREFILESIZE" val="464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overline{K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9.875"/>
  <p:tag name="PICTUREFILESIZE" val="11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&#10;$\overline{K}_N&#10;\leq\frac{\widehat{M}_N}{1-(1-\frac{1}{N})^N}+\frac{(1-\frac{1}{N})^N}{(1-(1-\frac{1}{N})^N)^2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307.875"/>
  <p:tag name="PICTUREFILESIZE" val="559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&#10;$\widehat{M}_N =\sum_{n=1}^{N} {N\choose n} (\frac{1}{N})^n&#10;(1-\frac{1}{N})^{N-n} (\log_2(n)+1)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458.875"/>
  <p:tag name="PICTUREFILESIZE" val="75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overline{K}_{N}&lt;\overline{K}_{\infty}\leq 2.43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71.875"/>
  <p:tag name="PICTUREFILESIZE" val="275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beta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2"/>
  <p:tag name="PICTUREFILESIZE" val="115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overline{L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4.875"/>
  <p:tag name="PICTUREFILESIZE" val="10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overline{K}&lt;\frac{ 2.43\cdot\overline{L}}{\beta}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08"/>
  <p:tag name="PICTUREFILESIZE" val="24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gamma&gt; 1-\frac{2.43\cdot \overline{L} T_c}{\beta T_f}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56"/>
  <p:tag name="PICTUREFILESIZE" val="303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gamma&gt; 1-\frac{2.43\cdot  T_c}{T_f}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44"/>
  <p:tag name="PICTUREFILESIZE" val="269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mu$s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1.875"/>
  <p:tag name="PICTUREFILESIZE" val="123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{\widetilde{h}_{ij}\}$ 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45.875"/>
  <p:tag name="PICTUREFILESIZE" val="16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 \{\widetilde{F}_{ij}()\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67"/>
  <p:tag name="PICTUREFILESIZE" val="198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{h_{ij}\}$ 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45.875"/>
  <p:tag name="PICTUREFILESIZE" val="160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 \{F_{ij}()\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67"/>
  <p:tag name="PICTUREFILESIZE" val="188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&#10;E=\widehat{P}t=\left(2^{\frac{1}{Wt}}-1\right)WN_0t/g,&#10;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289"/>
  <p:tag name="PICTUREFILESIZE" val="502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\frac{1}{P_T^{'}(0)}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60"/>
  <p:tag name="PICTUREFILESIZE" val="20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begin{document}&#10;\input{rgb}&#10;\color{yellow}&#10;&#10;$f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6"/>
  <p:tag name="BOXHEIGHT" val="306"/>
  <p:tag name="BOXFONT" val="10"/>
  <p:tag name="BOXWRAP" val="False"/>
  <p:tag name="WORKAROUNDTRANSPARENCYBUG" val="False"/>
  <p:tag name="ALLOWFONTSUBSTITUTION" val="False"/>
  <p:tag name="BITMAPFORMAT" val="pngmono"/>
  <p:tag name="ORIGWIDTH" val="10.75"/>
  <p:tag name="PICTUREFILESIZE" val="18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begin{equation*}&#10;f(\lambda \mathbf{x}_1+(1-\lambda)\mathbf{x}_2) &gt;&#10;\min\{f(\mathbf{x}_1), f(\mathbf{x}_2)\},&#10;\end{equation*}&#10;for any $0&lt;\lambda&lt;1$.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432"/>
  <p:tag name="PICTUREFILESIZE" val="778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\lambda \mathbf{x}_1+(1-\lambda)\mathbf{x}_2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154.75"/>
  <p:tag name="PICTUREFILESIZE" val="234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begin{enumerate}&#10;\item &#10;If $\frac{P_C+P_T(\mathbf{R}^{(0)}_{i})}{R^{(0)}_{i}}\geq\left.&#10;\frac{\partial P_T(\mathbf{R})}{\partial&#10;r_{i}}\right|_{\mathbf{R}=\mathbf{R}^{(0)}_{i}}$, \\&#10;$\frac{\partial P_T(\mathbf{R}^{*})}{\partial&#10;r^{*}_i}=\frac{P_C+P_T(\mathbf{R}^{*})}{R^{*}}=\frac{1}{U(\mathbf{R}^{*})}$&#10;\item&#10;If $\frac{P_C+P_T(\mathbf{R}^{(0)}_{i})}{R^{(0)}_{i}}&lt; \left.&#10;\frac{\partial P_T(\mathbf{R})}{\partial&#10;r_{i}}\right|_{\mathbf{R}=\mathbf{R}^{(0)}_{i}}$, $r^{*}_{i}=0$,&#10;\end{enumerate}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516"/>
  <p:tag name="BOXFONT" val="10"/>
  <p:tag name="BOXWRAP" val="False"/>
  <p:tag name="WORKAROUNDTRANSPARENCYBUG" val="False"/>
  <p:tag name="BITMAPFORMAT" val="png256"/>
  <p:tag name="DEBUGINTERACTIVE" val="True"/>
  <p:tag name="ORIGWIDTH" val="418.75"/>
  <p:tag name="PICTUREFILESIZE" val="1878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P_n=\left[\frac{1}{U(\mathbf{R}^{*})}-\frac{N_o}{h_n}\right]^{+},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217.875"/>
  <p:tag name="PICTUREFILESIZE" val="458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P_n=\left[\lambda-\frac{N_o}{h_n}\right]^{+},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163.875"/>
  <p:tag name="PICTUREFILESIZE" val="344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\lambda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12"/>
  <p:tag name="PICTUREFILESIZE" val="108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T_n[t]=(1-\frac{1}{w})T_n[t-1]+\frac{1}{w}r_n[t]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315.875"/>
  <p:tag name="PICTUREFILESIZE" val="408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P_n[t]=(1-\frac{1}{w})P_n[t-1]+\frac{1}{w}(p_n[t]+&#10;p_{cn}[t]).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423.875"/>
  <p:tag name="PICTUREFILESIZE" val="555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u_n[t]=\frac{T_n[t]}&#10;{\Delta e/\Delta t}=\frac{T_n[t]}{P_n[t]}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06.875"/>
  <p:tag name="PICTUREFILESIZE" val="398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p^{*}_{k}[t]=\max\!\left(\!\frac{B}{u[t-1]\log2}-\frac{\sigma^2}{g_k[t]},&#10;0\right) 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314.875"/>
  <p:tag name="PICTUREFILESIZE" val="60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3|11.1|6.5|5.3|5|10.2|43.8|52.5|1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w&gt;&gt;1, u^{*}[t]\approx u[t-1]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22"/>
  <p:tag name="PICTUREFILESIZE" val="299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U[t]=\sum_{n=1}^Nu_n[t].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76.875"/>
  <p:tag name="PICTUREFILESIZE" val="298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V[t]=\sum_{n=1}^N \log(u_n[t]).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26.75"/>
  <p:tag name="PICTUREFILESIZE" val="382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J(n,k)=\frac{ r_{nk}[t]&#10;}{P_n[t-1]}-u_n[t-1]\frac{ p_{nk}[t] }{P_n[t-1]},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338.875"/>
  <p:tag name="PICTUREFILESIZE" val="547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hat{J}(n,k)\approx r_{nk}[t]&#10;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41.875"/>
  <p:tag name="PICTUREFILESIZE" val="283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J_f(n,k)=\frac{{r_{nk}[t]}}{T_n[t-1]} -&#10;\frac{{p_{nk}[t]}}{P_n[t-1]}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259"/>
  <p:tag name="PICTUREFILESIZE" val="466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J_{tf}(n,k)\approx \frac{ r_{nk}[t] }{T_n[t-1]}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61"/>
  <p:tag name="BOXFONT" val="10"/>
  <p:tag name="BOXWRAP" val="False"/>
  <p:tag name="WORKAROUNDTRANSPARENCYBUG" val="False"/>
  <p:tag name="BITMAPFORMAT" val="png256"/>
  <p:tag name="DEBUGINTERACTIVE" val="True"/>
  <p:tag name="ORIGWIDTH" val="170.875"/>
  <p:tag name="PICTUREFILESIZE" val="374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begin{equation*}&#10;\mathbf{P}^o_{n}=f_n(\mathbf{P}_{-n})=\arg&#10;\max_{\mathbf{P}_n}u_n(\mathbf{P}_{n},\mathbf{P}_{-n}).&#10;\end{equation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1"/>
  <p:tag name="BOXFONT" val="10"/>
  <p:tag name="BOXWRAP" val="False"/>
  <p:tag name="WORKAROUNDTRANSPARENCYBUG" val="False"/>
  <p:tag name="BITMAPFORMAT" val="png256"/>
  <p:tag name="DEBUGINTERACTIVE" val="True"/>
  <p:tag name="ORIGWIDTH" val="374.875"/>
  <p:tag name="PICTUREFILESIZE" val="543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\begin{equation*}&#10;\mathbf{P}_n^{o}=\arg\max_{\mathbf{P}_n}\log(u_n(\mathbf{P}_{n},\mathbf{P}_{-n}))&#10;=\arg\max_{\mathbf{P}_n}\left(\log(r_n)-\log(P_n+P_c)\right),&#10;\end{equation*}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667"/>
  <p:tag name="PICTUREFILESIZE" val="912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g_{11}^{(1)}=g_{11}^{(2)}=g_{22}^{(1)}=g_{22}^{(2)}=1$$&#10;$$g_{12}^{(1)}=g_{21}^{(1)}=1e^{-10},g_{12}^{(2)}=g_{21}^{(2)}=1e^{10}$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382.75"/>
  <p:tag name="PICTUREFILESIZE" val="77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input{rgb}&#10;\color{yellow}&#10;&#10;\begin{align*}&#10;   \mbox{max} &amp;  \sum_{i \in {\cal M}}  U_i(r_i)    \\&#10;    \mbox{s.t.} &amp; \bigcup_{i \in {\cal M}} D_i  \subseteq  {\mathcal K},  \\&#10;    &amp;  D_i\bigcap D_j  =  \varnothing, ~~ i \neq j ~~ \forall i,j\in \mathcal{M},  \\&#10;  &amp; p[k]'s \mbox{ are fixed} &#10;\end{align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46.75"/>
  <p:tag name="PICTUREFILESIZE" val="1285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mathbf{p}_1^{*}=[p_a, p_b]^T$ and $\mathbf{p}_2^{*}=[p_c, 0]^T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304.75"/>
  <p:tag name="PICTUREFILESIZE" val="444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\mathbf{p}_1=[p_c 0]^T$ and $\mathbf{p}_2=[p_a&#10;p_b]^T$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285.875"/>
  <p:tag name="PICTUREFILESIZE" val="407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color}&#10;\begin{document}&#10;$$||f_n(\mathbf{p}_{-n})-f_n(\mathbf{\check{p}}_{-n})||&lt;||\mathbf{p}_{-n}-\mathbf{\check{p}}_{-n}||$$&#10;or&#10;$$\left|\left|\frac{\partial \mathbf{I}_n}{\partial&#10;\mathbf{p}_{-n}}\right|\right|&lt;\frac{1}{\sup_{\mathbf{I}_n}\left|\left|&#10;\frac{\partial f_n}{\partial \mathbf{I}_n} \right|\right|}$$&#10;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401"/>
  <p:tag name="BOXFONT" val="10"/>
  <p:tag name="BOXWRAP" val="False"/>
  <p:tag name="WORKAROUNDTRANSPARENCYBUG" val="False"/>
  <p:tag name="BITMAPFORMAT" val="png256"/>
  <p:tag name="DEBUGINTERACTIVE" val="True"/>
  <p:tag name="ORIGWIDTH" val="409.875"/>
  <p:tag name="PICTUREFILESIZE" val="108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9.2|15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color{yellow}&#10;\begin{eqnarray*}&#10;   \left\{ \begin{array}{lll}&#10;    \displaystyle {p^*[k] = \left[ \frac {U_i^{'}(r_i^*)}{\lambda} - \frac{1}{\beta \rho_i[k]} \right] ^+}  ~k \in D_i \\ \label{eqn:water}&#10;    \displaystyle {\sum_{k \in {\cal K}} p^{*}[k] = \bar{P}} \\&#10;    \displaystyle  r_i^* = \sum_{k \in D_i}  \log_2(1 + \beta p^*[k] \rho_i[k])  \triangle f   &#10; \end {array} \right.&#10;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350.875"/>
  <p:tag name="PICTUREFILESIZE" val="1557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symb, amsmath, color}&#10;\newcommand{\msnr}{\mbox{SNR}}&#10;\begin{document}&#10;\input{rgb}&#10;\color{yellow}&#10;&#10;\begin{eqnarray*}&#10;   &amp; \mbox{ max} &amp;  \sum_{i \in {\cal M}}  U_i(r_i)   \label {eqn:objb} \\&#10;  &amp;\mbox{s.t.} &amp; \sum_{k \in {\cal K}} p[k] \leq \bar{P} \label {eqn:const3b} \\&#10; &amp;\mbox{} &amp; p[k] \geq 0, \\&#10; &amp;\mbox{}&amp; D_i's \mbox{ are fixed} &#10;\end{eqnarray*}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png256"/>
  <p:tag name="ORIGWIDTH" val="183.875"/>
  <p:tag name="PICTUREFILESIZE" val="9530"/>
</p:tagLst>
</file>

<file path=ppt/theme/theme1.xml><?xml version="1.0" encoding="utf-8"?>
<a:theme xmlns:a="http://schemas.openxmlformats.org/drawingml/2006/main" name="Studio">
  <a:themeElements>
    <a:clrScheme name="Studio 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CC00"/>
      </a:hlink>
      <a:folHlink>
        <a:srgbClr val="336666"/>
      </a:folHlink>
    </a:clrScheme>
    <a:fontScheme name="Studio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Studio</Template>
  <TotalTime>26441</TotalTime>
  <Words>8463</Words>
  <Application>Microsoft Office PowerPoint</Application>
  <PresentationFormat>On-screen Show (4:3)</PresentationFormat>
  <Paragraphs>1571</Paragraphs>
  <Slides>150</Slides>
  <Notes>44</Notes>
  <HiddenSlides>0</HiddenSlides>
  <MMClips>0</MMClips>
  <ScaleCrop>false</ScaleCrop>
  <HeadingPairs>
    <vt:vector size="10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150</vt:i4>
      </vt:variant>
      <vt:variant>
        <vt:lpstr>Custom Shows</vt:lpstr>
      </vt:variant>
      <vt:variant>
        <vt:i4>2</vt:i4>
      </vt:variant>
    </vt:vector>
  </HeadingPairs>
  <TitlesOfParts>
    <vt:vector size="172" baseType="lpstr">
      <vt:lpstr>ＭＳ Ｐゴシック</vt:lpstr>
      <vt:lpstr>宋体</vt:lpstr>
      <vt:lpstr>Bernard MT Condensed</vt:lpstr>
      <vt:lpstr>Arial</vt:lpstr>
      <vt:lpstr>Verdana</vt:lpstr>
      <vt:lpstr>Symbol</vt:lpstr>
      <vt:lpstr>Times New Roman</vt:lpstr>
      <vt:lpstr>Wingdings</vt:lpstr>
      <vt:lpstr>Arial Rounded MT Bold</vt:lpstr>
      <vt:lpstr>Calibri</vt:lpstr>
      <vt:lpstr>黑体</vt:lpstr>
      <vt:lpstr>MS PMincho</vt:lpstr>
      <vt:lpstr>Times</vt:lpstr>
      <vt:lpstr>Studio</vt:lpstr>
      <vt:lpstr>Visio</vt:lpstr>
      <vt:lpstr>Equation</vt:lpstr>
      <vt:lpstr>Clip</vt:lpstr>
      <vt:lpstr>ClipArt</vt:lpstr>
      <vt:lpstr>Package</vt:lpstr>
      <vt:lpstr>Graph</vt:lpstr>
      <vt:lpstr>Cross-Layer Design for Spectrum- and Energy-Efficient Wireless Networks</vt:lpstr>
      <vt:lpstr>Presenter Introduction</vt:lpstr>
      <vt:lpstr>Outline</vt:lpstr>
      <vt:lpstr>1. Introduction</vt:lpstr>
      <vt:lpstr>Ancient Wireless Communications</vt:lpstr>
      <vt:lpstr>Growing Need of Energy-Efficient Design in Mobile Broadband Access Networks</vt:lpstr>
      <vt:lpstr>Growing Need of Energy-Efficient Design in Mobile Broadband Access Networks</vt:lpstr>
      <vt:lpstr>Need of Energy Efficiency in Mobile Devices</vt:lpstr>
      <vt:lpstr>PowerPoint Presentation</vt:lpstr>
      <vt:lpstr>Motivation for Cross-Layer Design</vt:lpstr>
      <vt:lpstr>Revolutionary Thinking Needed</vt:lpstr>
      <vt:lpstr>Revolutionary Thinking Needed</vt:lpstr>
      <vt:lpstr>2. Wireless Channel Properties</vt:lpstr>
      <vt:lpstr>Propagation and Mobility</vt:lpstr>
      <vt:lpstr>Fundamental Problem I</vt:lpstr>
      <vt:lpstr>Multiple User Perspective</vt:lpstr>
      <vt:lpstr>Fundamental Problem II</vt:lpstr>
      <vt:lpstr>3. BASIC CONCEPTS</vt:lpstr>
      <vt:lpstr>Physical Layer</vt:lpstr>
      <vt:lpstr>Multi-User Perspective</vt:lpstr>
      <vt:lpstr>Wireless Resources</vt:lpstr>
      <vt:lpstr>Wireless Resources</vt:lpstr>
      <vt:lpstr>MAC Classification</vt:lpstr>
      <vt:lpstr>Distributed MAC </vt:lpstr>
      <vt:lpstr>Design Rules of Distributed MAC</vt:lpstr>
      <vt:lpstr>PowerPoint Presentation</vt:lpstr>
      <vt:lpstr>4. Cross-Layer Optimization for Spectral Efficiency</vt:lpstr>
      <vt:lpstr>Multiuser Diversity in A Single Channel System</vt:lpstr>
      <vt:lpstr>System Model</vt:lpstr>
      <vt:lpstr>Cross-Layer Optimization Based on Utility Functions</vt:lpstr>
      <vt:lpstr>Scope</vt:lpstr>
      <vt:lpstr>Scope</vt:lpstr>
      <vt:lpstr>Utility-Based Dynamic Subcarrier Assignment </vt:lpstr>
      <vt:lpstr>Utility-Based Adaptive Power Allocation</vt:lpstr>
      <vt:lpstr>Simulation Results</vt:lpstr>
      <vt:lpstr>Scope of Research</vt:lpstr>
      <vt:lpstr>Channel-Aware Scheduling Using  Rate-Based Utility Functions</vt:lpstr>
      <vt:lpstr>Scope of Research</vt:lpstr>
      <vt:lpstr>Max-Delay-Utility (MDU) Scheduling</vt:lpstr>
      <vt:lpstr>Stability Region</vt:lpstr>
      <vt:lpstr>Recap</vt:lpstr>
      <vt:lpstr>Distributed MAC - Traditional Slotted Aloha</vt:lpstr>
      <vt:lpstr>Access Modeling</vt:lpstr>
      <vt:lpstr>Opportunistic Random Access – Infrastructure Networks</vt:lpstr>
      <vt:lpstr>Channel-Aware Aloha</vt:lpstr>
      <vt:lpstr>Opportunistic Random Access – Ad Hoc Networks</vt:lpstr>
      <vt:lpstr>Cross-Layer Design Objective</vt:lpstr>
      <vt:lpstr>Decentralized Optimization for Multichannel Random Access (DOMRA)</vt:lpstr>
      <vt:lpstr>Optimal DOMRA - MAC Layer</vt:lpstr>
      <vt:lpstr>Threshold Adaptation</vt:lpstr>
      <vt:lpstr>Link Adaptation</vt:lpstr>
      <vt:lpstr>Sub-Optimality Gap</vt:lpstr>
      <vt:lpstr>Cochannel Interference Avoidance MAC (CIA-MAC)</vt:lpstr>
      <vt:lpstr>How to Decide Severe Interferer?</vt:lpstr>
      <vt:lpstr>Performance Improvement</vt:lpstr>
      <vt:lpstr>Existing Random Access Schemes</vt:lpstr>
      <vt:lpstr>Infrastructure Networks[Qin04]</vt:lpstr>
      <vt:lpstr>Opportunistic Splitting Algorithms [Qin04]</vt:lpstr>
      <vt:lpstr>Ad Hoc Networks</vt:lpstr>
      <vt:lpstr>Channel Aware Distributed MAC (CAD-MAC)</vt:lpstr>
      <vt:lpstr>Resolution of Type-I Contention</vt:lpstr>
      <vt:lpstr>Resolution of Type-II Contention</vt:lpstr>
      <vt:lpstr>Three-Step Signal Exchange</vt:lpstr>
      <vt:lpstr>Complete Contention Resolution</vt:lpstr>
      <vt:lpstr>Efficiency</vt:lpstr>
      <vt:lpstr>Necessary CRSs</vt:lpstr>
      <vt:lpstr>Necessary CRSs</vt:lpstr>
      <vt:lpstr>Efficiency of CAD-MAC</vt:lpstr>
      <vt:lpstr>Robustness of CAD-MAC</vt:lpstr>
      <vt:lpstr>Simulation Performance – CRSs Needed for Complete Contention Resolution</vt:lpstr>
      <vt:lpstr>Simulation Performance</vt:lpstr>
      <vt:lpstr>5. CROSS-LAYER OPTIMIZATION FOR ENERGY EFFICIENCY</vt:lpstr>
      <vt:lpstr>Energy Saving             Energy Efficiency</vt:lpstr>
      <vt:lpstr>Energy and Communications</vt:lpstr>
      <vt:lpstr>Transmit Power Concern</vt:lpstr>
      <vt:lpstr>Energy Consumption Per Bit</vt:lpstr>
      <vt:lpstr>Lazy Packet Scheduling [Prabhakar01]</vt:lpstr>
      <vt:lpstr>Optimal Offline Scheduling</vt:lpstr>
      <vt:lpstr>Energy Consumption in Practice</vt:lpstr>
      <vt:lpstr>A Detailed Analysis of Energy Consumption</vt:lpstr>
      <vt:lpstr>Our Interest: Wireless Solution</vt:lpstr>
      <vt:lpstr>Another Look at the Issues</vt:lpstr>
      <vt:lpstr>Energy-Efficient OFDM and MIMO</vt:lpstr>
      <vt:lpstr>Energy Efficiency Metric</vt:lpstr>
      <vt:lpstr>Energy Efficiency in Flat Fading Channel</vt:lpstr>
      <vt:lpstr>Optimal Energy Efficient Link Adaptation in Flat Fading Channels</vt:lpstr>
      <vt:lpstr>Properties of Energy-Efficient Link Adaptation</vt:lpstr>
      <vt:lpstr>Upper Bound</vt:lpstr>
      <vt:lpstr>Conditions for Global Optimum</vt:lpstr>
      <vt:lpstr>Optimal Energy-Efficient Transmission</vt:lpstr>
      <vt:lpstr>Optimal Energy-Efficient Transmission</vt:lpstr>
      <vt:lpstr>Energy-Efficient Downlink Transmission</vt:lpstr>
      <vt:lpstr>Algorithm Development-Frequency Selective Channels</vt:lpstr>
      <vt:lpstr>Convergence of BSAA</vt:lpstr>
      <vt:lpstr>Performance Comparison</vt:lpstr>
      <vt:lpstr>Energy Efficiency Metric</vt:lpstr>
      <vt:lpstr>Low-Complexity Energy-Efficient Link Adaptation</vt:lpstr>
      <vt:lpstr>Multi-User Energy Aware Resource Allocation</vt:lpstr>
      <vt:lpstr>Resource Allocation w/o Fairness</vt:lpstr>
      <vt:lpstr>Resource Allocation w/ Fairness</vt:lpstr>
      <vt:lpstr>Performance—Link Adaptation</vt:lpstr>
      <vt:lpstr>Interference-Aware Energy Efficient Communication</vt:lpstr>
      <vt:lpstr>Two-User Cooperation</vt:lpstr>
      <vt:lpstr>Cooperative Power Optimization for Special Regimes</vt:lpstr>
      <vt:lpstr>Circuit Power Dominated Regime</vt:lpstr>
      <vt:lpstr>Transmit Power Dominated Regime</vt:lpstr>
      <vt:lpstr>Noise Dominated Regime</vt:lpstr>
      <vt:lpstr>Interference Dominated Regime</vt:lpstr>
      <vt:lpstr>Intractability for General Cases</vt:lpstr>
      <vt:lpstr>Non-Cooperative Energy-Efficient Power Optimization</vt:lpstr>
      <vt:lpstr>Properties of Equilibrium</vt:lpstr>
      <vt:lpstr>Equilibrium in Frequency-Selective Channels</vt:lpstr>
      <vt:lpstr>Equilibrium in Frequency-Selective Channels</vt:lpstr>
      <vt:lpstr>Equilibrium Power</vt:lpstr>
      <vt:lpstr>Performance in a 7-Cell Cellular Network</vt:lpstr>
      <vt:lpstr>6. Energy-Efficient Mobile Access Networks: A Tradeoff Perspective </vt:lpstr>
      <vt:lpstr>PowerPoint Presentation</vt:lpstr>
      <vt:lpstr>Tradeoffs in Cellular Network Design</vt:lpstr>
      <vt:lpstr>DE – EE</vt:lpstr>
      <vt:lpstr>Conflicting Design Rules</vt:lpstr>
      <vt:lpstr>Some Practical Considerations</vt:lpstr>
      <vt:lpstr>Area Power Consumption and BS Density</vt:lpstr>
      <vt:lpstr>BW-PW</vt:lpstr>
      <vt:lpstr>BW-PW: In Practice</vt:lpstr>
      <vt:lpstr>Circuit PW Scales with Bandwidth</vt:lpstr>
      <vt:lpstr>DL-PW</vt:lpstr>
      <vt:lpstr>DL-PW: In Practice</vt:lpstr>
      <vt:lpstr>DL-PW: One Step Further</vt:lpstr>
      <vt:lpstr>SE-EE</vt:lpstr>
      <vt:lpstr>SE-EE In Practice</vt:lpstr>
      <vt:lpstr>SE-EE: In Practice</vt:lpstr>
      <vt:lpstr>7. CONCLUSIONS AN REFERENCES </vt:lpstr>
      <vt:lpstr>Conclusion</vt:lpstr>
      <vt:lpstr>Light Analogy</vt:lpstr>
      <vt:lpstr>Light Analogy</vt:lpstr>
      <vt:lpstr>Implications ….</vt:lpstr>
      <vt:lpstr>More Information</vt:lpstr>
      <vt:lpstr>PowerPoint Presentation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PowerPoint Presentation</vt:lpstr>
      <vt:lpstr>sorting-search</vt:lpstr>
      <vt:lpstr>Custom Show 1</vt:lpstr>
    </vt:vector>
  </TitlesOfParts>
  <Company>Electrical &amp; Computer Engineering,Georgia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Guowang Miao</dc:creator>
  <cp:lastModifiedBy>User</cp:lastModifiedBy>
  <cp:revision>6292</cp:revision>
  <dcterms:created xsi:type="dcterms:W3CDTF">2003-04-12T20:09:09Z</dcterms:created>
  <dcterms:modified xsi:type="dcterms:W3CDTF">2017-08-26T07:06:18Z</dcterms:modified>
</cp:coreProperties>
</file>